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3"/>
  </p:notesMasterIdLst>
  <p:sldIdLst>
    <p:sldId id="256" r:id="rId7"/>
    <p:sldId id="368" r:id="rId8"/>
    <p:sldId id="369" r:id="rId9"/>
    <p:sldId id="380" r:id="rId10"/>
    <p:sldId id="379" r:id="rId11"/>
    <p:sldId id="386" r:id="rId12"/>
    <p:sldId id="381" r:id="rId13"/>
    <p:sldId id="382" r:id="rId14"/>
    <p:sldId id="387" r:id="rId15"/>
    <p:sldId id="389" r:id="rId16"/>
    <p:sldId id="388" r:id="rId17"/>
    <p:sldId id="383" r:id="rId18"/>
    <p:sldId id="384" r:id="rId19"/>
    <p:sldId id="385" r:id="rId20"/>
    <p:sldId id="372" r:id="rId21"/>
    <p:sldId id="278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oderator (Nokia)" initials="Nokia" lastIdx="4" clrIdx="6">
    <p:extLst>
      <p:ext uri="{19B8F6BF-5375-455C-9EA6-DF929625EA0E}">
        <p15:presenceInfo xmlns:p15="http://schemas.microsoft.com/office/powerpoint/2012/main" userId="Moderator (Nokia)" providerId="None"/>
      </p:ext>
    </p:extLst>
  </p:cmAuthor>
  <p:cmAuthor id="1" name="Huawei" initials="HW" lastIdx="1" clrIdx="0"/>
  <p:cmAuthor id="2" name="Moderator" initials="AM" lastIdx="1" clrIdx="1"/>
  <p:cmAuthor id="3" name="Mueller, Axel (Nokia - FR/Paris-Saclay)" initials="MA(-F" lastIdx="1" clrIdx="2"/>
  <p:cmAuthor id="4" name="Lo, Anthony (Nokia - GB/Bristol)" initials="LA(-G" lastIdx="4" clrIdx="3">
    <p:extLst>
      <p:ext uri="{19B8F6BF-5375-455C-9EA6-DF929625EA0E}">
        <p15:presenceInfo xmlns:p15="http://schemas.microsoft.com/office/powerpoint/2012/main" userId="S::anthony.lo@nokia.com::ec3ee639-5b19-4f95-b615-a0f24522aef1" providerId="AD"/>
      </p:ext>
    </p:extLst>
  </p:cmAuthor>
  <p:cmAuthor id="5" name="Dimnik, Riikka (Nokia - FI/Espoo)" initials="DF" lastIdx="2" clrIdx="4">
    <p:extLst>
      <p:ext uri="{19B8F6BF-5375-455C-9EA6-DF929625EA0E}">
        <p15:presenceInfo xmlns:p15="http://schemas.microsoft.com/office/powerpoint/2012/main" userId="S::riikka.dimnik@nokia.com::28b283ba-3728-4151-aaaa-b125c93f7283" providerId="AD"/>
      </p:ext>
    </p:extLst>
  </p:cmAuthor>
  <p:cmAuthor id="6" name="Nokia" initials="Nokia" lastIdx="1" clrIdx="5">
    <p:extLst>
      <p:ext uri="{19B8F6BF-5375-455C-9EA6-DF929625EA0E}">
        <p15:presenceInfo xmlns:p15="http://schemas.microsoft.com/office/powerpoint/2012/main" userId="Nok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8" autoAdjust="0"/>
    <p:restoredTop sz="91920" autoAdjust="0"/>
  </p:normalViewPr>
  <p:slideViewPr>
    <p:cSldViewPr>
      <p:cViewPr>
        <p:scale>
          <a:sx n="75" d="100"/>
          <a:sy n="75" d="100"/>
        </p:scale>
        <p:origin x="65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ov, Dmitry (Nokia - FI/Espoo)" userId="e0f276f4-a4cb-4540-8cef-44a57418306b" providerId="ADAL" clId="{C6C6108A-F7E3-40F2-BE91-7142552FB242}"/>
    <pc:docChg chg="custSel modSld">
      <pc:chgData name="Petrov, Dmitry (Nokia - FI/Espoo)" userId="e0f276f4-a4cb-4540-8cef-44a57418306b" providerId="ADAL" clId="{C6C6108A-F7E3-40F2-BE91-7142552FB242}" dt="2021-04-19T18:54:03.497" v="114" actId="20577"/>
      <pc:docMkLst>
        <pc:docMk/>
      </pc:docMkLst>
      <pc:sldChg chg="modSp">
        <pc:chgData name="Petrov, Dmitry (Nokia - FI/Espoo)" userId="e0f276f4-a4cb-4540-8cef-44a57418306b" providerId="ADAL" clId="{C6C6108A-F7E3-40F2-BE91-7142552FB242}" dt="2021-04-19T18:49:40.837" v="0" actId="207"/>
        <pc:sldMkLst>
          <pc:docMk/>
          <pc:sldMk cId="3181677693" sldId="256"/>
        </pc:sldMkLst>
        <pc:spChg chg="mod">
          <ac:chgData name="Petrov, Dmitry (Nokia - FI/Espoo)" userId="e0f276f4-a4cb-4540-8cef-44a57418306b" providerId="ADAL" clId="{C6C6108A-F7E3-40F2-BE91-7142552FB242}" dt="2021-04-19T18:49:40.837" v="0" actId="207"/>
          <ac:spMkLst>
            <pc:docMk/>
            <pc:sldMk cId="3181677693" sldId="256"/>
            <ac:spMk id="5" creationId="{00000000-0000-0000-0000-000000000000}"/>
          </ac:spMkLst>
        </pc:spChg>
      </pc:sldChg>
      <pc:sldChg chg="modSp">
        <pc:chgData name="Petrov, Dmitry (Nokia - FI/Espoo)" userId="e0f276f4-a4cb-4540-8cef-44a57418306b" providerId="ADAL" clId="{C6C6108A-F7E3-40F2-BE91-7142552FB242}" dt="2021-04-19T18:49:45.944" v="1" actId="207"/>
        <pc:sldMkLst>
          <pc:docMk/>
          <pc:sldMk cId="2215192573" sldId="368"/>
        </pc:sldMkLst>
        <pc:spChg chg="mod">
          <ac:chgData name="Petrov, Dmitry (Nokia - FI/Espoo)" userId="e0f276f4-a4cb-4540-8cef-44a57418306b" providerId="ADAL" clId="{C6C6108A-F7E3-40F2-BE91-7142552FB242}" dt="2021-04-19T18:49:45.944" v="1" actId="207"/>
          <ac:spMkLst>
            <pc:docMk/>
            <pc:sldMk cId="2215192573" sldId="368"/>
            <ac:spMk id="3" creationId="{F07F451D-6304-4E16-931C-A3C4BE5D8272}"/>
          </ac:spMkLst>
        </pc:spChg>
      </pc:sldChg>
      <pc:sldChg chg="modSp mod delCm">
        <pc:chgData name="Petrov, Dmitry (Nokia - FI/Espoo)" userId="e0f276f4-a4cb-4540-8cef-44a57418306b" providerId="ADAL" clId="{C6C6108A-F7E3-40F2-BE91-7142552FB242}" dt="2021-04-19T18:51:20.840" v="77" actId="20577"/>
        <pc:sldMkLst>
          <pc:docMk/>
          <pc:sldMk cId="2603299940" sldId="369"/>
        </pc:sldMkLst>
        <pc:spChg chg="mod">
          <ac:chgData name="Petrov, Dmitry (Nokia - FI/Espoo)" userId="e0f276f4-a4cb-4540-8cef-44a57418306b" providerId="ADAL" clId="{C6C6108A-F7E3-40F2-BE91-7142552FB242}" dt="2021-04-19T18:50:02.807" v="6" actId="207"/>
          <ac:spMkLst>
            <pc:docMk/>
            <pc:sldMk cId="2603299940" sldId="369"/>
            <ac:spMk id="2" creationId="{E7EB738D-1B07-40E8-A380-606C0BAABC0F}"/>
          </ac:spMkLst>
        </pc:spChg>
        <pc:spChg chg="mod">
          <ac:chgData name="Petrov, Dmitry (Nokia - FI/Espoo)" userId="e0f276f4-a4cb-4540-8cef-44a57418306b" providerId="ADAL" clId="{C6C6108A-F7E3-40F2-BE91-7142552FB242}" dt="2021-04-19T18:51:20.840" v="77" actId="20577"/>
          <ac:spMkLst>
            <pc:docMk/>
            <pc:sldMk cId="2603299940" sldId="369"/>
            <ac:spMk id="3" creationId="{C8BC47C5-79BA-41E1-A10A-17197D11B3FE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4:03.497" v="114" actId="20577"/>
        <pc:sldMkLst>
          <pc:docMk/>
          <pc:sldMk cId="1702552319" sldId="372"/>
        </pc:sldMkLst>
        <pc:graphicFrameChg chg="modGraphic">
          <ac:chgData name="Petrov, Dmitry (Nokia - FI/Espoo)" userId="e0f276f4-a4cb-4540-8cef-44a57418306b" providerId="ADAL" clId="{C6C6108A-F7E3-40F2-BE91-7142552FB242}" dt="2021-04-19T18:54:03.497" v="114" actId="20577"/>
          <ac:graphicFrameMkLst>
            <pc:docMk/>
            <pc:sldMk cId="1702552319" sldId="372"/>
            <ac:graphicFrameMk id="6" creationId="{30FA1F2E-11A3-46B4-B397-CFC548F95823}"/>
          </ac:graphicFrameMkLst>
        </pc:graphicFrameChg>
      </pc:sldChg>
      <pc:sldChg chg="modSp mod delCm">
        <pc:chgData name="Petrov, Dmitry (Nokia - FI/Espoo)" userId="e0f276f4-a4cb-4540-8cef-44a57418306b" providerId="ADAL" clId="{C6C6108A-F7E3-40F2-BE91-7142552FB242}" dt="2021-04-19T18:51:11.611" v="62" actId="20577"/>
        <pc:sldMkLst>
          <pc:docMk/>
          <pc:sldMk cId="2536208881" sldId="379"/>
        </pc:sldMkLst>
        <pc:spChg chg="mod">
          <ac:chgData name="Petrov, Dmitry (Nokia - FI/Espoo)" userId="e0f276f4-a4cb-4540-8cef-44a57418306b" providerId="ADAL" clId="{C6C6108A-F7E3-40F2-BE91-7142552FB242}" dt="2021-04-19T18:51:11.611" v="62" actId="20577"/>
          <ac:spMkLst>
            <pc:docMk/>
            <pc:sldMk cId="2536208881" sldId="379"/>
            <ac:spMk id="3" creationId="{4C0AF992-FA5F-468B-8FA1-B70401706A74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2:06.918" v="90" actId="20577"/>
        <pc:sldMkLst>
          <pc:docMk/>
          <pc:sldMk cId="2995122194" sldId="382"/>
        </pc:sldMkLst>
        <pc:spChg chg="mod">
          <ac:chgData name="Petrov, Dmitry (Nokia - FI/Espoo)" userId="e0f276f4-a4cb-4540-8cef-44a57418306b" providerId="ADAL" clId="{C6C6108A-F7E3-40F2-BE91-7142552FB242}" dt="2021-04-19T18:51:51.599" v="83" actId="207"/>
          <ac:spMkLst>
            <pc:docMk/>
            <pc:sldMk cId="2995122194" sldId="382"/>
            <ac:spMk id="2" creationId="{1D094DC2-AAD2-4946-981B-9745DC476F61}"/>
          </ac:spMkLst>
        </pc:spChg>
        <pc:spChg chg="mod">
          <ac:chgData name="Petrov, Dmitry (Nokia - FI/Espoo)" userId="e0f276f4-a4cb-4540-8cef-44a57418306b" providerId="ADAL" clId="{C6C6108A-F7E3-40F2-BE91-7142552FB242}" dt="2021-04-19T18:52:06.918" v="90" actId="20577"/>
          <ac:spMkLst>
            <pc:docMk/>
            <pc:sldMk cId="2995122194" sldId="382"/>
            <ac:spMk id="3" creationId="{10F1B749-D04B-4330-BA5B-FFF158ABDD24}"/>
          </ac:spMkLst>
        </pc:spChg>
      </pc:sldChg>
      <pc:sldChg chg="modSp mod delCm">
        <pc:chgData name="Petrov, Dmitry (Nokia - FI/Espoo)" userId="e0f276f4-a4cb-4540-8cef-44a57418306b" providerId="ADAL" clId="{C6C6108A-F7E3-40F2-BE91-7142552FB242}" dt="2021-04-19T18:53:29.068" v="109" actId="1076"/>
        <pc:sldMkLst>
          <pc:docMk/>
          <pc:sldMk cId="935072879" sldId="384"/>
        </pc:sldMkLst>
        <pc:spChg chg="mod">
          <ac:chgData name="Petrov, Dmitry (Nokia - FI/Espoo)" userId="e0f276f4-a4cb-4540-8cef-44a57418306b" providerId="ADAL" clId="{C6C6108A-F7E3-40F2-BE91-7142552FB242}" dt="2021-04-19T18:53:29.068" v="109" actId="1076"/>
          <ac:spMkLst>
            <pc:docMk/>
            <pc:sldMk cId="935072879" sldId="384"/>
            <ac:spMk id="3" creationId="{27AFB5DE-DF44-4957-B68B-79594519BEFC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3:39.513" v="110" actId="20577"/>
        <pc:sldMkLst>
          <pc:docMk/>
          <pc:sldMk cId="3121877921" sldId="385"/>
        </pc:sldMkLst>
        <pc:spChg chg="mod">
          <ac:chgData name="Petrov, Dmitry (Nokia - FI/Espoo)" userId="e0f276f4-a4cb-4540-8cef-44a57418306b" providerId="ADAL" clId="{C6C6108A-F7E3-40F2-BE91-7142552FB242}" dt="2021-04-19T18:53:39.513" v="110" actId="20577"/>
          <ac:spMkLst>
            <pc:docMk/>
            <pc:sldMk cId="3121877921" sldId="385"/>
            <ac:spMk id="3" creationId="{12A2D864-5670-4B68-AC3E-838E89F17C86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1:39.044" v="81" actId="207"/>
        <pc:sldMkLst>
          <pc:docMk/>
          <pc:sldMk cId="2653840594" sldId="386"/>
        </pc:sldMkLst>
        <pc:spChg chg="mod">
          <ac:chgData name="Petrov, Dmitry (Nokia - FI/Espoo)" userId="e0f276f4-a4cb-4540-8cef-44a57418306b" providerId="ADAL" clId="{C6C6108A-F7E3-40F2-BE91-7142552FB242}" dt="2021-04-19T18:51:39.044" v="81" actId="207"/>
          <ac:spMkLst>
            <pc:docMk/>
            <pc:sldMk cId="2653840594" sldId="386"/>
            <ac:spMk id="3" creationId="{84F69A99-E820-4BE5-A2FE-B500E992D181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2:23.875" v="93" actId="207"/>
        <pc:sldMkLst>
          <pc:docMk/>
          <pc:sldMk cId="1552454518" sldId="387"/>
        </pc:sldMkLst>
        <pc:spChg chg="mod">
          <ac:chgData name="Petrov, Dmitry (Nokia - FI/Espoo)" userId="e0f276f4-a4cb-4540-8cef-44a57418306b" providerId="ADAL" clId="{C6C6108A-F7E3-40F2-BE91-7142552FB242}" dt="2021-04-19T18:52:16.713" v="91" actId="20577"/>
          <ac:spMkLst>
            <pc:docMk/>
            <pc:sldMk cId="1552454518" sldId="387"/>
            <ac:spMk id="2" creationId="{1D094DC2-AAD2-4946-981B-9745DC476F61}"/>
          </ac:spMkLst>
        </pc:spChg>
        <pc:spChg chg="mod">
          <ac:chgData name="Petrov, Dmitry (Nokia - FI/Espoo)" userId="e0f276f4-a4cb-4540-8cef-44a57418306b" providerId="ADAL" clId="{C6C6108A-F7E3-40F2-BE91-7142552FB242}" dt="2021-04-19T18:52:23.875" v="93" actId="207"/>
          <ac:spMkLst>
            <pc:docMk/>
            <pc:sldMk cId="1552454518" sldId="387"/>
            <ac:spMk id="3" creationId="{10F1B749-D04B-4330-BA5B-FFF158ABDD24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2:58.480" v="102" actId="207"/>
        <pc:sldMkLst>
          <pc:docMk/>
          <pc:sldMk cId="2995164357" sldId="388"/>
        </pc:sldMkLst>
        <pc:spChg chg="mod">
          <ac:chgData name="Petrov, Dmitry (Nokia - FI/Espoo)" userId="e0f276f4-a4cb-4540-8cef-44a57418306b" providerId="ADAL" clId="{C6C6108A-F7E3-40F2-BE91-7142552FB242}" dt="2021-04-19T18:52:50.007" v="98" actId="207"/>
          <ac:spMkLst>
            <pc:docMk/>
            <pc:sldMk cId="2995164357" sldId="388"/>
            <ac:spMk id="2" creationId="{138288E4-2073-4385-BD8D-91309C7D56C5}"/>
          </ac:spMkLst>
        </pc:spChg>
        <pc:spChg chg="mod">
          <ac:chgData name="Petrov, Dmitry (Nokia - FI/Espoo)" userId="e0f276f4-a4cb-4540-8cef-44a57418306b" providerId="ADAL" clId="{C6C6108A-F7E3-40F2-BE91-7142552FB242}" dt="2021-04-19T18:52:58.480" v="102" actId="207"/>
          <ac:spMkLst>
            <pc:docMk/>
            <pc:sldMk cId="2995164357" sldId="388"/>
            <ac:spMk id="3" creationId="{DBA9EA49-15D9-4CE5-AA3A-FF6E93C43D60}"/>
          </ac:spMkLst>
        </pc:spChg>
      </pc:sldChg>
      <pc:sldChg chg="modSp mod">
        <pc:chgData name="Petrov, Dmitry (Nokia - FI/Espoo)" userId="e0f276f4-a4cb-4540-8cef-44a57418306b" providerId="ADAL" clId="{C6C6108A-F7E3-40F2-BE91-7142552FB242}" dt="2021-04-19T18:52:41.414" v="97" actId="207"/>
        <pc:sldMkLst>
          <pc:docMk/>
          <pc:sldMk cId="748909218" sldId="389"/>
        </pc:sldMkLst>
        <pc:spChg chg="mod">
          <ac:chgData name="Petrov, Dmitry (Nokia - FI/Espoo)" userId="e0f276f4-a4cb-4540-8cef-44a57418306b" providerId="ADAL" clId="{C6C6108A-F7E3-40F2-BE91-7142552FB242}" dt="2021-04-19T18:52:35.529" v="95" actId="207"/>
          <ac:spMkLst>
            <pc:docMk/>
            <pc:sldMk cId="748909218" sldId="389"/>
            <ac:spMk id="2" creationId="{3411A1EA-7E73-42C0-BD50-02F0609A77C5}"/>
          </ac:spMkLst>
        </pc:spChg>
        <pc:spChg chg="mod">
          <ac:chgData name="Petrov, Dmitry (Nokia - FI/Espoo)" userId="e0f276f4-a4cb-4540-8cef-44a57418306b" providerId="ADAL" clId="{C6C6108A-F7E3-40F2-BE91-7142552FB242}" dt="2021-04-19T18:52:41.414" v="97" actId="207"/>
          <ac:spMkLst>
            <pc:docMk/>
            <pc:sldMk cId="748909218" sldId="389"/>
            <ac:spMk id="3" creationId="{39042A3A-3C25-4EA0-8753-7C679DE770D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A0CB0-14AD-4ECF-830A-69FCEFE0EA34}" type="datetimeFigureOut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F3830-A412-4AA2-83CD-EC03323953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F3830-A412-4AA2-83CD-EC033239538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582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F3830-A412-4AA2-83CD-EC033239538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04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BF88-121E-4EA2-9B07-38FC07869C79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F23-A105-4BA3-9C09-B5F7973376AC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D4B2-6D3F-45AC-A402-656467359E65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D67F-A92B-4D73-9193-F4B6999E5EF1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FC4-7B41-4793-8230-C90E2FCD8E1C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A384-328A-4757-AABB-333F66EE8AE8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13A7-5E5E-44D9-894B-F27069EEC128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01AC-BA80-43C9-BB85-E3648C819FED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51B5-1AD5-4F92-B862-5C1B1B20C4A0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FE22-268D-406B-AE57-6E94AC02E9BE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E7DE-FE63-4522-B7D4-30BBF168EB46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E20C-5F87-428B-918B-D83E1E7D179C}" type="datetime1">
              <a:rPr lang="zh-CN" altLang="en-US" smtClean="0"/>
              <a:t>2021/4/19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RAN/WG4_Radio/TSGR4_98bis_e/Docs/R4-2104815.zip" TargetMode="External"/><Relationship Id="rId13" Type="http://schemas.openxmlformats.org/officeDocument/2006/relationships/hyperlink" Target="https://www.3gpp.org/ftp/TSG_RAN/WG4_Radio/TSGR4_98bis_e/Docs/R4-2106584.zip" TargetMode="External"/><Relationship Id="rId3" Type="http://schemas.openxmlformats.org/officeDocument/2006/relationships/hyperlink" Target="https://www.3gpp.org/ftp/TSG_RAN/WG4_Radio/TSGR4_98bis_e/Docs/R4-2104852.zip" TargetMode="External"/><Relationship Id="rId7" Type="http://schemas.openxmlformats.org/officeDocument/2006/relationships/hyperlink" Target="https://www.3gpp.org/ftp/TSG_RAN/WG4_Radio/TSGR4_98bis_e/Docs/R4-2104814.zip" TargetMode="External"/><Relationship Id="rId12" Type="http://schemas.openxmlformats.org/officeDocument/2006/relationships/hyperlink" Target="https://www.3gpp.org/ftp/TSG_RAN/WG4_Radio/TSGR4_98bis_e/Docs/R4-2106583.zip" TargetMode="External"/><Relationship Id="rId2" Type="http://schemas.openxmlformats.org/officeDocument/2006/relationships/hyperlink" Target="https://www.3gpp.org/ftp/TSG_RAN/WG4_Radio/TSGR4_98bis_e/Docs/R4-2104851.zip" TargetMode="External"/><Relationship Id="rId16" Type="http://schemas.openxmlformats.org/officeDocument/2006/relationships/hyperlink" Target="https://www.3gpp.org/ftp/TSG_RAN/WG4_Radio/TSGR4_98bis_e/Docs/R4-2106838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8bis_e/Docs/R4-2104949.zip" TargetMode="External"/><Relationship Id="rId11" Type="http://schemas.openxmlformats.org/officeDocument/2006/relationships/hyperlink" Target="https://www.3gpp.org/ftp/TSG_RAN/WG4_Radio/TSGR4_98bis_e/Docs/R4-2106505.zip" TargetMode="External"/><Relationship Id="rId5" Type="http://schemas.openxmlformats.org/officeDocument/2006/relationships/hyperlink" Target="https://www.3gpp.org/ftp/TSG_RAN/WG4_Radio/TSGR4_98bis_e/Docs/R4-2104755.zip" TargetMode="External"/><Relationship Id="rId15" Type="http://schemas.openxmlformats.org/officeDocument/2006/relationships/hyperlink" Target="https://www.3gpp.org/ftp/TSG_RAN/WG4_Radio/TSGR4_98bis_e/Docs/R4-2105027.zip" TargetMode="External"/><Relationship Id="rId10" Type="http://schemas.openxmlformats.org/officeDocument/2006/relationships/hyperlink" Target="https://www.3gpp.org/ftp/TSG_RAN/WG4_Radio/TSGR4_98bis_e/Docs/R4-2106504.zip" TargetMode="External"/><Relationship Id="rId4" Type="http://schemas.openxmlformats.org/officeDocument/2006/relationships/hyperlink" Target="https://www.3gpp.org/ftp/TSG_RAN/WG4_Radio/TSGR4_98bis_e/Docs/R4-2104754.zip" TargetMode="External"/><Relationship Id="rId9" Type="http://schemas.openxmlformats.org/officeDocument/2006/relationships/hyperlink" Target="https://www.3gpp.org/ftp/TSG_RAN/WG4_Radio/TSGR4_98bis_e/Docs/R4-2106937.zip" TargetMode="External"/><Relationship Id="rId14" Type="http://schemas.openxmlformats.org/officeDocument/2006/relationships/hyperlink" Target="https://www.3gpp.org/ftp/TSG_RAN/WG4_Radio/TSGR4_98bis_e/Docs/R4-2104907.zi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WF on FR2 HST RRM</a:t>
            </a:r>
            <a:r>
              <a:rPr lang="en-150" dirty="0"/>
              <a:t> </a:t>
            </a:r>
            <a:r>
              <a:rPr lang="en-US" dirty="0"/>
              <a:t>requirements</a:t>
            </a:r>
            <a:endParaRPr lang="zh-CN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8906" y="253097"/>
            <a:ext cx="5742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3GPP TSG-RAN WG4 Meeting #9</a:t>
            </a:r>
            <a:r>
              <a:rPr lang="en-150" altLang="zh-CN" sz="2000" dirty="0"/>
              <a:t>8-bis</a:t>
            </a:r>
            <a:r>
              <a:rPr lang="en-US" altLang="zh-CN" sz="2000" dirty="0"/>
              <a:t>-e	</a:t>
            </a:r>
          </a:p>
          <a:p>
            <a:r>
              <a:rPr lang="en-GB" altLang="zh-CN" sz="2000" dirty="0"/>
              <a:t>Electronic Meeting, </a:t>
            </a:r>
            <a:r>
              <a:rPr lang="en-150" altLang="zh-CN" sz="2000" dirty="0"/>
              <a:t>12th – 20th April</a:t>
            </a:r>
            <a:r>
              <a:rPr lang="en-GB" altLang="zh-CN" sz="2000" dirty="0"/>
              <a:t>, 202</a:t>
            </a:r>
            <a:r>
              <a:rPr lang="en-150" altLang="zh-CN" sz="2000" dirty="0"/>
              <a:t>1</a:t>
            </a:r>
            <a:endParaRPr lang="en-US" altLang="zh-CN" sz="2000" dirty="0"/>
          </a:p>
          <a:p>
            <a:r>
              <a:rPr lang="en-US" altLang="ja-JP" sz="2000" dirty="0"/>
              <a:t>Agenda:</a:t>
            </a:r>
            <a:r>
              <a:rPr lang="en-150" altLang="ja-JP" sz="2000" dirty="0"/>
              <a:t> 8.7.4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1132" y="332656"/>
            <a:ext cx="2707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/>
              <a:t>R4-2105794</a:t>
            </a:r>
            <a:endParaRPr lang="en-150" altLang="zh-CN" sz="2000" dirty="0"/>
          </a:p>
          <a:p>
            <a:pPr algn="r"/>
            <a:r>
              <a:rPr lang="en-US" altLang="zh-CN" sz="2000" dirty="0"/>
              <a:t>Document for: Approval </a:t>
            </a: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1371600" y="4797152"/>
            <a:ext cx="6400800" cy="492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150" altLang="zh-CN" sz="2800" dirty="0">
                <a:solidFill>
                  <a:schemeClr val="tx1"/>
                </a:solidFill>
              </a:rPr>
              <a:t>Moderator (</a:t>
            </a:r>
            <a:r>
              <a:rPr lang="en-US" altLang="zh-CN" sz="2800" dirty="0">
                <a:solidFill>
                  <a:schemeClr val="tx1"/>
                </a:solidFill>
              </a:rPr>
              <a:t>Nokia, Nokia Shanghai Bell</a:t>
            </a:r>
            <a:r>
              <a:rPr lang="en-150" altLang="zh-CN" sz="2800" dirty="0">
                <a:solidFill>
                  <a:schemeClr val="tx1"/>
                </a:solidFill>
              </a:rPr>
              <a:t>)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67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1A1EA-7E73-42C0-BD50-02F0609A7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Measurement Procedures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42A3A-3C25-4EA0-8753-7C679DE77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Cell identification - PSS/SSS detection</a:t>
            </a:r>
            <a:endParaRPr lang="en-150" dirty="0"/>
          </a:p>
          <a:p>
            <a:pPr lvl="1"/>
            <a:r>
              <a:rPr lang="en-150" dirty="0"/>
              <a:t>Option1: </a:t>
            </a:r>
            <a:r>
              <a:rPr lang="en-US" dirty="0"/>
              <a:t>The Cell identification - PSS/SSS detection requirements shall be enhanced</a:t>
            </a:r>
            <a:endParaRPr lang="en-150" dirty="0"/>
          </a:p>
          <a:p>
            <a:pPr lvl="1"/>
            <a:r>
              <a:rPr lang="en-150" dirty="0"/>
              <a:t>Option 1a:</a:t>
            </a:r>
          </a:p>
          <a:p>
            <a:pPr lvl="2"/>
            <a:r>
              <a:rPr lang="en-US" dirty="0"/>
              <a:t>For FR2 HST, </a:t>
            </a:r>
            <a:r>
              <a:rPr lang="en-US" dirty="0" err="1"/>
              <a:t>M</a:t>
            </a:r>
            <a:r>
              <a:rPr lang="en-US" baseline="-25000" dirty="0" err="1"/>
              <a:t>meas_period_w</a:t>
            </a:r>
            <a:r>
              <a:rPr lang="en-US" baseline="-25000" dirty="0"/>
              <a:t>/</a:t>
            </a:r>
            <a:r>
              <a:rPr lang="en-US" baseline="-25000" dirty="0" err="1"/>
              <a:t>o_gaps</a:t>
            </a:r>
            <a:r>
              <a:rPr lang="en-US" dirty="0"/>
              <a:t>  = [6] for the time period for PSS/SSS detection</a:t>
            </a:r>
            <a:endParaRPr lang="en-150" dirty="0"/>
          </a:p>
          <a:p>
            <a:pPr lvl="2"/>
            <a:r>
              <a:rPr lang="en-GB" dirty="0"/>
              <a:t>For FR2 HST, requirements for Time period for PSS/SSS detection for FR2 HST are enhanced according to Table </a:t>
            </a:r>
            <a:r>
              <a:rPr lang="en-150" dirty="0"/>
              <a:t>2 (</a:t>
            </a:r>
            <a:r>
              <a:rPr lang="en-US" dirty="0"/>
              <a:t>Table 2: Time period for PSS/SSS detection for FR2 HST</a:t>
            </a:r>
            <a:r>
              <a:rPr lang="en-150" dirty="0"/>
              <a:t>)</a:t>
            </a:r>
            <a:r>
              <a:rPr lang="en-GB" dirty="0"/>
              <a:t>.</a:t>
            </a:r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marL="914400" lvl="2" indent="0">
              <a:buNone/>
            </a:pPr>
            <a:endParaRPr lang="en-150" dirty="0"/>
          </a:p>
          <a:p>
            <a:pPr lvl="1"/>
            <a:endParaRPr lang="en-150" dirty="0"/>
          </a:p>
          <a:p>
            <a:pPr lvl="1"/>
            <a:endParaRPr lang="en-150" dirty="0"/>
          </a:p>
          <a:p>
            <a:pPr lvl="1"/>
            <a:r>
              <a:rPr lang="en-150" dirty="0"/>
              <a:t>FFS: the enhancements to be introduced</a:t>
            </a:r>
          </a:p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B6B27-0833-49E2-9B08-E620DE6E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7D9AE2B-10D8-4033-8BA0-184F1A380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85266"/>
              </p:ext>
            </p:extLst>
          </p:nvPr>
        </p:nvGraphicFramePr>
        <p:xfrm>
          <a:off x="2131695" y="3806667"/>
          <a:ext cx="4880610" cy="1623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6275">
                  <a:extLst>
                    <a:ext uri="{9D8B030D-6E8A-4147-A177-3AD203B41FA5}">
                      <a16:colId xmlns:a16="http://schemas.microsoft.com/office/drawing/2014/main" val="1514546596"/>
                    </a:ext>
                  </a:extLst>
                </a:gridCol>
                <a:gridCol w="2934335">
                  <a:extLst>
                    <a:ext uri="{9D8B030D-6E8A-4147-A177-3AD203B41FA5}">
                      <a16:colId xmlns:a16="http://schemas.microsoft.com/office/drawing/2014/main" val="31180903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DRX cycle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T</a:t>
                      </a:r>
                      <a:r>
                        <a:rPr lang="x-none" sz="900" baseline="-25000">
                          <a:effectLst/>
                        </a:rPr>
                        <a:t>PSS/SSS_sync_intra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0291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No DRX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max(600ms, ceil(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r>
                        <a:rPr lang="x-none" sz="900">
                          <a:effectLst/>
                        </a:rPr>
                        <a:t>  x K</a:t>
                      </a:r>
                      <a:r>
                        <a:rPr lang="x-none" sz="900" baseline="-25000">
                          <a:effectLst/>
                        </a:rPr>
                        <a:t>p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layer1_measurement</a:t>
                      </a:r>
                      <a:r>
                        <a:rPr lang="x-none" sz="900">
                          <a:effectLst/>
                        </a:rPr>
                        <a:t>)</a:t>
                      </a:r>
                      <a:r>
                        <a:rPr lang="x-none" sz="900" baseline="-25000">
                          <a:effectLst/>
                        </a:rPr>
                        <a:t>  </a:t>
                      </a:r>
                      <a:r>
                        <a:rPr lang="x-none" sz="900">
                          <a:effectLst/>
                        </a:rPr>
                        <a:t>x SMTC period)</a:t>
                      </a:r>
                      <a:r>
                        <a:rPr lang="x-none" sz="900" baseline="30000">
                          <a:effectLst/>
                        </a:rPr>
                        <a:t>Note 1</a:t>
                      </a:r>
                      <a:r>
                        <a:rPr lang="x-none" sz="900">
                          <a:effectLst/>
                        </a:rPr>
                        <a:t> x CSSF</a:t>
                      </a:r>
                      <a:r>
                        <a:rPr lang="x-none" sz="900" baseline="-25000">
                          <a:effectLst/>
                        </a:rPr>
                        <a:t>intra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100818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DRX cycle≤ 320ms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max(600ms, ceil(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M2</a:t>
                      </a:r>
                      <a:r>
                        <a:rPr lang="x-none" sz="900" baseline="30000">
                          <a:effectLst/>
                        </a:rPr>
                        <a:t> Note 2</a:t>
                      </a:r>
                      <a:r>
                        <a:rPr lang="x-none" sz="900">
                          <a:effectLst/>
                        </a:rPr>
                        <a:t> x 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r>
                        <a:rPr lang="x-none" sz="900">
                          <a:effectLst/>
                        </a:rPr>
                        <a:t>  x K</a:t>
                      </a:r>
                      <a:r>
                        <a:rPr lang="x-none" sz="900" baseline="-25000">
                          <a:effectLst/>
                        </a:rPr>
                        <a:t>p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layer1_measurement</a:t>
                      </a:r>
                      <a:r>
                        <a:rPr lang="x-none" sz="900">
                          <a:effectLst/>
                        </a:rPr>
                        <a:t>)</a:t>
                      </a:r>
                      <a:r>
                        <a:rPr lang="x-none" sz="900" baseline="-25000">
                          <a:effectLst/>
                        </a:rPr>
                        <a:t> </a:t>
                      </a:r>
                      <a:r>
                        <a:rPr lang="x-none" sz="900">
                          <a:effectLst/>
                        </a:rPr>
                        <a:t>x max(SMTC period,DRX cycle)) x CSSF</a:t>
                      </a:r>
                      <a:r>
                        <a:rPr lang="x-none" sz="900" baseline="-25000">
                          <a:effectLst/>
                        </a:rPr>
                        <a:t>intra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144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DRX cycle&gt;320ms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ceil(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r>
                        <a:rPr lang="x-none" sz="900">
                          <a:effectLst/>
                        </a:rPr>
                        <a:t>  x K</a:t>
                      </a:r>
                      <a:r>
                        <a:rPr lang="x-none" sz="900" baseline="-25000">
                          <a:effectLst/>
                        </a:rPr>
                        <a:t>p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layer1_measurement</a:t>
                      </a:r>
                      <a:r>
                        <a:rPr lang="x-none" sz="900">
                          <a:effectLst/>
                        </a:rPr>
                        <a:t>) </a:t>
                      </a:r>
                      <a:r>
                        <a:rPr lang="x-none" sz="900" baseline="-25000">
                          <a:effectLst/>
                        </a:rPr>
                        <a:t> </a:t>
                      </a:r>
                      <a:r>
                        <a:rPr lang="x-none" sz="900">
                          <a:effectLst/>
                        </a:rPr>
                        <a:t>x DRX cycle x CSSF</a:t>
                      </a:r>
                      <a:r>
                        <a:rPr lang="x-none" sz="900" baseline="-25000">
                          <a:effectLst/>
                        </a:rPr>
                        <a:t>intra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2427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540385" indent="-540385">
                        <a:spcAft>
                          <a:spcPts val="900"/>
                        </a:spcAft>
                      </a:pPr>
                      <a:r>
                        <a:rPr lang="x-none" sz="900" b="0" dirty="0">
                          <a:solidFill>
                            <a:schemeClr val="tx1"/>
                          </a:solidFill>
                          <a:effectLst/>
                        </a:rPr>
                        <a:t>NOTE 1:	If different SMTC periodicities are configured for different cells, the SMTC period in the requirement is the one used by the cell being identified</a:t>
                      </a:r>
                      <a:endParaRPr lang="en-150" sz="1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40385" indent="-540385">
                        <a:spcAft>
                          <a:spcPts val="900"/>
                        </a:spcAft>
                      </a:pPr>
                      <a:r>
                        <a:rPr lang="x-none" sz="900" b="0" dirty="0">
                          <a:solidFill>
                            <a:schemeClr val="tx1"/>
                          </a:solidFill>
                          <a:effectLst/>
                        </a:rPr>
                        <a:t>NOTE 2:	</a:t>
                      </a:r>
                      <a:r>
                        <a:rPr lang="x-none" sz="9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When RRM enhancement for high speed is not configured, M2 = 1.5; When RRM enhancement for high speed is configured, M2 = 1.5 if SMTC periodicity &gt; 40 ms;,otherwise M2=1</a:t>
                      </a:r>
                      <a:r>
                        <a:rPr lang="x-none" sz="9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150" sz="1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079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90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288E4-2073-4385-BD8D-91309C7D5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Measurement Procedures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EA49-15D9-4CE5-AA3A-FF6E93C43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Restriction on SMTC periodicity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Restriction on SMTC periodicity configuration are preferred in FR2 HST.</a:t>
            </a:r>
          </a:p>
          <a:p>
            <a:pPr lvl="1"/>
            <a:r>
              <a:rPr lang="en-150" dirty="0"/>
              <a:t>FFS: the restrictions on SMTS periodicity.</a:t>
            </a:r>
            <a:endParaRPr lang="en-GB" dirty="0"/>
          </a:p>
          <a:p>
            <a:endParaRPr lang="en-150" dirty="0"/>
          </a:p>
          <a:p>
            <a:r>
              <a:rPr lang="en-GB" dirty="0"/>
              <a:t>L1 measurements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The </a:t>
            </a:r>
            <a:r>
              <a:rPr lang="en-150" dirty="0"/>
              <a:t>L1 measurements </a:t>
            </a:r>
            <a:r>
              <a:rPr lang="en-US" dirty="0"/>
              <a:t>shall be enhanced</a:t>
            </a:r>
            <a:endParaRPr lang="en-150" dirty="0"/>
          </a:p>
          <a:p>
            <a:pPr lvl="1"/>
            <a:r>
              <a:rPr lang="en-150" dirty="0"/>
              <a:t>FFS: the enhancements to be introduced</a:t>
            </a:r>
            <a:endParaRPr lang="en-US" dirty="0"/>
          </a:p>
          <a:p>
            <a:endParaRPr lang="en-150" dirty="0"/>
          </a:p>
          <a:p>
            <a:r>
              <a:rPr lang="en-GB" dirty="0"/>
              <a:t>CSI-RS based L3 measurements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The analysis of the requirements to be de-prioritized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71471-5617-4A93-8BA3-B6A23947E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516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EA4-03A4-4523-B33C-320B64509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IDLE/INACTIVE State Mobility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B9F3-81A8-4214-A125-54315AECA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150" dirty="0"/>
              <a:t>IDLE/INACTIVE mode requirements:</a:t>
            </a:r>
          </a:p>
          <a:p>
            <a:pPr lvl="1"/>
            <a:r>
              <a:rPr lang="en-150" dirty="0"/>
              <a:t>The companies are encouraged to provide their views on the following options and share their proposals on possible enhancements:</a:t>
            </a:r>
          </a:p>
          <a:p>
            <a:pPr lvl="2"/>
            <a:r>
              <a:rPr lang="en-150" dirty="0"/>
              <a:t>Option 1: Reuse existing Rel-16 requirements</a:t>
            </a:r>
          </a:p>
          <a:p>
            <a:pPr lvl="2"/>
            <a:r>
              <a:rPr lang="en-150" dirty="0"/>
              <a:t>Option 2: </a:t>
            </a:r>
            <a:r>
              <a:rPr lang="en-US" dirty="0"/>
              <a:t>Study and define enhancements to support FR2 HST condition</a:t>
            </a:r>
            <a:endParaRPr lang="en-150" dirty="0"/>
          </a:p>
          <a:p>
            <a:pPr lvl="2"/>
            <a:r>
              <a:rPr lang="en-150" dirty="0"/>
              <a:t>Option 2a: </a:t>
            </a:r>
            <a:r>
              <a:rPr lang="en-US" dirty="0"/>
              <a:t>For FR2 HST, the cell reselection requirements are enhanced according to Table</a:t>
            </a:r>
            <a:r>
              <a:rPr lang="en-150" dirty="0"/>
              <a:t> (</a:t>
            </a:r>
            <a:r>
              <a:rPr lang="en-GB" dirty="0" err="1"/>
              <a:t>T</a:t>
            </a:r>
            <a:r>
              <a:rPr lang="en-GB" baseline="-25000" dirty="0" err="1"/>
              <a:t>detect,NR_Intra</a:t>
            </a:r>
            <a:r>
              <a:rPr lang="en-GB" baseline="-25000" dirty="0"/>
              <a:t>,</a:t>
            </a:r>
            <a:r>
              <a:rPr lang="en-GB" dirty="0"/>
              <a:t> </a:t>
            </a:r>
            <a:r>
              <a:rPr lang="en-GB" dirty="0" err="1"/>
              <a:t>T</a:t>
            </a:r>
            <a:r>
              <a:rPr lang="en-GB" baseline="-25000" dirty="0" err="1"/>
              <a:t>measure,NR_Intra</a:t>
            </a:r>
            <a:r>
              <a:rPr lang="en-GB" dirty="0"/>
              <a:t> and </a:t>
            </a:r>
            <a:r>
              <a:rPr lang="en-GB" dirty="0" err="1"/>
              <a:t>T</a:t>
            </a:r>
            <a:r>
              <a:rPr lang="en-GB" baseline="-25000" dirty="0" err="1"/>
              <a:t>evaluate,NR_Intra</a:t>
            </a:r>
            <a:r>
              <a:rPr lang="en-GB" baseline="-25000" dirty="0"/>
              <a:t> </a:t>
            </a:r>
            <a:r>
              <a:rPr lang="en-GB" dirty="0"/>
              <a:t>for FR2 HST</a:t>
            </a:r>
            <a:r>
              <a:rPr lang="en-150" dirty="0"/>
              <a:t>)</a:t>
            </a:r>
            <a:r>
              <a:rPr lang="en-US" dirty="0"/>
              <a:t>, where N1 ≤ 4:</a:t>
            </a:r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1"/>
            <a:endParaRPr lang="en-150" dirty="0"/>
          </a:p>
          <a:p>
            <a:pPr lvl="1"/>
            <a:r>
              <a:rPr lang="en-150" dirty="0"/>
              <a:t>FFS: t</a:t>
            </a:r>
            <a:r>
              <a:rPr lang="en-US" dirty="0"/>
              <a:t>he way how IDLE/INACTIVE state </a:t>
            </a:r>
            <a:r>
              <a:rPr lang="en-150" dirty="0"/>
              <a:t>can be</a:t>
            </a:r>
            <a:r>
              <a:rPr lang="en-US" dirty="0"/>
              <a:t> used in HST FR2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1C875-7C6C-4B29-8D59-63A1DF0B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91A0C6-EA10-4FF8-8EE2-4B71DB813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552049"/>
              </p:ext>
            </p:extLst>
          </p:nvPr>
        </p:nvGraphicFramePr>
        <p:xfrm>
          <a:off x="1619672" y="3717032"/>
          <a:ext cx="6771310" cy="1224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7364">
                  <a:extLst>
                    <a:ext uri="{9D8B030D-6E8A-4147-A177-3AD203B41FA5}">
                      <a16:colId xmlns:a16="http://schemas.microsoft.com/office/drawing/2014/main" val="3438305704"/>
                    </a:ext>
                  </a:extLst>
                </a:gridCol>
                <a:gridCol w="1910864">
                  <a:extLst>
                    <a:ext uri="{9D8B030D-6E8A-4147-A177-3AD203B41FA5}">
                      <a16:colId xmlns:a16="http://schemas.microsoft.com/office/drawing/2014/main" val="2292130506"/>
                    </a:ext>
                  </a:extLst>
                </a:gridCol>
                <a:gridCol w="1912218">
                  <a:extLst>
                    <a:ext uri="{9D8B030D-6E8A-4147-A177-3AD203B41FA5}">
                      <a16:colId xmlns:a16="http://schemas.microsoft.com/office/drawing/2014/main" val="3922343986"/>
                    </a:ext>
                  </a:extLst>
                </a:gridCol>
                <a:gridCol w="1910864">
                  <a:extLst>
                    <a:ext uri="{9D8B030D-6E8A-4147-A177-3AD203B41FA5}">
                      <a16:colId xmlns:a16="http://schemas.microsoft.com/office/drawing/2014/main" val="4069529446"/>
                    </a:ext>
                  </a:extLst>
                </a:gridCol>
              </a:tblGrid>
              <a:tr h="349753"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DRX cycle length [s]</a:t>
                      </a:r>
                      <a:endParaRPr lang="en-150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T</a:t>
                      </a:r>
                      <a:r>
                        <a:rPr lang="x-none" sz="900" baseline="-25000">
                          <a:effectLst/>
                        </a:rPr>
                        <a:t>detect,NR_Intra</a:t>
                      </a:r>
                      <a:r>
                        <a:rPr lang="x-none" sz="900">
                          <a:effectLst/>
                        </a:rPr>
                        <a:t> [s] (number of DRX cycles)</a:t>
                      </a:r>
                      <a:endParaRPr lang="en-150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 dirty="0">
                          <a:effectLst/>
                        </a:rPr>
                        <a:t>T</a:t>
                      </a:r>
                      <a:r>
                        <a:rPr lang="x-none" sz="900" baseline="-25000" dirty="0">
                          <a:effectLst/>
                        </a:rPr>
                        <a:t>measure,NR_Intra</a:t>
                      </a:r>
                      <a:r>
                        <a:rPr lang="x-none" sz="900" dirty="0">
                          <a:effectLst/>
                        </a:rPr>
                        <a:t> [s] (number of DRX cycles)</a:t>
                      </a:r>
                      <a:endParaRPr lang="en-150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T</a:t>
                      </a:r>
                      <a:r>
                        <a:rPr lang="x-none" sz="900" baseline="-25000">
                          <a:effectLst/>
                        </a:rPr>
                        <a:t>evaluate,NR_Intra</a:t>
                      </a:r>
                      <a:endParaRPr lang="en-150" sz="900">
                        <a:effectLst/>
                      </a:endParaRPr>
                    </a:p>
                    <a:p>
                      <a:pPr algn="ctr"/>
                      <a:r>
                        <a:rPr lang="x-none" sz="900">
                          <a:effectLst/>
                        </a:rPr>
                        <a:t>[s] (number of DRX cycles)</a:t>
                      </a:r>
                      <a:endParaRPr lang="en-150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58194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0.32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[2.56]</a:t>
                      </a:r>
                      <a:r>
                        <a:rPr lang="x-none" sz="900" dirty="0">
                          <a:effectLst/>
                        </a:rPr>
                        <a:t> x N1 x M2 (8 x N1 x M2)</a:t>
                      </a:r>
                      <a:endParaRPr lang="en-150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0.32 x N1 x M3 (1 x N1 x M3)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0.96 x N1 x M4 (3 x M4)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86948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0.64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[5.12]</a:t>
                      </a:r>
                      <a:r>
                        <a:rPr lang="x-none" sz="900" dirty="0">
                          <a:effectLst/>
                        </a:rPr>
                        <a:t> x N1 (8 x N1)</a:t>
                      </a:r>
                      <a:endParaRPr lang="en-150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0.64 x N1 (1 x N1)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1.92 x N1 (3 x N1)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1559347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1.28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[8.96]</a:t>
                      </a:r>
                      <a:r>
                        <a:rPr lang="x-none" sz="900" dirty="0">
                          <a:effectLst/>
                        </a:rPr>
                        <a:t> x N1 (7 x N1)</a:t>
                      </a:r>
                      <a:endParaRPr lang="en-150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1.28 x N1 (1 x N1)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3.84 x N1 (3 x N1)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21984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2.56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 dirty="0">
                          <a:effectLst/>
                        </a:rPr>
                        <a:t>58.88 x N1 (23 x N1)</a:t>
                      </a:r>
                      <a:endParaRPr lang="en-150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2.56 x N1 (1 x N1)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900">
                          <a:effectLst/>
                        </a:rPr>
                        <a:t>7.68 x N1 (3 x N1)</a:t>
                      </a:r>
                      <a:endParaRPr lang="en-150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469419"/>
                  </a:ext>
                </a:extLst>
              </a:tr>
              <a:tr h="174877">
                <a:tc gridSpan="4">
                  <a:txBody>
                    <a:bodyPr/>
                    <a:lstStyle/>
                    <a:p>
                      <a:pPr marL="540385" indent="-540385"/>
                      <a:r>
                        <a:rPr lang="x-none" sz="900" dirty="0">
                          <a:effectLst/>
                        </a:rPr>
                        <a:t>Note 1:	when SMTC &lt; = 40 ms, M2 = M3 = M4 = 1; and when SMTC &gt; 40 ms, M2 = 1.5, M3 = M4 = 2</a:t>
                      </a:r>
                      <a:endParaRPr lang="en-150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251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79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A7280-E126-48BE-BF15-7B72D2184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150" dirty="0"/>
              <a:t>Way Forward on Signalling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FB5DE-DF44-4957-B68B-79594519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7282"/>
            <a:ext cx="8229600" cy="4756150"/>
          </a:xfrm>
        </p:spPr>
        <p:txBody>
          <a:bodyPr>
            <a:normAutofit fontScale="47500" lnSpcReduction="20000"/>
          </a:bodyPr>
          <a:lstStyle/>
          <a:p>
            <a:r>
              <a:rPr lang="en-150" dirty="0"/>
              <a:t>HST FR2 network deployment flag:</a:t>
            </a:r>
          </a:p>
          <a:p>
            <a:pPr lvl="1"/>
            <a:r>
              <a:rPr lang="en-GB" dirty="0"/>
              <a:t>Option 1</a:t>
            </a:r>
            <a:r>
              <a:rPr lang="en-150" dirty="0"/>
              <a:t>: </a:t>
            </a:r>
            <a:r>
              <a:rPr lang="en-GB" dirty="0"/>
              <a:t>Add flag to enable the UE to differentiate between the HST and non-HST scenarios</a:t>
            </a:r>
          </a:p>
          <a:p>
            <a:pPr lvl="1"/>
            <a:r>
              <a:rPr lang="en-GB" dirty="0"/>
              <a:t>Option 2: HST FR2 CPE is a special dedicated device, flag is not needed</a:t>
            </a:r>
          </a:p>
          <a:p>
            <a:pPr lvl="1"/>
            <a:r>
              <a:rPr lang="en-150" dirty="0"/>
              <a:t>The companies are encouraged to disc</a:t>
            </a:r>
            <a:r>
              <a:rPr lang="en-GB" dirty="0"/>
              <a:t>lo</a:t>
            </a:r>
            <a:r>
              <a:rPr lang="en-150" dirty="0"/>
              <a:t>se their views on these options and</a:t>
            </a:r>
          </a:p>
          <a:p>
            <a:pPr lvl="2"/>
            <a:r>
              <a:rPr lang="en-US" dirty="0"/>
              <a:t>FFS: what special requirements or special behavior needs to be indicated to the CPE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fr-FR" dirty="0"/>
              <a:t>HST FR2 uni-/bi-</a:t>
            </a:r>
            <a:r>
              <a:rPr lang="fr-FR" dirty="0" err="1"/>
              <a:t>directional</a:t>
            </a:r>
            <a:r>
              <a:rPr lang="fr-FR" dirty="0"/>
              <a:t> mode flag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Continue the discussion after the deployments are fixed between the following options:</a:t>
            </a:r>
          </a:p>
          <a:p>
            <a:pPr lvl="2"/>
            <a:r>
              <a:rPr lang="en-US" dirty="0"/>
              <a:t>Option 1: Network informs UE whether it operates in bi-directional mode in high-speed in FR2 by corresponding flag.</a:t>
            </a:r>
            <a:endParaRPr lang="en-150" dirty="0"/>
          </a:p>
          <a:p>
            <a:pPr lvl="2"/>
            <a:r>
              <a:rPr lang="en-US" dirty="0"/>
              <a:t>Option 2: Such a flag is not needed.</a:t>
            </a:r>
            <a:endParaRPr lang="en-150" dirty="0"/>
          </a:p>
          <a:p>
            <a:endParaRPr lang="en-150" dirty="0"/>
          </a:p>
          <a:p>
            <a:r>
              <a:rPr lang="en-GB" dirty="0"/>
              <a:t>UE support for HST FR2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Continue </a:t>
            </a:r>
            <a:r>
              <a:rPr lang="en-US" dirty="0"/>
              <a:t>the discussion after the presence of other non-HST UEs in the network is clarified</a:t>
            </a:r>
            <a:r>
              <a:rPr lang="en-150" dirty="0"/>
              <a:t> between the following options:</a:t>
            </a:r>
          </a:p>
          <a:p>
            <a:pPr lvl="2"/>
            <a:r>
              <a:rPr lang="en-150" dirty="0"/>
              <a:t>Option 1: </a:t>
            </a:r>
            <a:r>
              <a:rPr lang="en-US" dirty="0"/>
              <a:t>The UE should inform network that it supports HST FR2 (UE capability is needed)</a:t>
            </a:r>
            <a:endParaRPr lang="en-150" dirty="0"/>
          </a:p>
          <a:p>
            <a:pPr lvl="2"/>
            <a:r>
              <a:rPr lang="en-US" dirty="0"/>
              <a:t>Option 2: Only roof-mounted CPE is considered that should always have a capability to work in HST FR2 scenario</a:t>
            </a:r>
            <a:endParaRPr lang="en-150" dirty="0"/>
          </a:p>
          <a:p>
            <a:pPr lvl="2"/>
            <a:endParaRPr lang="en-150" dirty="0"/>
          </a:p>
          <a:p>
            <a:r>
              <a:rPr lang="en-US" dirty="0"/>
              <a:t>UE support for bi-directional operation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Continue the discussion after the deployments are fixed</a:t>
            </a:r>
            <a:endParaRPr lang="en-150" dirty="0"/>
          </a:p>
          <a:p>
            <a:pPr lvl="2"/>
            <a:r>
              <a:rPr lang="en-150" dirty="0"/>
              <a:t>FFS: </a:t>
            </a:r>
            <a:r>
              <a:rPr lang="en-US" dirty="0"/>
              <a:t>does CPE support bi-directional mode mandatorily based on the deployment agreements.</a:t>
            </a:r>
            <a:endParaRPr lang="en-150" dirty="0"/>
          </a:p>
          <a:p>
            <a:endParaRPr lang="en-150" dirty="0"/>
          </a:p>
          <a:p>
            <a:r>
              <a:rPr lang="en-150" dirty="0"/>
              <a:t>FFS:</a:t>
            </a:r>
            <a:r>
              <a:rPr lang="en-GB" dirty="0"/>
              <a:t> </a:t>
            </a:r>
            <a:r>
              <a:rPr lang="en-150" dirty="0"/>
              <a:t>a</a:t>
            </a:r>
            <a:r>
              <a:rPr lang="en-GB" dirty="0"/>
              <a:t> need of network signalling of DL Tx beam switching pattern and detectable DL Tx beams from the neighbouring cells.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0C91A-3A49-4F1C-A33B-05EBDD22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5072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8E67E-1FAD-48D6-94CC-5F81A0B18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Signalling</a:t>
            </a:r>
            <a:br>
              <a:rPr lang="en-150" dirty="0"/>
            </a:br>
            <a:r>
              <a:rPr lang="en-150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2D864-5670-4B68-AC3E-838E89F17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RLM/BFD:</a:t>
            </a:r>
          </a:p>
          <a:p>
            <a:pPr lvl="1"/>
            <a:r>
              <a:rPr lang="en-US" dirty="0"/>
              <a:t>FFS: The applicability and possible impact of requirements on HST FR2</a:t>
            </a:r>
          </a:p>
          <a:p>
            <a:endParaRPr lang="en-US" dirty="0"/>
          </a:p>
          <a:p>
            <a:r>
              <a:rPr lang="en-US" dirty="0"/>
              <a:t>CBD:</a:t>
            </a:r>
          </a:p>
          <a:p>
            <a:pPr lvl="1"/>
            <a:r>
              <a:rPr lang="en-US" dirty="0"/>
              <a:t>FFS: The applicability and possible impact of requirements on HST FR2</a:t>
            </a:r>
          </a:p>
          <a:p>
            <a:pPr lvl="1"/>
            <a:r>
              <a:rPr lang="en-US" dirty="0"/>
              <a:t>FFS: whether CBD procedure before BFD is needed</a:t>
            </a:r>
          </a:p>
          <a:p>
            <a:endParaRPr lang="en-US" dirty="0"/>
          </a:p>
          <a:p>
            <a:r>
              <a:rPr lang="en-US" dirty="0"/>
              <a:t>Active TCI state switching delay:</a:t>
            </a:r>
          </a:p>
          <a:p>
            <a:pPr lvl="1" hangingPunct="0"/>
            <a:r>
              <a:rPr lang="en-US" dirty="0"/>
              <a:t>Option 1: Consider only known TCI state.</a:t>
            </a:r>
          </a:p>
          <a:p>
            <a:pPr lvl="1" hangingPunct="0"/>
            <a:r>
              <a:rPr lang="en-US" dirty="0"/>
              <a:t>Option 2: Known or unknown TCI state switching is applied in FR2 HST depends on the deployment. </a:t>
            </a:r>
          </a:p>
          <a:p>
            <a:pPr lvl="2" hangingPunct="0"/>
            <a:r>
              <a:rPr lang="en-US" dirty="0"/>
              <a:t>If the overlapping area between serving beam and target beam is appropriate, the L1-RSRP measurement can be reported in time. The existing TCI switching delay can be reused in FR2 HST. </a:t>
            </a:r>
          </a:p>
          <a:p>
            <a:pPr lvl="2" hangingPunct="0"/>
            <a:r>
              <a:rPr lang="en-US" dirty="0"/>
              <a:t>If UE is not able to report L1-RSRP of the approaching beam before network indicates a TCI state switching, L1-RSRP measurement procedure will be additional added. The performance shall be carefully studied</a:t>
            </a:r>
          </a:p>
          <a:p>
            <a:pPr lvl="1" hangingPunct="0"/>
            <a:r>
              <a:rPr lang="en-US" dirty="0"/>
              <a:t>Other options are not precluded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 Uplink spatial relation switch delay:</a:t>
            </a:r>
          </a:p>
          <a:p>
            <a:pPr lvl="1" hangingPunct="0"/>
            <a:r>
              <a:rPr lang="en-US" dirty="0"/>
              <a:t>FFS: The applicability and possible impact of requirements on HST FR2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C2499-9C59-465A-A392-C89C892BF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1877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CC77-2A45-4D8E-96B0-C2DF1A51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Summary of Ap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i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t</a:t>
            </a:r>
            <a:r>
              <a:rPr lang="en-GB" dirty="0"/>
              <a:t>y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-15/16 Re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-17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2505A-6065-418E-A62E-5A83872A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FA1F2E-11A3-46B4-B397-CFC548F95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72893"/>
              </p:ext>
            </p:extLst>
          </p:nvPr>
        </p:nvGraphicFramePr>
        <p:xfrm>
          <a:off x="412386" y="1484784"/>
          <a:ext cx="5328591" cy="5149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843">
                  <a:extLst>
                    <a:ext uri="{9D8B030D-6E8A-4147-A177-3AD203B41FA5}">
                      <a16:colId xmlns:a16="http://schemas.microsoft.com/office/drawing/2014/main" val="1517501530"/>
                    </a:ext>
                  </a:extLst>
                </a:gridCol>
                <a:gridCol w="2783592">
                  <a:extLst>
                    <a:ext uri="{9D8B030D-6E8A-4147-A177-3AD203B41FA5}">
                      <a16:colId xmlns:a16="http://schemas.microsoft.com/office/drawing/2014/main" val="260519237"/>
                    </a:ext>
                  </a:extLst>
                </a:gridCol>
                <a:gridCol w="1670156">
                  <a:extLst>
                    <a:ext uri="{9D8B030D-6E8A-4147-A177-3AD203B41FA5}">
                      <a16:colId xmlns:a16="http://schemas.microsoft.com/office/drawing/2014/main" val="3019722097"/>
                    </a:ext>
                  </a:extLst>
                </a:gridCol>
              </a:tblGrid>
              <a:tr h="30812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RRM Req. Category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Sub-Category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Whether or not applicable to FR2 HST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092253405"/>
                  </a:ext>
                </a:extLst>
              </a:tr>
              <a:tr h="30812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Idle/inactive state mobility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Cell selection/re-selection, measurement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770878729"/>
                  </a:ext>
                </a:extLst>
              </a:tr>
              <a:tr h="154062">
                <a:tc rowSpan="4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Connected state mobility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Handover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>
                          <a:solidFill>
                            <a:schemeClr val="tx1"/>
                          </a:solidFill>
                          <a:effectLst/>
                        </a:rPr>
                        <a:t>FFS </a:t>
                      </a:r>
                      <a:endParaRPr lang="en-150" sz="1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622461"/>
                  </a:ext>
                </a:extLst>
              </a:tr>
              <a:tr h="308123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Connection Mobility Control - </a:t>
                      </a:r>
                      <a:br>
                        <a:rPr lang="sv" sz="1000" dirty="0">
                          <a:effectLst/>
                        </a:rPr>
                      </a:br>
                      <a:r>
                        <a:rPr lang="sv" sz="1000" dirty="0">
                          <a:effectLst/>
                        </a:rPr>
                        <a:t>RRC re-establishment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76340879"/>
                  </a:ext>
                </a:extLst>
              </a:tr>
              <a:tr h="308123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Connection Mobility Control - </a:t>
                      </a:r>
                      <a:br>
                        <a:rPr lang="sv" sz="1000">
                          <a:effectLst/>
                        </a:rPr>
                      </a:br>
                      <a:r>
                        <a:rPr lang="sv" sz="1000">
                          <a:effectLst/>
                        </a:rPr>
                        <a:t>Random Access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 impact identified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4262731829"/>
                  </a:ext>
                </a:extLst>
              </a:tr>
              <a:tr h="308123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Connection Mobility Control - RRC Release with Redirection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150" sz="1000" b="1" strike="noStrike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762286087"/>
                  </a:ext>
                </a:extLst>
              </a:tr>
              <a:tr h="154062">
                <a:tc rowSpan="3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Timing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Autonomous timing adjustment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solidFill>
                            <a:schemeClr val="tx1"/>
                          </a:solidFill>
                          <a:effectLst/>
                        </a:rPr>
                        <a:t>FFS </a:t>
                      </a:r>
                      <a:endParaRPr lang="en-150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415767782"/>
                  </a:ext>
                </a:extLst>
              </a:tr>
              <a:tr h="343095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TX timing, timer, TA, Cell Phase Sync accuracy, deriveSSB-IndexFromCell tolerance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857730869"/>
                  </a:ext>
                </a:extLst>
              </a:tr>
              <a:tr h="184430">
                <a:tc vMerge="1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effectLst/>
                        </a:rPr>
                        <a:t>MRTD/MTTD</a:t>
                      </a:r>
                      <a:endParaRPr lang="en-150" sz="1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No impact identified 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575511028"/>
                  </a:ext>
                </a:extLst>
              </a:tr>
              <a:tr h="154062">
                <a:tc rowSpan="11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Signalling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RLM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811968478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Interruption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 impact identified 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255881101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SCell Activation and Deactivation Delay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Not applicable to FR2 HST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02080180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UE UL carrier RRC reconfiguration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Not applicable to FR2 HST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578398183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Link Recovery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91298579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Active BWP switch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 impact identified 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755124521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Active TCI state switching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82279746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PSCell Change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Not applicable to FR2 HST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36469290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Uplink spatial relation switch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FFS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39042900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UE-specific CBW change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 impact identified 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077689204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Pathloss reference signal switching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 impact identified 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227019181"/>
                  </a:ext>
                </a:extLst>
              </a:tr>
              <a:tr h="154062">
                <a:tc rowSpan="7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Measurement Procedure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General measurement requirement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solidFill>
                            <a:schemeClr val="tx1"/>
                          </a:solidFill>
                          <a:effectLst/>
                        </a:rPr>
                        <a:t>No impact identified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928260162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NR intra-frequency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Not applicable to FR2 HST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4197671952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NR inter-frequency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" sz="1000" b="1" dirty="0">
                          <a:solidFill>
                            <a:schemeClr val="tx1"/>
                          </a:solidFill>
                          <a:effectLst/>
                        </a:rPr>
                        <a:t>Not applicable to FR2 HST</a:t>
                      </a:r>
                      <a:endParaRPr lang="en-150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8318119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Inter-RAT measurement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effectLst/>
                        </a:rPr>
                        <a:t>FFS</a:t>
                      </a:r>
                      <a:endParaRPr lang="en-150" sz="1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99593094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L1-RSRP/L1-SINR Measurement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effectLst/>
                        </a:rPr>
                        <a:t>FFS</a:t>
                      </a:r>
                      <a:endParaRPr lang="en-150" sz="1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9210827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CSI-RS based L3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150" sz="1000" b="1" dirty="0">
                          <a:effectLst/>
                        </a:rPr>
                        <a:t>Deprioritize</a:t>
                      </a:r>
                      <a:endParaRPr lang="en-150" sz="1000" b="1" strike="sngStrik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693089581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NR measurements with autonomous gaps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b="1" dirty="0">
                          <a:effectLst/>
                        </a:rPr>
                        <a:t>Not applicable to FR2 HST</a:t>
                      </a:r>
                      <a:endParaRPr lang="en-150" sz="10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049191232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02C2EC-4A6D-44D4-889E-E20AA1700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151" y="1777842"/>
            <a:ext cx="2979521" cy="3632021"/>
          </a:xfrm>
        </p:spPr>
        <p:txBody>
          <a:bodyPr>
            <a:normAutofit fontScale="47500" lnSpcReduction="20000"/>
          </a:bodyPr>
          <a:lstStyle/>
          <a:p>
            <a:r>
              <a:rPr lang="en-150" dirty="0"/>
              <a:t>Re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s’ </a:t>
            </a:r>
            <a:r>
              <a:rPr lang="en-GB" dirty="0"/>
              <a:t>c</a:t>
            </a:r>
            <a:r>
              <a:rPr lang="en-150" dirty="0"/>
              <a:t>l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g</a:t>
            </a:r>
            <a:r>
              <a:rPr lang="en-150" dirty="0"/>
              <a:t>o</a:t>
            </a:r>
            <a:r>
              <a:rPr lang="en-GB" dirty="0"/>
              <a:t>r</a:t>
            </a:r>
            <a:r>
              <a:rPr lang="en-150" dirty="0"/>
              <a:t>i</a:t>
            </a:r>
            <a:r>
              <a:rPr lang="en-GB" dirty="0"/>
              <a:t>e</a:t>
            </a:r>
            <a:r>
              <a:rPr lang="en-150" dirty="0"/>
              <a:t>s:</a:t>
            </a:r>
          </a:p>
          <a:p>
            <a:pPr lvl="1"/>
            <a:r>
              <a:rPr lang="sv" b="1" dirty="0"/>
              <a:t>Not applicable to FR2 HST</a:t>
            </a:r>
            <a:r>
              <a:rPr lang="sv" dirty="0"/>
              <a:t>:  the requirement is not applicable to Rel-17 FR2 HST UE</a:t>
            </a:r>
            <a:endParaRPr lang="en-150" dirty="0"/>
          </a:p>
          <a:p>
            <a:pPr lvl="1"/>
            <a:r>
              <a:rPr lang="sv" b="1" dirty="0"/>
              <a:t>No impact identified</a:t>
            </a:r>
            <a:r>
              <a:rPr lang="sv" dirty="0"/>
              <a:t>: no change on Rel-15/16 requirement is needed, and the same requirement applies to Rel-17 FR2 HST UE. </a:t>
            </a:r>
            <a:endParaRPr lang="en-150" dirty="0"/>
          </a:p>
          <a:p>
            <a:pPr lvl="1"/>
            <a:r>
              <a:rPr lang="sv" b="1" dirty="0"/>
              <a:t>FFS</a:t>
            </a:r>
            <a:r>
              <a:rPr lang="sv" dirty="0"/>
              <a:t>: need to discuss whether or not the requirement is applicable to Rel-17 FR2 HST UE and/or whether or not Rel-15/16 requirement needs to be changed/enhanced</a:t>
            </a:r>
            <a:endParaRPr lang="en-150" dirty="0"/>
          </a:p>
          <a:p>
            <a:pPr lvl="1"/>
            <a:r>
              <a:rPr lang="en-150" b="1" dirty="0"/>
              <a:t>Deprioritize</a:t>
            </a:r>
            <a:r>
              <a:rPr lang="en-150" dirty="0"/>
              <a:t>: can be discussed and studied further but with low priority.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698FD0-D4A4-415D-BCBA-61C61AF9D84C}"/>
              </a:ext>
            </a:extLst>
          </p:cNvPr>
          <p:cNvSpPr txBox="1">
            <a:spLocks/>
          </p:cNvSpPr>
          <p:nvPr/>
        </p:nvSpPr>
        <p:spPr>
          <a:xfrm>
            <a:off x="5552918" y="1448137"/>
            <a:ext cx="3178696" cy="59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52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</a:t>
            </a:r>
            <a:r>
              <a:rPr lang="en-150" dirty="0"/>
              <a:t>8</a:t>
            </a:r>
            <a:r>
              <a:rPr lang="en-US" altLang="zh-CN" dirty="0"/>
              <a:t>-e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62679"/>
              </p:ext>
            </p:extLst>
          </p:nvPr>
        </p:nvGraphicFramePr>
        <p:xfrm>
          <a:off x="626165" y="2423160"/>
          <a:ext cx="7891670" cy="29260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T-doc No.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Title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Company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2"/>
                        </a:rPr>
                        <a:t>R4-2104851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FR2 HST RRM requirement - geneal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774791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R4-2104852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932985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R4-2104754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the maximum supported speed analysis for NR HST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07778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R4-2104755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requirements for NR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43457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R4-2104949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requirements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CMCC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36308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R4-2104814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RRM general considerations for HST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49963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R4-2104815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RRM requirements for HST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662558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R4-2106937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NR support for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Huawei, HiSilicon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14441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0"/>
                        </a:rPr>
                        <a:t>R4-2106504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RRM requirements for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 Corporation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460899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1"/>
                        </a:rPr>
                        <a:t>R4-2106505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aspects of RRM requirements for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 Corporation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7045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2"/>
                        </a:rPr>
                        <a:t>R4-2106583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Simulation analysis for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Nokia, Nokia Shanghai Bell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674940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3"/>
                        </a:rPr>
                        <a:t>R4-2106584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about RRM requirements for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Nokia, Nokia Shanghai Bell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5307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4"/>
                        </a:rPr>
                        <a:t>R4-2104907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FR2 HST RRM discussion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Qualcomm, Inc.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940709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5"/>
                        </a:rPr>
                        <a:t>R4-2105027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Supported Speed from RRM perspective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Samsung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6692768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16"/>
                        </a:rPr>
                        <a:t>R4-2106838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Further discussion on RRM requirements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Samsung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6108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B648-AB1F-4E99-B695-1A55C56A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451D-6304-4E16-931C-A3C4BE5D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-17 </a:t>
            </a:r>
            <a:r>
              <a:rPr lang="en-GB" dirty="0"/>
              <a:t>N</a:t>
            </a:r>
            <a:r>
              <a:rPr lang="en-150" dirty="0"/>
              <a:t>R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W</a:t>
            </a:r>
            <a:r>
              <a:rPr lang="en-150" dirty="0"/>
              <a:t>I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p</a:t>
            </a:r>
            <a:r>
              <a:rPr lang="en-150" dirty="0"/>
              <a:t>resented </a:t>
            </a:r>
            <a:r>
              <a:rPr lang="en-GB" dirty="0"/>
              <a:t>i</a:t>
            </a:r>
            <a:r>
              <a:rPr lang="en-150" dirty="0"/>
              <a:t>n WID </a:t>
            </a:r>
            <a:r>
              <a:rPr lang="en-US" dirty="0"/>
              <a:t>RP-202118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Work plan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WI, including RRM core and 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c</a:t>
            </a:r>
            <a:r>
              <a:rPr lang="en-150" dirty="0"/>
              <a:t>e </a:t>
            </a:r>
            <a:r>
              <a:rPr lang="en-GB" dirty="0"/>
              <a:t>p</a:t>
            </a:r>
            <a:r>
              <a:rPr lang="en-150" dirty="0"/>
              <a:t>a</a:t>
            </a:r>
            <a:r>
              <a:rPr lang="en-GB" dirty="0"/>
              <a:t>r</a:t>
            </a:r>
            <a:r>
              <a:rPr lang="en-150" dirty="0"/>
              <a:t>t 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GB" dirty="0"/>
              <a:t>R4-2016920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en-US" dirty="0"/>
              <a:t>R4-</a:t>
            </a:r>
            <a:r>
              <a:rPr lang="en-150" dirty="0"/>
              <a:t>2103679 WF</a:t>
            </a:r>
            <a:r>
              <a:rPr lang="en-US" dirty="0"/>
              <a:t> </a:t>
            </a:r>
            <a:r>
              <a:rPr lang="en-US" altLang="zh-CN" dirty="0"/>
              <a:t>on Rel-1</a:t>
            </a:r>
            <a:r>
              <a:rPr lang="en-150" altLang="zh-CN" dirty="0"/>
              <a:t>7</a:t>
            </a:r>
            <a:r>
              <a:rPr lang="en-US" altLang="zh-CN" dirty="0"/>
              <a:t> NR</a:t>
            </a:r>
            <a:r>
              <a:rPr lang="en-150" altLang="zh-CN" dirty="0"/>
              <a:t> </a:t>
            </a:r>
            <a:r>
              <a:rPr lang="en-GB" altLang="zh-CN" dirty="0"/>
              <a:t>H</a:t>
            </a:r>
            <a:r>
              <a:rPr lang="en-150" altLang="zh-CN" dirty="0"/>
              <a:t>S</a:t>
            </a:r>
            <a:r>
              <a:rPr lang="en-GB" altLang="zh-CN" dirty="0"/>
              <a:t>T</a:t>
            </a:r>
            <a:r>
              <a:rPr lang="en-150" altLang="zh-CN" dirty="0"/>
              <a:t> </a:t>
            </a:r>
            <a:r>
              <a:rPr lang="en-GB" altLang="zh-CN" dirty="0"/>
              <a:t>F</a:t>
            </a:r>
            <a:r>
              <a:rPr lang="en-150" altLang="zh-CN" dirty="0"/>
              <a:t>R2 </a:t>
            </a:r>
            <a:r>
              <a:rPr lang="en-GB" altLang="zh-CN" dirty="0"/>
              <a:t>e</a:t>
            </a:r>
            <a:r>
              <a:rPr lang="en-150" altLang="zh-CN" dirty="0"/>
              <a:t>n</a:t>
            </a:r>
            <a:r>
              <a:rPr lang="en-GB" altLang="zh-CN" dirty="0"/>
              <a:t>h</a:t>
            </a:r>
            <a:r>
              <a:rPr lang="en-150" altLang="zh-CN" dirty="0"/>
              <a:t>a</a:t>
            </a:r>
            <a:r>
              <a:rPr lang="en-GB" altLang="zh-CN" dirty="0"/>
              <a:t>n</a:t>
            </a:r>
            <a:r>
              <a:rPr lang="en-150" altLang="zh-CN" dirty="0"/>
              <a:t>c</a:t>
            </a:r>
            <a:r>
              <a:rPr lang="en-GB" altLang="zh-CN" dirty="0"/>
              <a:t>e</a:t>
            </a:r>
            <a:r>
              <a:rPr lang="en-150" altLang="zh-CN" dirty="0"/>
              <a:t>m</a:t>
            </a:r>
            <a:r>
              <a:rPr lang="en-GB" altLang="zh-CN" dirty="0"/>
              <a:t>e</a:t>
            </a:r>
            <a:r>
              <a:rPr lang="en-150" altLang="zh-CN" dirty="0"/>
              <a:t>n</a:t>
            </a:r>
            <a:r>
              <a:rPr lang="en-GB" altLang="zh-CN" dirty="0"/>
              <a:t>t</a:t>
            </a:r>
            <a:r>
              <a:rPr lang="en-150" altLang="zh-CN" dirty="0"/>
              <a:t>s,</a:t>
            </a:r>
            <a:br>
              <a:rPr lang="en-150" altLang="zh-CN" dirty="0"/>
            </a:br>
            <a:r>
              <a:rPr lang="en-150" altLang="zh-CN" dirty="0"/>
              <a:t>RRM </a:t>
            </a:r>
            <a:r>
              <a:rPr lang="en-GB" altLang="zh-CN" dirty="0"/>
              <a:t>r</a:t>
            </a:r>
            <a:r>
              <a:rPr lang="en-150" altLang="zh-CN" dirty="0"/>
              <a:t>e</a:t>
            </a:r>
            <a:r>
              <a:rPr lang="en-GB" altLang="zh-CN" dirty="0"/>
              <a:t>q</a:t>
            </a:r>
            <a:r>
              <a:rPr lang="en-150" altLang="zh-CN" dirty="0"/>
              <a:t>u</a:t>
            </a:r>
            <a:r>
              <a:rPr lang="en-GB" altLang="zh-CN" dirty="0"/>
              <a:t>i</a:t>
            </a:r>
            <a:r>
              <a:rPr lang="en-150" altLang="zh-CN" dirty="0"/>
              <a:t>r</a:t>
            </a:r>
            <a:r>
              <a:rPr lang="en-GB" altLang="zh-CN" dirty="0"/>
              <a:t>e</a:t>
            </a:r>
            <a:r>
              <a:rPr lang="en-150" altLang="zh-CN" dirty="0"/>
              <a:t>m</a:t>
            </a:r>
            <a:r>
              <a:rPr lang="en-GB" altLang="zh-CN" dirty="0"/>
              <a:t>e</a:t>
            </a:r>
            <a:r>
              <a:rPr lang="en-150" altLang="zh-CN" dirty="0"/>
              <a:t>n</a:t>
            </a:r>
            <a:r>
              <a:rPr lang="en-GB" altLang="zh-CN" dirty="0"/>
              <a:t>t</a:t>
            </a:r>
            <a:r>
              <a:rPr lang="en-150" altLang="zh-CN" dirty="0"/>
              <a:t>s</a:t>
            </a:r>
            <a:r>
              <a:rPr lang="en-GB" dirty="0"/>
              <a:t> </a:t>
            </a:r>
            <a:r>
              <a:rPr lang="en-150" dirty="0"/>
              <a:t>has been approved at the </a:t>
            </a:r>
            <a:r>
              <a:rPr lang="en-150" altLang="zh-CN" dirty="0"/>
              <a:t>previous meeting </a:t>
            </a:r>
            <a:r>
              <a:rPr lang="en-GB" altLang="zh-CN" dirty="0"/>
              <a:t>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.</a:t>
            </a:r>
          </a:p>
          <a:p>
            <a:endParaRPr lang="en-GB" dirty="0"/>
          </a:p>
          <a:p>
            <a:r>
              <a:rPr lang="en-GB" altLang="zh-CN" dirty="0"/>
              <a:t>Corresponding Email </a:t>
            </a:r>
            <a:r>
              <a:rPr lang="en-150" altLang="zh-CN" dirty="0"/>
              <a:t>summaries</a:t>
            </a:r>
            <a:r>
              <a:rPr lang="en-GB" altLang="zh-CN" dirty="0"/>
              <a:t> in RAN4#9</a:t>
            </a:r>
            <a:r>
              <a:rPr lang="en-150" altLang="zh-CN" dirty="0"/>
              <a:t>8-bis</a:t>
            </a:r>
            <a:r>
              <a:rPr lang="en-GB" altLang="zh-CN" dirty="0"/>
              <a:t>-e</a:t>
            </a:r>
            <a:r>
              <a:rPr lang="en-150" altLang="zh-CN" dirty="0"/>
              <a:t>:</a:t>
            </a:r>
            <a:endParaRPr lang="en-GB" altLang="zh-CN" dirty="0"/>
          </a:p>
          <a:p>
            <a:pPr lvl="1"/>
            <a:r>
              <a:rPr lang="en-GB" altLang="zh-CN" dirty="0"/>
              <a:t>R4-</a:t>
            </a:r>
            <a:r>
              <a:rPr lang="en-150" altLang="zh-CN" dirty="0"/>
              <a:t>2105691</a:t>
            </a:r>
            <a:r>
              <a:rPr lang="en-GB" altLang="zh-CN" dirty="0"/>
              <a:t> </a:t>
            </a:r>
            <a:r>
              <a:rPr lang="en-GB" dirty="0"/>
              <a:t>Email discussion summary for [98-bis-e][221]NR_HST_FR2_RRM</a:t>
            </a:r>
            <a:r>
              <a:rPr lang="en-150" altLang="zh-CN" dirty="0"/>
              <a:t>, first round.</a:t>
            </a:r>
          </a:p>
          <a:p>
            <a:pPr lvl="1"/>
            <a:r>
              <a:rPr lang="en-GB" dirty="0"/>
              <a:t>R4-2105821</a:t>
            </a:r>
            <a:r>
              <a:rPr lang="en-150" dirty="0"/>
              <a:t> </a:t>
            </a:r>
            <a:r>
              <a:rPr lang="en-GB" dirty="0"/>
              <a:t>Email discussion summary for [98-bis-e][221]NR_HST_FR2_RRM</a:t>
            </a:r>
            <a:r>
              <a:rPr lang="en-150" altLang="zh-CN" dirty="0"/>
              <a:t>, second round.</a:t>
            </a:r>
            <a:endParaRPr lang="en-GB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015AD-2157-4607-8473-D8B55C2B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519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738D-1B07-40E8-A380-606C0BAAB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</a:t>
            </a:r>
            <a:r>
              <a:rPr lang="en-150" dirty="0" err="1"/>
              <a:t>eneral</a:t>
            </a:r>
            <a:r>
              <a:rPr lang="en-150" dirty="0"/>
              <a:t>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47C5-79BA-41E1-A10A-17197D11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150" dirty="0"/>
              <a:t>The discussion on whether an HST FR2 network should be capable to server only HST FR2 </a:t>
            </a:r>
            <a:r>
              <a:rPr lang="en-150" dirty="0" err="1"/>
              <a:t>CPEs</a:t>
            </a:r>
            <a:r>
              <a:rPr lang="en-150" dirty="0"/>
              <a:t> or also other types of </a:t>
            </a:r>
            <a:r>
              <a:rPr lang="en-150" dirty="0" err="1"/>
              <a:t>UEs</a:t>
            </a:r>
            <a:r>
              <a:rPr lang="en-150" dirty="0"/>
              <a:t> shall be continued in the HST FR2 deployments thread.</a:t>
            </a:r>
          </a:p>
          <a:p>
            <a:endParaRPr lang="en-150" dirty="0"/>
          </a:p>
          <a:p>
            <a:r>
              <a:rPr lang="en-150" dirty="0"/>
              <a:t>Discussion of the N</a:t>
            </a:r>
            <a:r>
              <a:rPr lang="en-GB" dirty="0"/>
              <a:t>u</a:t>
            </a:r>
            <a:r>
              <a:rPr lang="en-150" dirty="0" err="1"/>
              <a:t>mber</a:t>
            </a:r>
            <a:r>
              <a:rPr lang="en-150" dirty="0"/>
              <a:t> of Rx beams (based on </a:t>
            </a:r>
            <a:r>
              <a:rPr lang="en-150" dirty="0" err="1"/>
              <a:t>GtW</a:t>
            </a:r>
            <a:r>
              <a:rPr lang="en-150" dirty="0"/>
              <a:t>)</a:t>
            </a:r>
          </a:p>
          <a:p>
            <a:pPr lvl="1"/>
            <a:r>
              <a:rPr lang="en-US" dirty="0"/>
              <a:t>Further study and identify the number of RX beams for RRM requirements in the RRM session</a:t>
            </a:r>
          </a:p>
          <a:p>
            <a:pPr lvl="1"/>
            <a:r>
              <a:rPr lang="en-US" dirty="0"/>
              <a:t>Reuse the results of discussion in the “FR2 HST Deployment” agenda on the number of RX beams and identify whether any adjustments for RRM searcher are needed </a:t>
            </a:r>
            <a:endParaRPr lang="en-150" strike="sngStrike" dirty="0"/>
          </a:p>
          <a:p>
            <a:pPr lvl="1"/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CC9EE-987B-479A-A74D-EF66E232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2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99DEC-9C12-47CB-94E9-C6F312F8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Maximum Supported Speed from RRM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6D71D-79A0-4814-907D-65198F7FF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evaluation of maximum supported speed from the RRM perspective based on the detailed RRM requirements.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5A86A-4FB2-4CAF-BD98-0ABB75263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40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9474-0FB5-48D2-A7E0-8617FECE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</a:t>
            </a:r>
            <a:r>
              <a:rPr lang="en-150" dirty="0" err="1"/>
              <a:t>Fo</a:t>
            </a:r>
            <a:r>
              <a:rPr lang="en-US" dirty="0"/>
              <a:t>r</a:t>
            </a:r>
            <a:r>
              <a:rPr lang="en-150" dirty="0"/>
              <a:t>ward on CONNECTED State Mobility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AF992-FA5F-468B-8FA1-B70401706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RRC CONNECTED mode requirements for DRX</a:t>
            </a:r>
            <a:r>
              <a:rPr lang="en-150" dirty="0"/>
              <a:t> (based on </a:t>
            </a:r>
            <a:r>
              <a:rPr lang="en-150" dirty="0" err="1"/>
              <a:t>GtW</a:t>
            </a:r>
            <a:r>
              <a:rPr lang="en-150" dirty="0"/>
              <a:t>):</a:t>
            </a:r>
          </a:p>
          <a:p>
            <a:pPr lvl="1"/>
            <a:r>
              <a:rPr lang="en-US" dirty="0"/>
              <a:t>Define requirements for the short DRX configurations (≤ [80]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FFS whether to define requirements for long DRX configurations (&gt; [80] </a:t>
            </a:r>
            <a:r>
              <a:rPr lang="en-US" dirty="0" err="1"/>
              <a:t>ms</a:t>
            </a:r>
            <a:r>
              <a:rPr lang="en-US" dirty="0"/>
              <a:t>)</a:t>
            </a:r>
            <a:endParaRPr lang="en-150" dirty="0"/>
          </a:p>
          <a:p>
            <a:pPr lvl="2"/>
            <a:r>
              <a:rPr lang="en-US" dirty="0"/>
              <a:t>Option 1: Do not define any requirements</a:t>
            </a:r>
            <a:endParaRPr lang="en-150" dirty="0"/>
          </a:p>
          <a:p>
            <a:pPr lvl="2"/>
            <a:r>
              <a:rPr lang="en-US" dirty="0"/>
              <a:t>Option 2: Apply existing R16 FR2 requirements</a:t>
            </a:r>
            <a:endParaRPr lang="en-150" dirty="0"/>
          </a:p>
          <a:p>
            <a:pPr lvl="2"/>
            <a:r>
              <a:rPr lang="en-US" dirty="0"/>
              <a:t>Option 3: Apply requirements for short DRX configurations</a:t>
            </a:r>
            <a:endParaRPr lang="en-150" dirty="0"/>
          </a:p>
          <a:p>
            <a:pPr lvl="2"/>
            <a:r>
              <a:rPr lang="en-US" dirty="0"/>
              <a:t>Option 4: Define enhanced requirements</a:t>
            </a:r>
            <a:endParaRPr lang="en-150" dirty="0"/>
          </a:p>
          <a:p>
            <a:pPr lvl="1"/>
            <a:endParaRPr lang="en-150" dirty="0"/>
          </a:p>
          <a:p>
            <a:r>
              <a:rPr lang="en-GB" dirty="0"/>
              <a:t>Scaling factor N</a:t>
            </a:r>
            <a:endParaRPr lang="en-150" dirty="0"/>
          </a:p>
          <a:p>
            <a:pPr lvl="1"/>
            <a:r>
              <a:rPr lang="en-US" dirty="0"/>
              <a:t>Option 1: For FR2 HST, the FR2 scaling factor can be reduced as: </a:t>
            </a:r>
          </a:p>
          <a:p>
            <a:pPr lvl="2"/>
            <a:r>
              <a:rPr lang="en-US" dirty="0"/>
              <a:t>For </a:t>
            </a:r>
            <a:r>
              <a:rPr lang="en-US" dirty="0" err="1"/>
              <a:t>uni</a:t>
            </a:r>
            <a:r>
              <a:rPr lang="en-US" dirty="0"/>
              <a:t>-directional deployment, N=</a:t>
            </a:r>
            <a:r>
              <a:rPr lang="en-150" dirty="0"/>
              <a:t>[</a:t>
            </a:r>
            <a:r>
              <a:rPr lang="en-US" dirty="0"/>
              <a:t>1</a:t>
            </a:r>
            <a:r>
              <a:rPr lang="en-150" dirty="0"/>
              <a:t>]</a:t>
            </a:r>
            <a:endParaRPr lang="en-US" dirty="0"/>
          </a:p>
          <a:p>
            <a:pPr lvl="2"/>
            <a:r>
              <a:rPr lang="en-US" dirty="0"/>
              <a:t>For bi-</a:t>
            </a:r>
            <a:r>
              <a:rPr lang="en-US" dirty="0" err="1"/>
              <a:t>direcitonal</a:t>
            </a:r>
            <a:r>
              <a:rPr lang="en-US" dirty="0"/>
              <a:t> deployment, N=</a:t>
            </a:r>
            <a:r>
              <a:rPr lang="en-150" dirty="0"/>
              <a:t>[</a:t>
            </a:r>
            <a:r>
              <a:rPr lang="en-US" dirty="0"/>
              <a:t>2</a:t>
            </a:r>
            <a:r>
              <a:rPr lang="en-150" dirty="0"/>
              <a:t>]</a:t>
            </a:r>
            <a:r>
              <a:rPr lang="en-US" dirty="0"/>
              <a:t>.</a:t>
            </a:r>
          </a:p>
          <a:p>
            <a:pPr lvl="1"/>
            <a:r>
              <a:rPr lang="en-150" dirty="0"/>
              <a:t>Option 2: Keep </a:t>
            </a:r>
            <a:r>
              <a:rPr lang="en-US" dirty="0"/>
              <a:t>existing RX beam number unchanged</a:t>
            </a:r>
          </a:p>
          <a:p>
            <a:pPr lvl="1"/>
            <a:r>
              <a:rPr lang="en-US" dirty="0"/>
              <a:t>Other options are not precluded</a:t>
            </a:r>
            <a:endParaRPr lang="en-150" dirty="0"/>
          </a:p>
          <a:p>
            <a:pPr lvl="1"/>
            <a:r>
              <a:rPr lang="en-150" dirty="0"/>
              <a:t>FFS: </a:t>
            </a:r>
            <a:r>
              <a:rPr lang="en-US" dirty="0"/>
              <a:t>whether and what network assisted information is needed to reduce the number of RX beams</a:t>
            </a:r>
          </a:p>
          <a:p>
            <a:pPr lvl="1"/>
            <a:endParaRPr lang="en-150" dirty="0"/>
          </a:p>
          <a:p>
            <a:pPr lvl="1"/>
            <a:endParaRPr lang="en-150" dirty="0"/>
          </a:p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AEEC0-7155-452D-9F5E-E600D65DD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6208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7858B-8930-41F3-B9E1-E73EE8F41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CONNECTED State Mobility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69A99-E820-4BE5-A2FE-B500E992D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/>
              <a:t>Handover:</a:t>
            </a:r>
          </a:p>
          <a:p>
            <a:pPr lvl="1"/>
            <a:r>
              <a:rPr lang="en-US" dirty="0"/>
              <a:t>Existing FR2 requirement should be applicable to the HST FR2 deployments when the target cell is known.</a:t>
            </a:r>
          </a:p>
          <a:p>
            <a:pPr lvl="1"/>
            <a:r>
              <a:rPr lang="en-US" dirty="0"/>
              <a:t>FFS: Handover requirements when the target cell is unknown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FFS: a need to address the potential change in the scaling factor 8.</a:t>
            </a:r>
          </a:p>
          <a:p>
            <a:pPr lvl="1"/>
            <a:endParaRPr lang="en-US" dirty="0"/>
          </a:p>
          <a:p>
            <a:r>
              <a:rPr lang="en-US" dirty="0"/>
              <a:t>Connection mobility control - RRC re-establishment:</a:t>
            </a:r>
          </a:p>
          <a:p>
            <a:pPr lvl="1"/>
            <a:r>
              <a:rPr lang="en-US" dirty="0"/>
              <a:t>FFS: whether the existing requirements can work for FR2 HST.</a:t>
            </a:r>
          </a:p>
          <a:p>
            <a:pPr lvl="1"/>
            <a:endParaRPr lang="en-US" dirty="0"/>
          </a:p>
          <a:p>
            <a:r>
              <a:rPr lang="en-150" dirty="0"/>
              <a:t>FFS: </a:t>
            </a:r>
            <a:r>
              <a:rPr lang="en-US" dirty="0"/>
              <a:t>Connection Mobility Control - RRC Release with Redirection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86A83-A0F3-44AF-9412-C26ED5585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384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C3413-3AEF-46BC-BEE5-F2ADE35EF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150" dirty="0"/>
              <a:t>Way Forward on Timing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057A7-F75E-4C60-ABBB-C283E3EC7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Autonomous time adjustment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Option 1: </a:t>
            </a:r>
            <a:r>
              <a:rPr lang="en-US" dirty="0"/>
              <a:t>Autonomous timing adjust step </a:t>
            </a:r>
            <a:r>
              <a:rPr lang="en-US" dirty="0" err="1"/>
              <a:t>Tq</a:t>
            </a:r>
            <a:r>
              <a:rPr lang="en-US" dirty="0"/>
              <a:t> for FR2 in high speed scenario is 4.5Ts.</a:t>
            </a:r>
            <a:endParaRPr lang="en-150" dirty="0"/>
          </a:p>
          <a:p>
            <a:pPr lvl="1"/>
            <a:r>
              <a:rPr lang="en-150" dirty="0"/>
              <a:t>Option 2: Other options are not precluded</a:t>
            </a:r>
          </a:p>
          <a:p>
            <a:endParaRPr lang="en-150" dirty="0"/>
          </a:p>
          <a:p>
            <a:r>
              <a:rPr lang="en-150" dirty="0"/>
              <a:t>TA </a:t>
            </a:r>
            <a:r>
              <a:rPr lang="en-150" dirty="0" err="1"/>
              <a:t>mechani</a:t>
            </a:r>
            <a:r>
              <a:rPr lang="en-GB" dirty="0"/>
              <a:t>s</a:t>
            </a:r>
            <a:r>
              <a:rPr lang="en-150" dirty="0"/>
              <a:t>m </a:t>
            </a:r>
            <a:r>
              <a:rPr lang="en-150" dirty="0" err="1"/>
              <a:t>enha</a:t>
            </a:r>
            <a:r>
              <a:rPr lang="en-GB" dirty="0"/>
              <a:t>n</a:t>
            </a:r>
            <a:r>
              <a:rPr lang="en-150" dirty="0"/>
              <a:t>cement:</a:t>
            </a:r>
          </a:p>
          <a:p>
            <a:pPr lvl="1"/>
            <a:r>
              <a:rPr lang="en-US" dirty="0"/>
              <a:t>Option 1: One-time large TA adjustment can be enabled when switching between RRH for </a:t>
            </a:r>
            <a:r>
              <a:rPr lang="en-US" dirty="0" err="1"/>
              <a:t>uni</a:t>
            </a:r>
            <a:r>
              <a:rPr lang="en-US" dirty="0"/>
              <a:t>-directional deployment</a:t>
            </a:r>
          </a:p>
          <a:p>
            <a:pPr lvl="1"/>
            <a:r>
              <a:rPr lang="en-US" dirty="0"/>
              <a:t>Option 2: Other options are not precluded</a:t>
            </a:r>
            <a:endParaRPr lang="en-150" dirty="0"/>
          </a:p>
          <a:p>
            <a:pPr lvl="1"/>
            <a:endParaRPr lang="en-150" dirty="0"/>
          </a:p>
          <a:p>
            <a:r>
              <a:rPr lang="en-US" dirty="0"/>
              <a:t>Requirements for MRTD/MTTD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Not applicable to FR2 HST</a:t>
            </a:r>
          </a:p>
          <a:p>
            <a:pPr lvl="1"/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758163-3BDB-48D1-AD6D-7FD2E640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519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4DC2-AAD2-4946-981B-9745DC476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Agreements on Measurement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1B749-D04B-4330-BA5B-FFF158ABD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Requirements on inter-frequency measurements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Do not define inter-frequency measurements requirements for FR2 HST</a:t>
            </a:r>
            <a:endParaRPr lang="en-150" dirty="0"/>
          </a:p>
          <a:p>
            <a:pPr marL="457200" lvl="1" indent="0">
              <a:buNone/>
            </a:pPr>
            <a:endParaRPr lang="en-150" dirty="0"/>
          </a:p>
          <a:p>
            <a:r>
              <a:rPr lang="en-GB" dirty="0"/>
              <a:t>Requirements on inter-RAT measurements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Do not define inter-</a:t>
            </a:r>
            <a:r>
              <a:rPr lang="en-150" dirty="0"/>
              <a:t>RAT</a:t>
            </a:r>
            <a:r>
              <a:rPr lang="en-US" dirty="0"/>
              <a:t> measurements requirements for FR2 HST</a:t>
            </a:r>
            <a:endParaRPr lang="en-150" strike="sngStrike" dirty="0"/>
          </a:p>
          <a:p>
            <a:pPr lvl="1"/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A8567-82E0-4D05-AA07-137AC35B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512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94DC2-AAD2-4946-981B-9745DC476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Way Forward on Measurement Procedures</a:t>
            </a:r>
            <a:endParaRPr lang="en-150" strike="sngStrike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1B749-D04B-4330-BA5B-FFF158ABD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9" y="1528838"/>
            <a:ext cx="8229600" cy="4756150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Cell identification - Intra-frequency measurements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Option 1: The intra-frequency measurement requirement shall be enhanced</a:t>
            </a:r>
          </a:p>
          <a:p>
            <a:pPr lvl="1"/>
            <a:r>
              <a:rPr lang="en-150" dirty="0"/>
              <a:t>Option 1a:</a:t>
            </a:r>
          </a:p>
          <a:p>
            <a:pPr lvl="2"/>
            <a:r>
              <a:rPr lang="en-US" dirty="0"/>
              <a:t>For FR2 HST, </a:t>
            </a:r>
            <a:r>
              <a:rPr lang="en-US" dirty="0" err="1"/>
              <a:t>M</a:t>
            </a:r>
            <a:r>
              <a:rPr lang="en-US" baseline="-25000" dirty="0" err="1"/>
              <a:t>meas_period_w</a:t>
            </a:r>
            <a:r>
              <a:rPr lang="en-US" baseline="-25000" dirty="0"/>
              <a:t>/</a:t>
            </a:r>
            <a:r>
              <a:rPr lang="en-US" baseline="-25000" dirty="0" err="1"/>
              <a:t>o_gaps</a:t>
            </a:r>
            <a:r>
              <a:rPr lang="en-US" baseline="-25000" dirty="0"/>
              <a:t>  </a:t>
            </a:r>
            <a:r>
              <a:rPr lang="en-US" dirty="0"/>
              <a:t>= [6] for the measurement period for intra-frequency measurement requirements.</a:t>
            </a:r>
            <a:endParaRPr lang="en-150" dirty="0"/>
          </a:p>
          <a:p>
            <a:pPr lvl="2"/>
            <a:r>
              <a:rPr lang="en-GB" dirty="0"/>
              <a:t>For FR2 HST, the requirements for Measurement period for intra-frequency</a:t>
            </a:r>
            <a:br>
              <a:rPr lang="en-GB" dirty="0"/>
            </a:br>
            <a:r>
              <a:rPr lang="en-GB" dirty="0"/>
              <a:t>measurements without gaps are enhanced according to Table 3</a:t>
            </a:r>
            <a:r>
              <a:rPr lang="en-150" dirty="0"/>
              <a:t> (</a:t>
            </a:r>
            <a:r>
              <a:rPr lang="en-US" dirty="0"/>
              <a:t>Measurement period for intra-frequency measurements without gaps for FR2 HST</a:t>
            </a:r>
            <a:r>
              <a:rPr lang="en-150" dirty="0"/>
              <a:t>)</a:t>
            </a:r>
            <a:r>
              <a:rPr lang="en-GB" dirty="0"/>
              <a:t>.</a:t>
            </a:r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2"/>
            <a:endParaRPr lang="en-150" dirty="0"/>
          </a:p>
          <a:p>
            <a:pPr lvl="1"/>
            <a:endParaRPr lang="en-150" dirty="0"/>
          </a:p>
          <a:p>
            <a:pPr lvl="1"/>
            <a:r>
              <a:rPr lang="en-150" dirty="0"/>
              <a:t>Other options are not precluded</a:t>
            </a:r>
          </a:p>
          <a:p>
            <a:pPr lvl="1"/>
            <a:r>
              <a:rPr lang="en-150" dirty="0"/>
              <a:t>FFS: the enhancements to be introduced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A8567-82E0-4D05-AA07-137AC35B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393AF8E-1B7C-4B10-8003-25C64BC8E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18536"/>
              </p:ext>
            </p:extLst>
          </p:nvPr>
        </p:nvGraphicFramePr>
        <p:xfrm>
          <a:off x="2146944" y="3407152"/>
          <a:ext cx="4880610" cy="1623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6275">
                  <a:extLst>
                    <a:ext uri="{9D8B030D-6E8A-4147-A177-3AD203B41FA5}">
                      <a16:colId xmlns:a16="http://schemas.microsoft.com/office/drawing/2014/main" val="2136408217"/>
                    </a:ext>
                  </a:extLst>
                </a:gridCol>
                <a:gridCol w="2934335">
                  <a:extLst>
                    <a:ext uri="{9D8B030D-6E8A-4147-A177-3AD203B41FA5}">
                      <a16:colId xmlns:a16="http://schemas.microsoft.com/office/drawing/2014/main" val="33378156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DRX cycle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T</a:t>
                      </a:r>
                      <a:r>
                        <a:rPr lang="x-none" sz="900" baseline="-25000">
                          <a:effectLst/>
                        </a:rPr>
                        <a:t> SSB_measurement_period_intra</a:t>
                      </a:r>
                      <a:r>
                        <a:rPr lang="x-none" sz="900">
                          <a:effectLst/>
                        </a:rPr>
                        <a:t> 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19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 dirty="0">
                          <a:effectLst/>
                        </a:rPr>
                        <a:t>No DRX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max(400ms, ceil(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p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layer1_measurement</a:t>
                      </a:r>
                      <a:r>
                        <a:rPr lang="x-none" sz="900">
                          <a:effectLst/>
                        </a:rPr>
                        <a:t>) x SMTC period)</a:t>
                      </a:r>
                      <a:r>
                        <a:rPr lang="x-none" sz="900" baseline="30000">
                          <a:effectLst/>
                        </a:rPr>
                        <a:t>Note 1</a:t>
                      </a:r>
                      <a:r>
                        <a:rPr lang="x-none" sz="900">
                          <a:effectLst/>
                        </a:rPr>
                        <a:t> x CSSF</a:t>
                      </a:r>
                      <a:r>
                        <a:rPr lang="x-none" sz="900" baseline="-25000">
                          <a:effectLst/>
                        </a:rPr>
                        <a:t>intra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29766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DRX cycle≤ 320ms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max(400ms, ceil(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M2</a:t>
                      </a:r>
                      <a:r>
                        <a:rPr lang="x-none" sz="900" baseline="30000">
                          <a:effectLst/>
                        </a:rPr>
                        <a:t> Note 2</a:t>
                      </a:r>
                      <a:r>
                        <a:rPr lang="x-none" sz="900">
                          <a:effectLst/>
                        </a:rPr>
                        <a:t> x 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p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layer1_measurement</a:t>
                      </a:r>
                      <a:r>
                        <a:rPr lang="x-none" sz="900">
                          <a:effectLst/>
                        </a:rPr>
                        <a:t>) x max(SMTC period,DRX cycle)) x CSSF</a:t>
                      </a:r>
                      <a:r>
                        <a:rPr lang="x-none" sz="900" baseline="-25000">
                          <a:effectLst/>
                        </a:rPr>
                        <a:t>intra</a:t>
                      </a:r>
                      <a:r>
                        <a:rPr lang="x-none" sz="900">
                          <a:effectLst/>
                        </a:rPr>
                        <a:t>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81685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DRX cycle&gt;320ms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x-none" sz="900">
                          <a:effectLst/>
                        </a:rPr>
                        <a:t>ceil(</a:t>
                      </a:r>
                      <a:r>
                        <a:rPr lang="x-none" sz="90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r>
                        <a:rPr lang="x-none" sz="900">
                          <a:effectLst/>
                        </a:rPr>
                        <a:t> xK</a:t>
                      </a:r>
                      <a:r>
                        <a:rPr lang="x-none" sz="900" baseline="-25000">
                          <a:effectLst/>
                        </a:rPr>
                        <a:t>p</a:t>
                      </a:r>
                      <a:r>
                        <a:rPr lang="x-none" sz="900">
                          <a:effectLst/>
                        </a:rPr>
                        <a:t> x K</a:t>
                      </a:r>
                      <a:r>
                        <a:rPr lang="x-none" sz="900" baseline="-25000">
                          <a:effectLst/>
                        </a:rPr>
                        <a:t>layer1_measurement</a:t>
                      </a:r>
                      <a:r>
                        <a:rPr lang="x-none" sz="900">
                          <a:effectLst/>
                        </a:rPr>
                        <a:t> ) x DRX cycle x CSSF</a:t>
                      </a:r>
                      <a:r>
                        <a:rPr lang="x-none" sz="900" baseline="-25000">
                          <a:effectLst/>
                        </a:rPr>
                        <a:t>intra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3371852"/>
                  </a:ext>
                </a:extLst>
              </a:tr>
              <a:tr h="44450">
                <a:tc gridSpan="2">
                  <a:txBody>
                    <a:bodyPr/>
                    <a:lstStyle/>
                    <a:p>
                      <a:pPr marL="540385" indent="-540385">
                        <a:spcAft>
                          <a:spcPts val="900"/>
                        </a:spcAft>
                      </a:pPr>
                      <a:r>
                        <a:rPr lang="x-none" sz="900" dirty="0">
                          <a:solidFill>
                            <a:schemeClr val="tx1"/>
                          </a:solidFill>
                          <a:effectLst/>
                        </a:rPr>
                        <a:t>NOTE 1:	If different SMTC periodicities are configured for different cells, the SMTC period in the requirement is the one used by the cell being identified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40385" indent="-540385">
                        <a:spcAft>
                          <a:spcPts val="900"/>
                        </a:spcAft>
                      </a:pPr>
                      <a:r>
                        <a:rPr lang="x-none" sz="900" dirty="0">
                          <a:solidFill>
                            <a:schemeClr val="tx1"/>
                          </a:solidFill>
                          <a:effectLst/>
                        </a:rPr>
                        <a:t>NOTE 2:	</a:t>
                      </a:r>
                      <a:r>
                        <a:rPr lang="x-none" sz="9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When RRM enhancement for high speed is not configured, M2 = 1.5; When RRM enhancement for high speed is configured, M2 = 1.5 if SMTC periodicity &gt; 40 ms;,otherwise M2=1</a:t>
                      </a:r>
                      <a:r>
                        <a:rPr lang="x-none" sz="9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150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97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454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Information xmlns="3b34c8f0-1ef5-4d1e-bb66-517ce7fe7356" xsi:nil="true"/>
    <Associated_x0020_Task xmlns="3b34c8f0-1ef5-4d1e-bb66-517ce7fe7356"/>
    <_dlc_DocId xmlns="71c5aaf6-e6ce-465b-b873-5148d2a4c105">5AIRPNAIUNRU-1328258698-3923</_dlc_DocId>
    <_dlc_DocIdUrl xmlns="71c5aaf6-e6ce-465b-b873-5148d2a4c105">
      <Url>https://nokia.sharepoint.com/sites/c5g/5gradio/_layouts/15/DocIdRedir.aspx?ID=5AIRPNAIUNRU-1328258698-3923</Url>
      <Description>5AIRPNAIUNRU-1328258698-3923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5007003D3004E92B8EDD86D20E8CD" ma:contentTypeVersion="29" ma:contentTypeDescription="Create a new document." ma:contentTypeScope="" ma:versionID="9832116a38278d3212cd0c00ef512d66">
  <xsd:schema xmlns:xsd="http://www.w3.org/2001/XMLSchema" xmlns:xs="http://www.w3.org/2001/XMLSchema" xmlns:p="http://schemas.microsoft.com/office/2006/metadata/properties" xmlns:ns2="71c5aaf6-e6ce-465b-b873-5148d2a4c105" xmlns:ns3="3b34c8f0-1ef5-4d1e-bb66-517ce7fe7356" xmlns:ns4="0b6aed8e-0313-4d17-80ff-d0e5da4931c5" targetNamespace="http://schemas.microsoft.com/office/2006/metadata/properties" ma:root="true" ma:fieldsID="dfd6e8093643db0eface87a5eeff0d72" ns2:_="" ns3:_="" ns4:_="">
    <xsd:import namespace="71c5aaf6-e6ce-465b-b873-5148d2a4c105"/>
    <xsd:import namespace="3b34c8f0-1ef5-4d1e-bb66-517ce7fe7356"/>
    <xsd:import namespace="0b6aed8e-0313-4d17-80ff-d0e5da4931c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Information" minOccurs="0"/>
                <xsd:element ref="ns3:Associated_x0020_Task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4c8f0-1ef5-4d1e-bb66-517ce7fe7356" elementFormDefault="qualified">
    <xsd:import namespace="http://schemas.microsoft.com/office/2006/documentManagement/types"/>
    <xsd:import namespace="http://schemas.microsoft.com/office/infopath/2007/PartnerControls"/>
    <xsd:element name="Information" ma:index="12" nillable="true" ma:displayName="Information" ma:description="Add here comments or additional information about the file" ma:internalName="Information">
      <xsd:simpleType>
        <xsd:restriction base="dms:Note">
          <xsd:maxLength value="255"/>
        </xsd:restriction>
      </xsd:simpleType>
    </xsd:element>
    <xsd:element name="Associated_x0020_Task" ma:index="13" nillable="true" ma:displayName="C5G Task" ma:description="Task working on topic" ma:internalName="Associated_x0020_Task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2E Arch and Prot"/>
                    <xsd:enumeration value="5G Radio"/>
                    <xsd:enumeration value="LTE Radio"/>
                    <xsd:enumeration value="E2E CIoT"/>
                    <xsd:enumeration value="E2E Verticals"/>
                    <xsd:enumeration value="EPC"/>
                    <xsd:enumeration value="IMS"/>
                    <xsd:enumeration value="SEC"/>
                    <xsd:enumeration value="Network Management"/>
                    <xsd:enumeration value="Virtualization"/>
                    <xsd:enumeration value="MEC"/>
                    <xsd:enumeration value="None (handled in delegation)"/>
                  </xsd:restriction>
                </xsd:simpleType>
              </xsd:element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aed8e-0313-4d17-80ff-d0e5da493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B09FE0A6-A20A-477E-92FA-14D143281CE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c5aaf6-e6ce-465b-b873-5148d2a4c105"/>
    <ds:schemaRef ds:uri="http://schemas.openxmlformats.org/package/2006/metadata/core-properties"/>
    <ds:schemaRef ds:uri="http://purl.org/dc/terms/"/>
    <ds:schemaRef ds:uri="0b6aed8e-0313-4d17-80ff-d0e5da4931c5"/>
    <ds:schemaRef ds:uri="3b34c8f0-1ef5-4d1e-bb66-517ce7fe735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463359F-0898-49C7-85F4-31251BFDC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3b34c8f0-1ef5-4d1e-bb66-517ce7fe7356"/>
    <ds:schemaRef ds:uri="0b6aed8e-0313-4d17-80ff-d0e5da4931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5E6F13-496E-4284-8C07-0286487C8F0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3608CA8-73B4-494B-8078-EC8C9DBB352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A34F718B-26AC-42F8-BDE7-2C733DA685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16725</TotalTime>
  <Words>2533</Words>
  <Application>Microsoft Office PowerPoint</Application>
  <PresentationFormat>On-screen Show (4:3)</PresentationFormat>
  <Paragraphs>335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主题</vt:lpstr>
      <vt:lpstr>WF on FR2 HST RRM requirements</vt:lpstr>
      <vt:lpstr>Background</vt:lpstr>
      <vt:lpstr>General Assumptions</vt:lpstr>
      <vt:lpstr>Way Forward on Maximum Supported Speed from RRM Perspective</vt:lpstr>
      <vt:lpstr>Way Forward on CONNECTED State Mobility </vt:lpstr>
      <vt:lpstr>Way Forward on CONNECTED State Mobility (Continued)</vt:lpstr>
      <vt:lpstr>Way Forward on Timing</vt:lpstr>
      <vt:lpstr>Agreements on Measurement Procedures</vt:lpstr>
      <vt:lpstr>Way Forward on Measurement Procedures</vt:lpstr>
      <vt:lpstr>Way Forward on Measurement Procedures (continued)</vt:lpstr>
      <vt:lpstr>Way Forward on Measurement Procedures (continued)</vt:lpstr>
      <vt:lpstr>Way Forward on IDLE/INACTIVE State Mobility </vt:lpstr>
      <vt:lpstr>Way Forward on Signalling</vt:lpstr>
      <vt:lpstr>Way Forward on Signalling (continued)</vt:lpstr>
      <vt:lpstr>Summary of Applicability of Rel-15/16 Requirements to Rel-17 HST FR2</vt:lpstr>
      <vt:lpstr>Contributions List in RAN4#98-e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switching period between two FR1 uplink carriers</dc:title>
  <dc:creator>Yang Shan</dc:creator>
  <cp:lastModifiedBy>Moderator (Nokia)</cp:lastModifiedBy>
  <cp:revision>477</cp:revision>
  <dcterms:created xsi:type="dcterms:W3CDTF">2019-09-05T02:26:38Z</dcterms:created>
  <dcterms:modified xsi:type="dcterms:W3CDTF">2021-04-19T18:54:29Z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(2)9nmzNnROtrku6He4mdY/julwhlxNynOxXmbnjEw11A3V08GeRbsrKdJfHt8aYO2Oj2o3vzqs
Z5DTKFwKTqJHVYIlONoykCVAYmJn0CJCXqon+7XBdGYTOTaMnjglyceGGk05kFoUWYvtKHHp
1ZBvRjsZuovfmcBq+2z1cFO9AxxnYU1QDvEUrHKcEEnicISrZ9GjrM2RSGAe6lOMlGKHbrdU
xCZqLN4L2MEuF4Qalr</vt:lpwstr>
  </property>
  <property fmtid="{D5CDD505-2E9C-101B-9397-08002B2CF9AE}" pid="3" name="_2015_ms_pID_7253431">
    <vt:lpwstr>UQzA3bcRhbAiK7biMtIKEXT8tWwLIqAsgeldD+EkkGiWlOexQ1SbUk
TCqfqQqpTtJHFLvBJ7Y8w4MorGSKdeZbMq46FFbQG5eLwjCk21qRmI23JiFWHueRmeW7L7Mr
/J/n4qJEjJ11YZ4M6m8xs+buQjNryPlFzNFoJ7lwcgz6+31NjKKTkROVy9276a7wQDI=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1582507889</vt:lpwstr>
  </property>
  <property fmtid="{D5CDD505-2E9C-101B-9397-08002B2CF9AE}" pid="8" name="ContentTypeId">
    <vt:lpwstr>0x01010000E5007003D3004E92B8EDD86D20E8CD</vt:lpwstr>
  </property>
  <property fmtid="{D5CDD505-2E9C-101B-9397-08002B2CF9AE}" pid="9" name="NSCPROP_SA">
    <vt:lpwstr>C:\Users\ADMINI~1\AppData\Local\Temp\BNZ.5fad3b3e3056b3d\R4-2017492 WF on Rel-16 NR IAB demodulation requirements V3.pptx</vt:lpwstr>
  </property>
  <property fmtid="{D5CDD505-2E9C-101B-9397-08002B2CF9AE}" pid="10" name="_dlc_DocIdItemGuid">
    <vt:lpwstr>6d4eaaed-8df7-48c6-bbe7-1372a9ad9b1a</vt:lpwstr>
  </property>
</Properties>
</file>