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0" r:id="rId3"/>
    <p:sldId id="283" r:id="rId4"/>
    <p:sldId id="304" r:id="rId5"/>
    <p:sldId id="301" r:id="rId6"/>
    <p:sldId id="307" r:id="rId7"/>
    <p:sldId id="302" r:id="rId8"/>
    <p:sldId id="286" r:id="rId9"/>
    <p:sldId id="287" r:id="rId10"/>
    <p:sldId id="305" r:id="rId11"/>
    <p:sldId id="306" r:id="rId12"/>
    <p:sldId id="295" r:id="rId13"/>
    <p:sldId id="296" r:id="rId14"/>
    <p:sldId id="297" r:id="rId15"/>
    <p:sldId id="298" r:id="rId16"/>
  </p:sldIdLst>
  <p:sldSz cx="9144000" cy="5143500" type="screen16x9"/>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88" d="100"/>
          <a:sy n="88" d="100"/>
        </p:scale>
        <p:origin x="-864" y="-102"/>
      </p:cViewPr>
      <p:guideLst>
        <p:guide orient="horz" pos="2160"/>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F5CEC87-8BCA-478E-BF47-E71A0E371F03}" type="datetimeFigureOut">
              <a:rPr lang="zh-CN" altLang="en-US" smtClean="0"/>
              <a:t>2021/4/20</a:t>
            </a:fld>
            <a:endParaRPr lang="zh-CN" altLang="en-US"/>
          </a:p>
        </p:txBody>
      </p:sp>
      <p:sp>
        <p:nvSpPr>
          <p:cNvPr id="4" name="幻灯片图像占位符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D2A9A8D-585C-4225-875D-8472FF1BB9E1}" type="slidenum">
              <a:rPr lang="zh-CN" altLang="en-US" smtClean="0"/>
              <a:t>‹#›</a:t>
            </a:fld>
            <a:endParaRPr lang="zh-CN" altLang="en-US"/>
          </a:p>
        </p:txBody>
      </p:sp>
    </p:spTree>
    <p:extLst>
      <p:ext uri="{BB962C8B-B14F-4D97-AF65-F5344CB8AC3E}">
        <p14:creationId xmlns:p14="http://schemas.microsoft.com/office/powerpoint/2010/main" val="1176204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2021/4/20</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93812" y="1275606"/>
            <a:ext cx="7772400" cy="918102"/>
          </a:xfrm>
        </p:spPr>
        <p:txBody>
          <a:bodyPr>
            <a:noAutofit/>
          </a:bodyPr>
          <a:lstStyle/>
          <a:p>
            <a:r>
              <a:rPr lang="en-GB" altLang="zh-CN" sz="3200" b="1" dirty="0"/>
              <a:t>WF on further RRM enhancement for NR and MR-DC - PUCCH </a:t>
            </a:r>
            <a:r>
              <a:rPr lang="en-GB" altLang="zh-CN" sz="3200" b="1" dirty="0" err="1"/>
              <a:t>SCell</a:t>
            </a:r>
            <a:r>
              <a:rPr lang="en-GB" altLang="zh-CN" sz="3200" b="1" dirty="0"/>
              <a:t> activation/deactivation requirements</a:t>
            </a:r>
            <a:endParaRPr lang="zh-CN" altLang="en-US" sz="3200" dirty="0"/>
          </a:p>
        </p:txBody>
      </p:sp>
      <p:sp>
        <p:nvSpPr>
          <p:cNvPr id="3" name="副标题 2"/>
          <p:cNvSpPr>
            <a:spLocks noGrp="1"/>
          </p:cNvSpPr>
          <p:nvPr>
            <p:ph type="subTitle" idx="1"/>
          </p:nvPr>
        </p:nvSpPr>
        <p:spPr>
          <a:xfrm>
            <a:off x="2483768" y="3813888"/>
            <a:ext cx="4320480" cy="702078"/>
          </a:xfrm>
        </p:spPr>
        <p:txBody>
          <a:bodyPr/>
          <a:lstStyle/>
          <a:p>
            <a:r>
              <a:rPr lang="en-US" altLang="zh-CN" dirty="0"/>
              <a:t>CATT</a:t>
            </a:r>
            <a:endParaRPr lang="zh-CN" altLang="en-US" dirty="0"/>
          </a:p>
        </p:txBody>
      </p:sp>
      <p:sp>
        <p:nvSpPr>
          <p:cNvPr id="4" name="副标题 2"/>
          <p:cNvSpPr txBox="1">
            <a:spLocks/>
          </p:cNvSpPr>
          <p:nvPr/>
        </p:nvSpPr>
        <p:spPr>
          <a:xfrm>
            <a:off x="323528" y="195486"/>
            <a:ext cx="8496944" cy="702078"/>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altLang="zh-CN" sz="2400" b="1" dirty="0"/>
              <a:t>3GPP TSG-RAN WG4 Meeting #98</a:t>
            </a:r>
            <a:r>
              <a:rPr lang="en-US" altLang="zh-CN" sz="2400" b="1" dirty="0" err="1"/>
              <a:t>bis</a:t>
            </a:r>
            <a:r>
              <a:rPr lang="en-US" altLang="zh-CN" sz="2400" b="1" dirty="0"/>
              <a:t>-</a:t>
            </a:r>
            <a:r>
              <a:rPr lang="en-GB" altLang="zh-CN" sz="2400" b="1" dirty="0"/>
              <a:t>e	                     R4-2105788</a:t>
            </a:r>
          </a:p>
          <a:p>
            <a:pPr algn="l"/>
            <a:r>
              <a:rPr lang="en-GB" altLang="zh-CN" sz="2400" b="1" dirty="0"/>
              <a:t>Electronic Meeting, </a:t>
            </a:r>
            <a:r>
              <a:rPr lang="en-US" altLang="zh-CN" sz="2400" b="1" dirty="0"/>
              <a:t>12</a:t>
            </a:r>
            <a:r>
              <a:rPr lang="en-US" altLang="zh-CN" sz="2400" b="1" baseline="30000" dirty="0"/>
              <a:t>th</a:t>
            </a:r>
            <a:r>
              <a:rPr lang="en-US" altLang="zh-CN" sz="2400" b="1" dirty="0"/>
              <a:t> – 20</a:t>
            </a:r>
            <a:r>
              <a:rPr lang="en-US" altLang="zh-CN" sz="2400" b="1" baseline="30000" dirty="0"/>
              <a:t>th</a:t>
            </a:r>
            <a:r>
              <a:rPr lang="en-US" altLang="zh-CN" sz="2400" b="1" dirty="0"/>
              <a:t> April, 2021</a:t>
            </a:r>
            <a:endParaRPr lang="zh-CN" altLang="en-US" dirty="0"/>
          </a:p>
        </p:txBody>
      </p:sp>
      <p:sp>
        <p:nvSpPr>
          <p:cNvPr id="5" name="TextBox 4"/>
          <p:cNvSpPr txBox="1"/>
          <p:nvPr/>
        </p:nvSpPr>
        <p:spPr>
          <a:xfrm>
            <a:off x="1655676" y="2625758"/>
            <a:ext cx="5832648" cy="1200329"/>
          </a:xfrm>
          <a:prstGeom prst="rect">
            <a:avLst/>
          </a:prstGeom>
          <a:noFill/>
        </p:spPr>
        <p:txBody>
          <a:bodyPr wrap="square" rtlCol="0">
            <a:spAutoFit/>
          </a:bodyPr>
          <a:lstStyle/>
          <a:p>
            <a:pPr algn="ctr"/>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pPr algn="ctr"/>
            <a:r>
              <a:rPr lang="en-GB" altLang="zh-CN" sz="2400" dirty="0">
                <a:solidFill>
                  <a:srgbClr val="0070C0"/>
                </a:solidFill>
              </a:rPr>
              <a:t>Agreement in GTW (Apr. 16th)</a:t>
            </a:r>
          </a:p>
          <a:p>
            <a:pPr algn="ctr"/>
            <a:r>
              <a:rPr lang="en-GB" altLang="zh-CN" sz="2400" dirty="0">
                <a:solidFill>
                  <a:srgbClr val="7030A0"/>
                </a:solidFill>
              </a:rPr>
              <a:t>Agreement in 2</a:t>
            </a:r>
            <a:r>
              <a:rPr lang="en-GB" altLang="zh-CN" sz="2400" baseline="30000" dirty="0">
                <a:solidFill>
                  <a:srgbClr val="7030A0"/>
                </a:solidFill>
              </a:rPr>
              <a:t>nd</a:t>
            </a:r>
            <a:r>
              <a:rPr lang="en-GB" altLang="zh-CN" sz="2400" dirty="0">
                <a:solidFill>
                  <a:srgbClr val="7030A0"/>
                </a:solidFill>
              </a:rPr>
              <a:t> round</a:t>
            </a:r>
            <a:endParaRPr lang="zh-CN" altLang="en-US" sz="2400" dirty="0">
              <a:solidFill>
                <a:srgbClr val="7030A0"/>
              </a:solidFill>
            </a:endParaRPr>
          </a:p>
        </p:txBody>
      </p:sp>
    </p:spTree>
    <p:extLst>
      <p:ext uri="{BB962C8B-B14F-4D97-AF65-F5344CB8AC3E}">
        <p14:creationId xmlns:p14="http://schemas.microsoft.com/office/powerpoint/2010/main" val="214714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781595"/>
          </a:xfrm>
        </p:spPr>
        <p:txBody>
          <a:bodyPr>
            <a:noAutofit/>
          </a:bodyPr>
          <a:lstStyle/>
          <a:p>
            <a:r>
              <a:rPr lang="en-US" altLang="zh-CN" sz="2400" dirty="0"/>
              <a:t>Sub-topic 1-3 The PUCCH </a:t>
            </a:r>
            <a:r>
              <a:rPr lang="en-US" altLang="zh-CN" sz="2400" dirty="0" err="1"/>
              <a:t>SCell</a:t>
            </a:r>
            <a:r>
              <a:rPr lang="en-US" altLang="zh-CN" sz="2400" dirty="0"/>
              <a:t> activation requirements for invalid TA case (2/3)</a:t>
            </a:r>
            <a:endParaRPr lang="zh-CN" altLang="en-US" sz="24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67544" y="987574"/>
                <a:ext cx="8352928" cy="3888431"/>
              </a:xfrm>
            </p:spPr>
            <p:txBody>
              <a:bodyPr>
                <a:noAutofit/>
              </a:bodyPr>
              <a:lstStyle/>
              <a:p>
                <a:pPr marL="0" indent="0">
                  <a:buNone/>
                </a:pPr>
                <a:r>
                  <a:rPr lang="en-US" altLang="zh-CN" sz="900" dirty="0"/>
                  <a:t>Cont. from last page</a:t>
                </a:r>
                <a:endParaRPr lang="en-GB" altLang="zh-CN" sz="900" b="1" u="sng" dirty="0"/>
              </a:p>
              <a:p>
                <a:r>
                  <a:rPr lang="en-GB" altLang="zh-CN" sz="1200" b="1" u="sng" dirty="0"/>
                  <a:t>Issue 1-3-1: The PUCCH </a:t>
                </a:r>
                <a:r>
                  <a:rPr lang="en-GB" altLang="zh-CN" sz="1200" b="1" u="sng" dirty="0" err="1"/>
                  <a:t>SCell</a:t>
                </a:r>
                <a:r>
                  <a:rPr lang="en-GB" altLang="zh-CN" sz="1200" b="1" u="sng" dirty="0"/>
                  <a:t> activation requirements for invalid TA case</a:t>
                </a:r>
                <a:endParaRPr lang="zh-CN" altLang="zh-CN" sz="1200" dirty="0"/>
              </a:p>
              <a:p>
                <a:pPr lvl="1"/>
                <a:r>
                  <a:rPr lang="en-GB" altLang="zh-CN" sz="600" dirty="0"/>
                  <a:t>Option 4: (Qualcomm, ZTE)</a:t>
                </a:r>
                <a:endParaRPr lang="zh-CN" altLang="zh-CN" sz="600" dirty="0"/>
              </a:p>
              <a:p>
                <a:pPr lvl="2"/>
                <a:r>
                  <a:rPr lang="en-US" altLang="zh-CN" sz="600" dirty="0"/>
                  <a:t>For 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legacy </a:t>
                </a:r>
                <a:r>
                  <a:rPr lang="en-US" altLang="zh-CN" sz="600" dirty="0" err="1"/>
                  <a:t>SCell</a:t>
                </a:r>
                <a:r>
                  <a:rPr lang="en-US" altLang="zh-CN" sz="600" dirty="0"/>
                  <a:t> activation delay + T1 + T2 + T3, where</a:t>
                </a:r>
                <a:endParaRPr lang="zh-CN" altLang="zh-CN" sz="600" dirty="0"/>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FR1, the above requirement also applies to “unknown PUCCH </a:t>
                </a:r>
                <a:r>
                  <a:rPr lang="en-US" altLang="zh-CN" sz="600" dirty="0" err="1">
                    <a:effectLst/>
                  </a:rPr>
                  <a:t>SCell</a:t>
                </a:r>
                <a:r>
                  <a:rPr lang="en-US" altLang="zh-CN" sz="600" dirty="0">
                    <a:effectLst/>
                  </a:rPr>
                  <a:t> with invalid TA” if 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zh-CN" altLang="zh-CN" sz="600" dirty="0">
                  <a:effectLst/>
                </a:endParaRPr>
              </a:p>
              <a:p>
                <a:pPr lvl="4"/>
                <a:r>
                  <a:rPr lang="en-US" altLang="zh-CN" sz="600" dirty="0">
                    <a:effectLst/>
                  </a:rPr>
                  <a:t> ‘</a:t>
                </a:r>
                <a:r>
                  <a:rPr lang="en-US" altLang="zh-CN" sz="600" dirty="0" err="1">
                    <a:effectLst/>
                  </a:rPr>
                  <a:t>ssb-PositionInBurst</a:t>
                </a:r>
                <a:r>
                  <a:rPr lang="en-US" altLang="zh-CN" sz="600" dirty="0">
                    <a:effectLst/>
                  </a:rPr>
                  <a:t>’ indicates multiple SSBs and TCI indication is provided in same MAC PDU with </a:t>
                </a:r>
                <a:r>
                  <a:rPr lang="en-US" altLang="zh-CN" sz="600" dirty="0" err="1">
                    <a:effectLst/>
                  </a:rPr>
                  <a:t>SCell</a:t>
                </a:r>
                <a:r>
                  <a:rPr lang="en-US" altLang="zh-CN" sz="600" dirty="0">
                    <a:effectLst/>
                  </a:rPr>
                  <a:t> activation</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2"/>
                <a:r>
                  <a:rPr lang="en-US" altLang="zh-CN" sz="600" dirty="0"/>
                  <a:t>For unknown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T0 + T1 + T2 + T3, where</a:t>
                </a:r>
                <a:endParaRPr lang="zh-CN" altLang="zh-CN" sz="600" dirty="0"/>
              </a:p>
              <a:p>
                <a:pPr lvl="4"/>
                <a:r>
                  <a:rPr lang="en-US" altLang="zh-CN" sz="600" dirty="0">
                    <a:effectLst/>
                  </a:rPr>
                  <a:t>T0: </a:t>
                </a:r>
                <a:endParaRPr lang="zh-CN" altLang="zh-CN" sz="600" dirty="0">
                  <a:effectLst/>
                </a:endParaRPr>
              </a:p>
              <a:p>
                <a:pPr lvl="5"/>
                <a:r>
                  <a:rPr lang="en-GB" altLang="zh-CN" sz="600" dirty="0">
                    <a:effectLst/>
                  </a:rPr>
                  <a:t>If semi-persistent CSI-RS is used for CSI reporting, </a:t>
                </a:r>
                <a14:m>
                  <m:oMath xmlns:m="http://schemas.openxmlformats.org/officeDocument/2006/math">
                    <m:sSub>
                      <m:sSubPr>
                        <m:ctrlPr>
                          <a:rPr lang="zh-CN" altLang="zh-CN" sz="600" i="1">
                            <a:latin typeface="Cambria Math"/>
                          </a:rPr>
                        </m:ctrlPr>
                      </m:sSubPr>
                      <m:e>
                        <m:r>
                          <a:rPr lang="en-GB" altLang="zh-CN" sz="600" i="1">
                            <a:latin typeface="Cambria Math"/>
                          </a:rPr>
                          <m:t>𝑇</m:t>
                        </m:r>
                      </m:e>
                      <m:sub>
                        <m:r>
                          <a:rPr lang="en-GB" altLang="zh-CN" sz="600" i="1">
                            <a:latin typeface="Cambria Math"/>
                          </a:rPr>
                          <m:t>𝑎𝑐𝑡𝑖𝑣𝑎𝑡𝑖𝑜𝑛</m:t>
                        </m:r>
                        <m:r>
                          <a:rPr lang="en-GB" altLang="zh-CN" sz="600" i="1">
                            <a:latin typeface="Cambria Math"/>
                          </a:rPr>
                          <m:t>_</m:t>
                        </m:r>
                        <m:r>
                          <a:rPr lang="en-GB" altLang="zh-CN" sz="600" i="1">
                            <a:latin typeface="Cambria Math"/>
                          </a:rPr>
                          <m:t>𝑡𝑖𝑚𝑒</m:t>
                        </m:r>
                      </m:sub>
                    </m:sSub>
                    <m:r>
                      <a:rPr lang="en-GB" altLang="zh-CN" sz="600" i="1">
                        <a:latin typeface="Cambria Math"/>
                      </a:rPr>
                      <m:t>=6</m:t>
                    </m:r>
                    <m:r>
                      <a:rPr lang="en-GB" altLang="zh-CN" sz="600" i="1">
                        <a:latin typeface="Cambria Math"/>
                      </a:rPr>
                      <m:t>𝑚𝑠</m:t>
                    </m:r>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𝐹𝑖𝑟𝑠𝑡𝑆𝑆𝐵</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𝑆𝑀𝑇𝐶</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𝑟𝑠</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𝑚𝑒𝑎𝑠𝑢𝑟𝑒</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𝑟𝑒𝑝𝑜𝑟𝑡</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𝐻𝐴𝑅𝑄</m:t>
                        </m:r>
                      </m:sub>
                    </m:sSub>
                    <m:r>
                      <a:rPr lang="en-GB" altLang="zh-CN" sz="600" i="1">
                        <a:latin typeface="Cambria Math"/>
                      </a:rPr>
                      <m:t>+</m:t>
                    </m:r>
                    <m:func>
                      <m:funcPr>
                        <m:ctrlPr>
                          <a:rPr lang="zh-CN" altLang="zh-CN" sz="600" i="1">
                            <a:latin typeface="Cambria Math"/>
                          </a:rPr>
                        </m:ctrlPr>
                      </m:funcPr>
                      <m:fName>
                        <m:r>
                          <m:rPr>
                            <m:sty m:val="p"/>
                          </m:rPr>
                          <a:rPr lang="en-GB" altLang="zh-CN" sz="600">
                            <a:latin typeface="Cambria Math"/>
                          </a:rPr>
                          <m:t>max</m:t>
                        </m:r>
                      </m:fName>
                      <m:e>
                        <m:d>
                          <m:dPr>
                            <m:ctrlPr>
                              <a:rPr lang="zh-CN" altLang="zh-CN" sz="600" i="1">
                                <a:latin typeface="Cambria Math"/>
                              </a:rPr>
                            </m:ctrlPr>
                          </m:dPr>
                          <m:e>
                            <m:sSub>
                              <m:sSubPr>
                                <m:ctrlPr>
                                  <a:rPr lang="zh-CN" altLang="zh-CN" sz="600" i="1">
                                    <a:latin typeface="Cambria Math"/>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𝑀𝐴𝐶</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𝐹𝑖𝑛𝑒𝑇𝑖𝑚𝑖𝑛𝑔</m:t>
                                </m:r>
                              </m:sub>
                            </m:sSub>
                            <m:r>
                              <a:rPr lang="en-GB" altLang="zh-CN" sz="600" i="1">
                                <a:latin typeface="Cambria Math"/>
                              </a:rPr>
                              <m:t>+2</m:t>
                            </m:r>
                            <m:r>
                              <a:rPr lang="en-GB" altLang="zh-CN" sz="600" i="1">
                                <a:latin typeface="Cambria Math"/>
                              </a:rPr>
                              <m:t>𝑚𝑠</m:t>
                            </m:r>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𝑆𝑃</m:t>
                                </m:r>
                              </m:sub>
                            </m:sSub>
                          </m:e>
                        </m:d>
                      </m:e>
                    </m:func>
                  </m:oMath>
                </a14:m>
                <a:endParaRPr lang="zh-CN" altLang="zh-CN" sz="600" dirty="0">
                  <a:effectLst/>
                </a:endParaRPr>
              </a:p>
              <a:p>
                <a:pPr lvl="5"/>
                <a:r>
                  <a:rPr lang="en-GB" altLang="zh-CN" sz="600" dirty="0">
                    <a:effectLst/>
                  </a:rPr>
                  <a:t>If periodic CSI-RS is used for CSI reporting, </a:t>
                </a:r>
                <a14:m>
                  <m:oMath xmlns:m="http://schemas.openxmlformats.org/officeDocument/2006/math">
                    <m:sSub>
                      <m:sSubPr>
                        <m:ctrlPr>
                          <a:rPr lang="zh-CN" altLang="zh-CN" sz="600" i="1">
                            <a:latin typeface="Cambria Math"/>
                          </a:rPr>
                        </m:ctrlPr>
                      </m:sSubPr>
                      <m:e>
                        <m:r>
                          <a:rPr lang="en-GB" altLang="zh-CN" sz="600" i="1">
                            <a:latin typeface="Cambria Math"/>
                          </a:rPr>
                          <m:t>𝑇</m:t>
                        </m:r>
                      </m:e>
                      <m:sub>
                        <m:r>
                          <a:rPr lang="en-GB" altLang="zh-CN" sz="600" i="1">
                            <a:latin typeface="Cambria Math"/>
                          </a:rPr>
                          <m:t>𝑎𝑐𝑡𝑖𝑣𝑎𝑡𝑖𝑜𝑛</m:t>
                        </m:r>
                        <m:r>
                          <a:rPr lang="en-GB" altLang="zh-CN" sz="600" i="1">
                            <a:latin typeface="Cambria Math"/>
                          </a:rPr>
                          <m:t>_</m:t>
                        </m:r>
                        <m:r>
                          <a:rPr lang="en-GB" altLang="zh-CN" sz="600" i="1">
                            <a:latin typeface="Cambria Math"/>
                          </a:rPr>
                          <m:t>𝑡𝑖𝑚𝑒</m:t>
                        </m:r>
                      </m:sub>
                    </m:sSub>
                    <m:r>
                      <a:rPr lang="en-GB" altLang="zh-CN" sz="600" i="1">
                        <a:latin typeface="Cambria Math"/>
                      </a:rPr>
                      <m:t>=</m:t>
                    </m:r>
                    <m:r>
                      <a:rPr lang="en-GB" altLang="zh-CN" sz="600">
                        <a:latin typeface="Cambria Math"/>
                      </a:rPr>
                      <m:t>3</m:t>
                    </m:r>
                    <m:r>
                      <m:rPr>
                        <m:sty m:val="p"/>
                      </m:rPr>
                      <a:rPr lang="en-GB" altLang="zh-CN" sz="600">
                        <a:latin typeface="Cambria Math"/>
                      </a:rPr>
                      <m:t>ms</m:t>
                    </m:r>
                    <m:r>
                      <a:rPr lang="en-GB" altLang="zh-CN" sz="600">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𝐹𝑖𝑟𝑠𝑡𝑆𝑆𝐵</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𝑆𝑀𝑇𝐶</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𝑟𝑠</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𝑚𝑒𝑎𝑠𝑢𝑟𝑒</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𝑟𝑒𝑝𝑜𝑟𝑡</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𝐻𝐴𝑅𝑄</m:t>
                        </m:r>
                      </m:sub>
                    </m:sSub>
                    <m:r>
                      <a:rPr lang="en-GB" altLang="zh-CN" sz="600" i="1">
                        <a:latin typeface="Cambria Math"/>
                      </a:rPr>
                      <m:t>+</m:t>
                    </m:r>
                    <m:r>
                      <m:rPr>
                        <m:sty m:val="p"/>
                      </m:rPr>
                      <a:rPr lang="en-GB" altLang="zh-CN" sz="600">
                        <a:latin typeface="Cambria Math"/>
                      </a:rPr>
                      <m:t>max</m:t>
                    </m:r>
                    <m:r>
                      <a:rPr lang="en-GB" altLang="zh-CN" sz="600" i="1">
                        <a:latin typeface="Cambria Math"/>
                      </a:rPr>
                      <m:t>⁡</m:t>
                    </m:r>
                    <m:d>
                      <m:dPr>
                        <m:ctrlPr>
                          <a:rPr lang="zh-CN" altLang="zh-CN" sz="600" i="1">
                            <a:latin typeface="Cambria Math"/>
                          </a:rPr>
                        </m:ctrlPr>
                      </m:dPr>
                      <m:e>
                        <m:sSub>
                          <m:sSubPr>
                            <m:ctrlPr>
                              <a:rPr lang="zh-CN" altLang="zh-CN" sz="600" i="1">
                                <a:latin typeface="Cambria Math"/>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𝑀𝐴𝐶</m:t>
                            </m:r>
                          </m:sub>
                        </m:sSub>
                        <m:r>
                          <a:rPr lang="en-GB" altLang="zh-CN" sz="600" i="1">
                            <a:latin typeface="Cambria Math"/>
                          </a:rPr>
                          <m:t>+5</m:t>
                        </m:r>
                        <m:r>
                          <a:rPr lang="en-GB" altLang="zh-CN" sz="600" i="1">
                            <a:latin typeface="Cambria Math"/>
                          </a:rPr>
                          <m:t>𝑚𝑠</m:t>
                        </m:r>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𝐹𝑖𝑛𝑒𝑇𝑖𝑚𝑖𝑛𝑔</m:t>
                            </m:r>
                          </m:sub>
                        </m:sSub>
                        <m:r>
                          <a:rPr lang="en-GB" altLang="zh-CN" sz="600" i="1">
                            <a:latin typeface="Cambria Math"/>
                          </a:rPr>
                          <m:t>, </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𝑅𝑅𝐶</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𝑅𝑅𝐶</m:t>
                            </m:r>
                            <m:r>
                              <a:rPr lang="en-GB" altLang="zh-CN" sz="600" i="1">
                                <a:latin typeface="Cambria Math"/>
                              </a:rPr>
                              <m:t>_</m:t>
                            </m:r>
                            <m:r>
                              <a:rPr lang="en-GB" altLang="zh-CN" sz="600" i="1">
                                <a:latin typeface="Cambria Math"/>
                              </a:rPr>
                              <m:t>𝑑𝑒𝑙𝑎𝑦</m:t>
                            </m:r>
                          </m:sub>
                        </m:sSub>
                        <m:r>
                          <a:rPr lang="en-GB" altLang="zh-CN" sz="600" i="1">
                            <a:latin typeface="Cambria Math"/>
                          </a:rPr>
                          <m:t>−</m:t>
                        </m:r>
                        <m:sSub>
                          <m:sSubPr>
                            <m:ctrlPr>
                              <a:rPr lang="zh-CN" altLang="zh-CN" sz="600" i="1">
                                <a:latin typeface="Cambria Math"/>
                              </a:rPr>
                            </m:ctrlPr>
                          </m:sSubPr>
                          <m:e>
                            <m:r>
                              <a:rPr lang="en-GB" altLang="zh-CN" sz="600" i="1">
                                <a:latin typeface="Cambria Math"/>
                              </a:rPr>
                              <m:t>𝑇</m:t>
                            </m:r>
                          </m:e>
                          <m:sub>
                            <m:r>
                              <a:rPr lang="en-GB" altLang="zh-CN" sz="600" i="1">
                                <a:latin typeface="Cambria Math"/>
                              </a:rPr>
                              <m:t>𝐻𝐴𝑅𝑄</m:t>
                            </m:r>
                          </m:sub>
                        </m:sSub>
                      </m:e>
                    </m:d>
                  </m:oMath>
                </a14:m>
                <a:endParaRPr lang="zh-CN" altLang="zh-CN" sz="600" dirty="0">
                  <a:effectLst/>
                </a:endParaRPr>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PDCCH triggering CF-RA shall be after UE finishes processing the last activation command for TCI</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3"/>
                <a:r>
                  <a:rPr lang="en-US" altLang="zh-CN" sz="600" dirty="0">
                    <a:effectLst/>
                  </a:rPr>
                  <a:t>For FR1, the above requirement applies only when none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en-US" altLang="zh-CN" sz="600" dirty="0"/>
              </a:p>
              <a:p>
                <a:pPr lvl="4"/>
                <a:r>
                  <a:rPr lang="en-US" altLang="zh-CN" sz="600" dirty="0"/>
                  <a:t>‘</a:t>
                </a:r>
                <a:r>
                  <a:rPr lang="en-US" altLang="zh-CN" sz="600" dirty="0" err="1"/>
                  <a:t>ssb-PositionInBurst</a:t>
                </a:r>
                <a:r>
                  <a:rPr lang="en-US" altLang="zh-CN" sz="600" dirty="0"/>
                  <a:t>’ indicates multiple SSBs and TCI indication is provided in same MAC PDU with </a:t>
                </a:r>
                <a:r>
                  <a:rPr lang="en-US" altLang="zh-CN" sz="600" dirty="0" err="1"/>
                  <a:t>SCell</a:t>
                </a:r>
                <a:r>
                  <a:rPr lang="en-US" altLang="zh-CN" sz="600" dirty="0"/>
                  <a:t> activation</a:t>
                </a:r>
                <a:endParaRPr lang="zh-CN" altLang="zh-CN" sz="6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67544" y="987574"/>
                <a:ext cx="8352928" cy="3888431"/>
              </a:xfrm>
              <a:blipFill rotWithShape="1">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29401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1-3 The PUCCH </a:t>
            </a:r>
            <a:r>
              <a:rPr lang="en-US" altLang="zh-CN" sz="2400" dirty="0" err="1"/>
              <a:t>SCell</a:t>
            </a:r>
            <a:r>
              <a:rPr lang="en-US" altLang="zh-CN" sz="2400" dirty="0"/>
              <a:t> activation requirements for invalid TA case (3/3)</a:t>
            </a:r>
            <a:endParaRPr lang="zh-CN" altLang="en-US" sz="2400" dirty="0"/>
          </a:p>
        </p:txBody>
      </p:sp>
      <p:sp>
        <p:nvSpPr>
          <p:cNvPr id="3" name="内容占位符 2"/>
          <p:cNvSpPr>
            <a:spLocks noGrp="1"/>
          </p:cNvSpPr>
          <p:nvPr>
            <p:ph idx="1"/>
          </p:nvPr>
        </p:nvSpPr>
        <p:spPr/>
        <p:txBody>
          <a:bodyPr>
            <a:normAutofit fontScale="32500" lnSpcReduction="20000"/>
          </a:bodyPr>
          <a:lstStyle/>
          <a:p>
            <a:pPr>
              <a:lnSpc>
                <a:spcPct val="120000"/>
              </a:lnSpc>
            </a:pPr>
            <a:r>
              <a:rPr lang="en-GB" altLang="zh-CN" sz="3400" b="1" u="sng" dirty="0"/>
              <a:t>Issue 1-3-2: the delay uncertainty in acquiring the first available PRACH occasion in the PUCCH </a:t>
            </a:r>
            <a:r>
              <a:rPr lang="en-GB" altLang="zh-CN" sz="3400" b="1" u="sng" dirty="0" err="1"/>
              <a:t>SCell</a:t>
            </a:r>
            <a:r>
              <a:rPr lang="en-GB" altLang="zh-CN" sz="3400" b="1" u="sng" dirty="0"/>
              <a:t> (i.e. T1)</a:t>
            </a:r>
            <a:endParaRPr lang="zh-CN" altLang="zh-CN" sz="3400" dirty="0"/>
          </a:p>
          <a:p>
            <a:pPr lvl="1">
              <a:lnSpc>
                <a:spcPct val="120000"/>
              </a:lnSpc>
            </a:pPr>
            <a:r>
              <a:rPr lang="en-GB" altLang="zh-CN" sz="2700" dirty="0"/>
              <a:t>Option 1: (Apple, </a:t>
            </a:r>
            <a:r>
              <a:rPr lang="en-GB" altLang="zh-CN" sz="2700" dirty="0" err="1"/>
              <a:t>Xiaomi</a:t>
            </a:r>
            <a:r>
              <a:rPr lang="en-GB" altLang="zh-CN" sz="2700" dirty="0"/>
              <a:t>, ZTE, OPPO, CMCC, NTT DOCOMO, vivo, MTK, CATT)</a:t>
            </a:r>
            <a:endParaRPr lang="zh-CN" altLang="zh-CN" sz="2700" dirty="0"/>
          </a:p>
          <a:p>
            <a:pPr lvl="2"/>
            <a:r>
              <a:rPr lang="en-GB" altLang="zh-CN" dirty="0"/>
              <a:t>T1 is up to the summation of SSB to PRACH occasion association period and 10 </a:t>
            </a:r>
            <a:r>
              <a:rPr lang="en-GB" altLang="zh-CN" dirty="0" err="1"/>
              <a:t>ms.</a:t>
            </a:r>
            <a:r>
              <a:rPr lang="en-GB" altLang="zh-CN" dirty="0"/>
              <a:t> SSB to PRACH occasion associated period is defined in the table 8.1-1 of TS 38.213. </a:t>
            </a:r>
            <a:endParaRPr lang="zh-CN" altLang="zh-CN" dirty="0"/>
          </a:p>
          <a:p>
            <a:pPr lvl="1"/>
            <a:r>
              <a:rPr lang="en-GB" altLang="zh-CN" sz="2700" dirty="0"/>
              <a:t>Option 2: (QC, Ericsson, Nokia, NEC)</a:t>
            </a:r>
            <a:endParaRPr lang="zh-CN" altLang="zh-CN" sz="2700" dirty="0"/>
          </a:p>
          <a:p>
            <a:pPr lvl="2"/>
            <a:r>
              <a:rPr lang="en-GB" altLang="zh-CN" dirty="0"/>
              <a:t>FFS</a:t>
            </a:r>
            <a:endParaRPr lang="zh-CN" altLang="zh-CN" dirty="0"/>
          </a:p>
          <a:p>
            <a:pPr marL="0" indent="0">
              <a:buNone/>
            </a:pPr>
            <a:r>
              <a:rPr lang="en-GB" altLang="zh-CN" i="1" dirty="0"/>
              <a:t> </a:t>
            </a:r>
            <a:endParaRPr lang="zh-CN" altLang="zh-CN" dirty="0"/>
          </a:p>
          <a:p>
            <a:pPr>
              <a:lnSpc>
                <a:spcPct val="120000"/>
              </a:lnSpc>
            </a:pPr>
            <a:r>
              <a:rPr lang="en-GB" altLang="zh-CN" sz="3400" b="1" u="sng" dirty="0"/>
              <a:t>Issue 1-3-3: the delay for obtaining a valid TA command for the </a:t>
            </a:r>
            <a:r>
              <a:rPr lang="en-GB" altLang="zh-CN" sz="3400" b="1" u="sng" dirty="0" err="1"/>
              <a:t>sTAG</a:t>
            </a:r>
            <a:r>
              <a:rPr lang="en-GB" altLang="zh-CN" sz="3400" b="1" u="sng" dirty="0"/>
              <a:t> to which the </a:t>
            </a:r>
            <a:r>
              <a:rPr lang="en-GB" altLang="zh-CN" sz="3400" b="1" u="sng" dirty="0" err="1"/>
              <a:t>SCell</a:t>
            </a:r>
            <a:r>
              <a:rPr lang="en-GB" altLang="zh-CN" sz="3400" b="1" u="sng" dirty="0"/>
              <a:t> configured with PUCCH belongs (i.e. T2)</a:t>
            </a:r>
            <a:endParaRPr lang="zh-CN" altLang="zh-CN" sz="3400" dirty="0"/>
          </a:p>
          <a:p>
            <a:pPr lvl="1">
              <a:lnSpc>
                <a:spcPct val="120000"/>
              </a:lnSpc>
            </a:pPr>
            <a:r>
              <a:rPr lang="en-GB" altLang="zh-CN" dirty="0"/>
              <a:t>Option 1: (Apple, </a:t>
            </a:r>
            <a:r>
              <a:rPr lang="en-GB" altLang="zh-CN" dirty="0" err="1"/>
              <a:t>Xiaomi</a:t>
            </a:r>
            <a:r>
              <a:rPr lang="en-GB" altLang="zh-CN" dirty="0"/>
              <a:t>, ZTE, OPPO, NTT DOCOMO, vivo, MTK)</a:t>
            </a:r>
            <a:endParaRPr lang="zh-CN" altLang="zh-CN" dirty="0"/>
          </a:p>
          <a:p>
            <a:pPr lvl="2"/>
            <a:r>
              <a:rPr lang="en-GB" altLang="zh-CN" dirty="0"/>
              <a:t>T2 is the delay from slot n + (</a:t>
            </a:r>
            <a:r>
              <a:rPr lang="en-GB" altLang="zh-CN" dirty="0" err="1"/>
              <a:t>T</a:t>
            </a:r>
            <a:r>
              <a:rPr lang="en-GB" altLang="zh-CN" baseline="-25000" dirty="0" err="1"/>
              <a:t>activate_basic</a:t>
            </a:r>
            <a:r>
              <a:rPr lang="en-GB" altLang="zh-CN" dirty="0"/>
              <a:t> +T1)/(NR slot length) until UE has obtained a valid TA command for the target PUCCH </a:t>
            </a:r>
            <a:r>
              <a:rPr lang="en-GB" altLang="zh-CN" dirty="0" err="1"/>
              <a:t>SCell</a:t>
            </a:r>
            <a:r>
              <a:rPr lang="en-GB" altLang="zh-CN" dirty="0"/>
              <a:t> being activated. Slot n is the slot when UE received PUCCH </a:t>
            </a:r>
            <a:r>
              <a:rPr lang="en-GB" altLang="zh-CN" dirty="0" err="1"/>
              <a:t>SCell</a:t>
            </a:r>
            <a:r>
              <a:rPr lang="en-GB" altLang="zh-CN" dirty="0"/>
              <a:t> activation MAC CE.</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zh-CN" dirty="0"/>
          </a:p>
          <a:p>
            <a:pPr marL="0" indent="0">
              <a:lnSpc>
                <a:spcPct val="120000"/>
              </a:lnSpc>
              <a:buNone/>
            </a:pPr>
            <a:endParaRPr lang="zh-CN" altLang="zh-CN" dirty="0"/>
          </a:p>
          <a:p>
            <a:pPr>
              <a:lnSpc>
                <a:spcPct val="120000"/>
              </a:lnSpc>
            </a:pPr>
            <a:r>
              <a:rPr lang="en-GB" altLang="zh-CN" sz="3400" b="1" u="sng" dirty="0"/>
              <a:t>Issue 1-3-4: the delay for applying the received TA for uplink transmission on target PUCCH </a:t>
            </a:r>
            <a:r>
              <a:rPr lang="en-GB" altLang="zh-CN" sz="3400" b="1" u="sng" dirty="0" err="1"/>
              <a:t>SCell</a:t>
            </a:r>
            <a:r>
              <a:rPr lang="en-GB" altLang="zh-CN" sz="3400" b="1" u="sng" dirty="0"/>
              <a:t> being activated (i.e. T3)</a:t>
            </a:r>
            <a:endParaRPr lang="zh-CN" altLang="zh-CN" sz="3400" dirty="0"/>
          </a:p>
          <a:p>
            <a:pPr lvl="1">
              <a:lnSpc>
                <a:spcPct val="120000"/>
              </a:lnSpc>
            </a:pPr>
            <a:r>
              <a:rPr lang="en-GB" altLang="zh-CN" dirty="0"/>
              <a:t>Option 1: (Apple, </a:t>
            </a:r>
            <a:r>
              <a:rPr lang="en-GB" altLang="zh-CN" dirty="0" err="1"/>
              <a:t>Xiaomi</a:t>
            </a:r>
            <a:r>
              <a:rPr lang="en-GB" altLang="zh-CN" dirty="0"/>
              <a:t>, ZTE, OPPO, NTT DOCOMO, vivo, MTK)</a:t>
            </a:r>
            <a:endParaRPr lang="zh-CN" altLang="zh-CN" dirty="0"/>
          </a:p>
          <a:p>
            <a:pPr lvl="2"/>
            <a:r>
              <a:rPr lang="en-GB" altLang="zh-CN" dirty="0"/>
              <a:t>T3 is the delay for applying the received TA for uplink transmission on target PUCCH </a:t>
            </a:r>
            <a:r>
              <a:rPr lang="en-GB" altLang="zh-CN" dirty="0" err="1"/>
              <a:t>SCell</a:t>
            </a:r>
            <a:r>
              <a:rPr lang="en-GB" altLang="zh-CN" dirty="0"/>
              <a:t> being activated, and greater than or equal to k+1 slot, where k is defined in clause 4.2 in TS 38.213.</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en-US" dirty="0"/>
          </a:p>
        </p:txBody>
      </p:sp>
    </p:spTree>
    <p:extLst>
      <p:ext uri="{BB962C8B-B14F-4D97-AF65-F5344CB8AC3E}">
        <p14:creationId xmlns:p14="http://schemas.microsoft.com/office/powerpoint/2010/main" val="4255395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1-4 Interruption requirements for PUCCH </a:t>
            </a:r>
            <a:r>
              <a:rPr lang="en-US" altLang="zh-CN" sz="2400" dirty="0" err="1"/>
              <a:t>SCell</a:t>
            </a:r>
            <a:r>
              <a:rPr lang="en-US" altLang="zh-CN" sz="2400" dirty="0"/>
              <a:t> activation</a:t>
            </a:r>
            <a:endParaRPr lang="zh-CN" altLang="en-US" sz="2400" dirty="0"/>
          </a:p>
        </p:txBody>
      </p:sp>
      <p:sp>
        <p:nvSpPr>
          <p:cNvPr id="3" name="内容占位符 2"/>
          <p:cNvSpPr>
            <a:spLocks noGrp="1"/>
          </p:cNvSpPr>
          <p:nvPr>
            <p:ph idx="1"/>
          </p:nvPr>
        </p:nvSpPr>
        <p:spPr>
          <a:xfrm>
            <a:off x="467544" y="1329613"/>
            <a:ext cx="8229600" cy="3394472"/>
          </a:xfrm>
        </p:spPr>
        <p:txBody>
          <a:bodyPr>
            <a:normAutofit fontScale="77500" lnSpcReduction="20000"/>
          </a:bodyPr>
          <a:lstStyle/>
          <a:p>
            <a:r>
              <a:rPr lang="en-GB" altLang="zh-CN" sz="2300" b="1" u="sng" dirty="0"/>
              <a:t>Issue 1-4-1: Interruption requirements for PUCCH </a:t>
            </a:r>
            <a:r>
              <a:rPr lang="en-GB" altLang="zh-CN" sz="2300" b="1" u="sng" dirty="0" err="1"/>
              <a:t>Scell</a:t>
            </a:r>
            <a:r>
              <a:rPr lang="en-GB" altLang="zh-CN" sz="2300" b="1" u="sng" dirty="0"/>
              <a:t> activation in valid TA case</a:t>
            </a:r>
            <a:endParaRPr lang="zh-CN" altLang="zh-CN" sz="2300" dirty="0"/>
          </a:p>
          <a:p>
            <a:pPr lvl="1"/>
            <a:r>
              <a:rPr lang="en-GB" altLang="zh-CN" sz="2100" dirty="0">
                <a:solidFill>
                  <a:srgbClr val="00B050"/>
                </a:solidFill>
              </a:rPr>
              <a:t>Reuse the existing requirement for </a:t>
            </a:r>
            <a:r>
              <a:rPr lang="en-GB" altLang="zh-CN" sz="2100" dirty="0" err="1">
                <a:solidFill>
                  <a:srgbClr val="00B050"/>
                </a:solidFill>
              </a:rPr>
              <a:t>Scell</a:t>
            </a:r>
            <a:r>
              <a:rPr lang="en-GB" altLang="zh-CN" sz="2100" dirty="0">
                <a:solidFill>
                  <a:srgbClr val="00B050"/>
                </a:solidFill>
              </a:rPr>
              <a:t> activation in Rel-15.</a:t>
            </a:r>
            <a:endParaRPr lang="en-US" altLang="zh-CN" sz="2100" dirty="0">
              <a:solidFill>
                <a:srgbClr val="00B050"/>
              </a:solidFill>
            </a:endParaRPr>
          </a:p>
          <a:p>
            <a:pPr marL="457200" lvl="1" indent="0">
              <a:buNone/>
            </a:pPr>
            <a:endParaRPr lang="zh-CN" altLang="zh-CN" dirty="0"/>
          </a:p>
          <a:p>
            <a:r>
              <a:rPr lang="en-GB" altLang="zh-CN" sz="2300" b="1" u="sng" dirty="0"/>
              <a:t>Issue 1-4-2: Interruption requirements for PUCCH </a:t>
            </a:r>
            <a:r>
              <a:rPr lang="en-GB" altLang="zh-CN" sz="2300" b="1" u="sng" dirty="0" err="1"/>
              <a:t>Scell</a:t>
            </a:r>
            <a:r>
              <a:rPr lang="en-GB" altLang="zh-CN" sz="2300" b="1" u="sng" dirty="0"/>
              <a:t> activation in invalid TA case</a:t>
            </a:r>
            <a:endParaRPr lang="zh-CN" altLang="zh-CN" sz="2300" dirty="0"/>
          </a:p>
          <a:p>
            <a:pPr lvl="1"/>
            <a:r>
              <a:rPr lang="en-GB" altLang="zh-CN" sz="2100" dirty="0"/>
              <a:t>Option 1:  (MTK)</a:t>
            </a:r>
            <a:endParaRPr lang="zh-CN" altLang="zh-CN" sz="2100" dirty="0"/>
          </a:p>
          <a:p>
            <a:pPr lvl="2"/>
            <a:r>
              <a:rPr lang="en-GB" altLang="zh-CN" sz="1800" dirty="0"/>
              <a:t>The interruption requirement shall include the existing requirement for </a:t>
            </a:r>
            <a:r>
              <a:rPr lang="en-GB" altLang="zh-CN" sz="1800" dirty="0" err="1"/>
              <a:t>Scell</a:t>
            </a:r>
            <a:r>
              <a:rPr lang="en-GB" altLang="zh-CN" sz="1800" dirty="0"/>
              <a:t> activation in Rel-15. </a:t>
            </a:r>
            <a:endParaRPr lang="zh-CN" altLang="zh-CN" sz="1800" dirty="0"/>
          </a:p>
          <a:p>
            <a:pPr lvl="2"/>
            <a:r>
              <a:rPr lang="en-GB" altLang="zh-CN" sz="1800" dirty="0"/>
              <a:t>FFS whether to introduce interruption by PRACH transmission due to different SCS. </a:t>
            </a:r>
            <a:endParaRPr lang="zh-CN" altLang="zh-CN" sz="1800" dirty="0"/>
          </a:p>
          <a:p>
            <a:pPr lvl="1"/>
            <a:r>
              <a:rPr lang="en-GB" altLang="zh-CN" sz="2100" dirty="0"/>
              <a:t>Option 2: (Apple, </a:t>
            </a:r>
            <a:r>
              <a:rPr lang="en-GB" altLang="zh-CN" sz="2100" dirty="0" err="1"/>
              <a:t>Xiaomi</a:t>
            </a:r>
            <a:r>
              <a:rPr lang="en-GB" altLang="zh-CN" sz="2100" dirty="0"/>
              <a:t>, ZTE, Ericsson, Nokia, NEC, CATT)</a:t>
            </a:r>
            <a:endParaRPr lang="zh-CN" altLang="zh-CN" sz="2100" dirty="0"/>
          </a:p>
          <a:p>
            <a:pPr lvl="2"/>
            <a:r>
              <a:rPr lang="en-GB" altLang="zh-CN" sz="1800" dirty="0"/>
              <a:t>Reuse the interruption requirement of normal </a:t>
            </a:r>
            <a:r>
              <a:rPr lang="en-GB" altLang="zh-CN" sz="1800" dirty="0" err="1"/>
              <a:t>Scell</a:t>
            </a:r>
            <a:r>
              <a:rPr lang="en-GB" altLang="zh-CN" sz="1800" dirty="0"/>
              <a:t> activation. </a:t>
            </a:r>
            <a:endParaRPr lang="zh-CN" altLang="zh-CN" sz="1800" dirty="0"/>
          </a:p>
          <a:p>
            <a:pPr lvl="1"/>
            <a:r>
              <a:rPr lang="en-GB" altLang="zh-CN" sz="2100" dirty="0"/>
              <a:t>Option 3:  (Huawei, QC, OPPO)</a:t>
            </a:r>
            <a:endParaRPr lang="zh-CN" altLang="zh-CN" sz="2100" dirty="0"/>
          </a:p>
          <a:p>
            <a:pPr lvl="2"/>
            <a:r>
              <a:rPr lang="en-GB" altLang="zh-CN" sz="1800" dirty="0"/>
              <a:t>FFS after the additional delay are clearly defined</a:t>
            </a:r>
            <a:endParaRPr lang="zh-CN" altLang="zh-CN" sz="1800" dirty="0"/>
          </a:p>
        </p:txBody>
      </p:sp>
    </p:spTree>
    <p:extLst>
      <p:ext uri="{BB962C8B-B14F-4D97-AF65-F5344CB8AC3E}">
        <p14:creationId xmlns:p14="http://schemas.microsoft.com/office/powerpoint/2010/main" val="842924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1-5 Applicability of PUCCH </a:t>
            </a:r>
            <a:r>
              <a:rPr lang="en-US" altLang="zh-CN" sz="2400" dirty="0" err="1"/>
              <a:t>Scell</a:t>
            </a:r>
            <a:r>
              <a:rPr lang="en-US" altLang="zh-CN" sz="2400" dirty="0"/>
              <a:t> activation requirements</a:t>
            </a:r>
          </a:p>
        </p:txBody>
      </p:sp>
      <p:sp>
        <p:nvSpPr>
          <p:cNvPr id="3" name="内容占位符 2"/>
          <p:cNvSpPr>
            <a:spLocks noGrp="1"/>
          </p:cNvSpPr>
          <p:nvPr>
            <p:ph idx="1"/>
          </p:nvPr>
        </p:nvSpPr>
        <p:spPr>
          <a:xfrm>
            <a:off x="457200" y="1200150"/>
            <a:ext cx="8229600" cy="3747863"/>
          </a:xfrm>
        </p:spPr>
        <p:txBody>
          <a:bodyPr>
            <a:normAutofit fontScale="25000" lnSpcReduction="20000"/>
          </a:bodyPr>
          <a:lstStyle/>
          <a:p>
            <a:pPr>
              <a:lnSpc>
                <a:spcPct val="120000"/>
              </a:lnSpc>
            </a:pPr>
            <a:r>
              <a:rPr lang="en-US" altLang="zh-CN" sz="4800" b="1" u="sng" dirty="0"/>
              <a:t>Issue</a:t>
            </a:r>
            <a:r>
              <a:rPr lang="en-GB" altLang="zh-CN" sz="4800" b="1" u="sng" dirty="0"/>
              <a:t> 1-5 Applicability of PUCCH </a:t>
            </a:r>
            <a:r>
              <a:rPr lang="en-GB" altLang="zh-CN" sz="4800" b="1" u="sng" dirty="0" err="1"/>
              <a:t>Scell</a:t>
            </a:r>
            <a:r>
              <a:rPr lang="en-GB" altLang="zh-CN" sz="4800" b="1" u="sng" dirty="0"/>
              <a:t> activation requirements</a:t>
            </a:r>
            <a:endParaRPr lang="zh-CN" altLang="zh-CN" sz="4800" dirty="0"/>
          </a:p>
          <a:p>
            <a:pPr lvl="1">
              <a:lnSpc>
                <a:spcPct val="120000"/>
              </a:lnSpc>
            </a:pPr>
            <a:r>
              <a:rPr lang="en-GB" altLang="zh-CN" sz="4000" dirty="0"/>
              <a:t>Option 1:  (Apple, </a:t>
            </a:r>
            <a:r>
              <a:rPr lang="en-GB" altLang="zh-CN" sz="4000" dirty="0" err="1"/>
              <a:t>Xiaomi</a:t>
            </a:r>
            <a:r>
              <a:rPr lang="en-GB" altLang="zh-CN" sz="4000" dirty="0"/>
              <a:t>, ZTE, OPPO, vivo, CATT)</a:t>
            </a:r>
            <a:endParaRPr lang="zh-CN" altLang="zh-CN" sz="4000" dirty="0"/>
          </a:p>
          <a:p>
            <a:pPr lvl="2" hangingPunct="0"/>
            <a:r>
              <a:rPr lang="en-GB" altLang="zh-CN" sz="3600" dirty="0"/>
              <a:t>The PUCCH </a:t>
            </a:r>
            <a:r>
              <a:rPr lang="en-GB" altLang="zh-CN" sz="3600" dirty="0" err="1"/>
              <a:t>Scell</a:t>
            </a:r>
            <a:r>
              <a:rPr lang="en-GB" altLang="zh-CN" sz="3600" dirty="0"/>
              <a:t> activation delay requirement shall apply provided that,</a:t>
            </a:r>
            <a:endParaRPr lang="zh-CN" altLang="zh-CN" sz="3600" dirty="0"/>
          </a:p>
          <a:p>
            <a:pPr lvl="3" hangingPunct="0"/>
            <a:r>
              <a:rPr lang="en-GB" altLang="zh-CN" sz="3200" dirty="0"/>
              <a:t>The UE has received a PDCCH order to initiate RA procedure on the PUCCH </a:t>
            </a:r>
            <a:r>
              <a:rPr lang="en-GB" altLang="zh-CN" sz="3200" dirty="0" err="1"/>
              <a:t>Scell</a:t>
            </a:r>
            <a:r>
              <a:rPr lang="en-GB" altLang="zh-CN" sz="3200" dirty="0"/>
              <a:t> within </a:t>
            </a:r>
            <a:r>
              <a:rPr lang="en-GB" altLang="zh-CN" sz="3200" dirty="0" err="1"/>
              <a:t>T</a:t>
            </a:r>
            <a:r>
              <a:rPr lang="en-GB" altLang="zh-CN" sz="3200" baseline="-25000" dirty="0" err="1"/>
              <a:t>activate_basic</a:t>
            </a:r>
            <a:r>
              <a:rPr lang="en-GB" altLang="zh-CN" sz="3200" dirty="0"/>
              <a:t> otherwise additional delay to activate the </a:t>
            </a:r>
            <a:r>
              <a:rPr lang="en-GB" altLang="zh-CN" sz="3200" dirty="0" err="1"/>
              <a:t>Scell</a:t>
            </a:r>
            <a:r>
              <a:rPr lang="en-GB" altLang="zh-CN" sz="3200" dirty="0"/>
              <a:t> is expected; and</a:t>
            </a:r>
            <a:endParaRPr lang="zh-CN" altLang="zh-CN" sz="3200" dirty="0"/>
          </a:p>
          <a:p>
            <a:pPr lvl="3" hangingPunct="0"/>
            <a:r>
              <a:rPr lang="en-GB" altLang="zh-CN" sz="3200" dirty="0"/>
              <a:t>No interruption occurs in same FR as the target PUCCH </a:t>
            </a:r>
            <a:r>
              <a:rPr lang="en-GB" altLang="zh-CN" sz="3200" dirty="0" err="1"/>
              <a:t>Scell</a:t>
            </a:r>
            <a:r>
              <a:rPr lang="en-GB" altLang="zh-CN" sz="3200" dirty="0"/>
              <a:t> during the </a:t>
            </a:r>
            <a:r>
              <a:rPr lang="en-GB" altLang="zh-CN" sz="3200" dirty="0" err="1"/>
              <a:t>Scell</a:t>
            </a:r>
            <a:r>
              <a:rPr lang="en-GB" altLang="zh-CN" sz="3200" dirty="0"/>
              <a:t> activation procedure if UE supports per-FR MG, otherwise the PUCCH </a:t>
            </a:r>
            <a:r>
              <a:rPr lang="en-GB" altLang="zh-CN" sz="3200" dirty="0" err="1"/>
              <a:t>Scell</a:t>
            </a:r>
            <a:r>
              <a:rPr lang="en-GB" altLang="zh-CN" sz="3200" dirty="0"/>
              <a:t> activation delay can be extended, and</a:t>
            </a:r>
            <a:endParaRPr lang="zh-CN" altLang="zh-CN" sz="3200" dirty="0"/>
          </a:p>
          <a:p>
            <a:pPr lvl="3" hangingPunct="0"/>
            <a:r>
              <a:rPr lang="en-GB" altLang="zh-CN" sz="3200" dirty="0"/>
              <a:t>No interruption occurs during the </a:t>
            </a:r>
            <a:r>
              <a:rPr lang="en-GB" altLang="zh-CN" sz="3200" dirty="0" err="1"/>
              <a:t>Scell</a:t>
            </a:r>
            <a:r>
              <a:rPr lang="en-GB" altLang="zh-CN" sz="3200" dirty="0"/>
              <a:t> activation procedure if UE does not support per-FR MG, otherwise the PUCCH </a:t>
            </a:r>
            <a:r>
              <a:rPr lang="en-GB" altLang="zh-CN" sz="3200" dirty="0" err="1"/>
              <a:t>Scell</a:t>
            </a:r>
            <a:r>
              <a:rPr lang="en-GB" altLang="zh-CN" sz="3200" dirty="0"/>
              <a:t> activation delay can be extended.</a:t>
            </a:r>
            <a:endParaRPr lang="zh-CN" altLang="zh-CN" sz="3200" dirty="0"/>
          </a:p>
          <a:p>
            <a:pPr lvl="3"/>
            <a:r>
              <a:rPr lang="en-GB" altLang="zh-CN" sz="3200" dirty="0"/>
              <a:t>The above interruption is caused by factor defined in TS38.133 section 8.2.1.1 for EN-DC, in TS38.133 section 8.2.2.1 for NR SA, in TS38.133 section 8.2.3.1 for NE-DC and in TS38.133 section 8.2.4.1 for NR-DC. </a:t>
            </a:r>
            <a:endParaRPr lang="zh-CN" altLang="zh-CN" sz="3200" dirty="0"/>
          </a:p>
          <a:p>
            <a:pPr lvl="1" hangingPunct="0"/>
            <a:r>
              <a:rPr lang="en-GB" altLang="zh-CN" sz="4000" dirty="0"/>
              <a:t>Option 2: (</a:t>
            </a:r>
            <a:r>
              <a:rPr lang="en-GB" altLang="zh-CN" sz="4000" dirty="0" err="1"/>
              <a:t>Xiaomi</a:t>
            </a:r>
            <a:r>
              <a:rPr lang="en-GB" altLang="zh-CN" sz="4000" dirty="0"/>
              <a:t>, Qualcomm)</a:t>
            </a:r>
            <a:endParaRPr lang="zh-CN" altLang="zh-CN" sz="4000" dirty="0"/>
          </a:p>
          <a:p>
            <a:pPr lvl="2" hangingPunct="0"/>
            <a:r>
              <a:rPr lang="en-GB" altLang="zh-CN" sz="3600" dirty="0"/>
              <a:t>PUCCH </a:t>
            </a:r>
            <a:r>
              <a:rPr lang="en-GB" altLang="zh-CN" sz="3600" dirty="0" err="1"/>
              <a:t>Scell</a:t>
            </a:r>
            <a:r>
              <a:rPr lang="en-GB" altLang="zh-CN" sz="3600" dirty="0"/>
              <a:t> activation requirements are applicable only to the following cases:</a:t>
            </a:r>
            <a:endParaRPr lang="zh-CN" altLang="zh-CN" sz="3600" dirty="0"/>
          </a:p>
          <a:p>
            <a:pPr lvl="3" hangingPunct="0"/>
            <a:r>
              <a:rPr lang="en-GB" altLang="zh-CN" sz="3200" dirty="0"/>
              <a:t>the PUCCH </a:t>
            </a:r>
            <a:r>
              <a:rPr lang="en-GB" altLang="zh-CN" sz="3200" dirty="0" err="1"/>
              <a:t>Scell</a:t>
            </a:r>
            <a:r>
              <a:rPr lang="en-GB" altLang="zh-CN" sz="3200" dirty="0"/>
              <a:t> is in a different band from </a:t>
            </a:r>
            <a:r>
              <a:rPr lang="en-GB" altLang="zh-CN" sz="3200" dirty="0" err="1"/>
              <a:t>SpCell</a:t>
            </a:r>
            <a:r>
              <a:rPr lang="en-GB" altLang="zh-CN" sz="3200" dirty="0"/>
              <a:t> band</a:t>
            </a:r>
            <a:endParaRPr lang="zh-CN" altLang="zh-CN" sz="3200" dirty="0"/>
          </a:p>
          <a:p>
            <a:pPr lvl="3" hangingPunct="0"/>
            <a:r>
              <a:rPr lang="en-GB" altLang="zh-CN" sz="3200" dirty="0"/>
              <a:t>for invalid TA, </a:t>
            </a:r>
            <a:r>
              <a:rPr lang="en-GB" altLang="zh-CN" sz="3200" dirty="0" err="1"/>
              <a:t>Ues</a:t>
            </a:r>
            <a:r>
              <a:rPr lang="en-GB" altLang="zh-CN" sz="3200" dirty="0"/>
              <a:t> capable of more than one TAG</a:t>
            </a:r>
            <a:endParaRPr lang="zh-CN" altLang="zh-CN" sz="3200" dirty="0"/>
          </a:p>
          <a:p>
            <a:pPr lvl="3" hangingPunct="0"/>
            <a:r>
              <a:rPr lang="en-GB" altLang="zh-CN" sz="3200" dirty="0"/>
              <a:t>for unknown PUCCH </a:t>
            </a:r>
            <a:r>
              <a:rPr lang="en-GB" altLang="zh-CN" sz="3200" dirty="0" err="1"/>
              <a:t>Scell</a:t>
            </a:r>
            <a:r>
              <a:rPr lang="en-GB" altLang="zh-CN" sz="3200" dirty="0"/>
              <a:t>, TA shall be assumed invalid</a:t>
            </a:r>
            <a:endParaRPr lang="zh-CN" altLang="zh-CN" sz="3200" dirty="0"/>
          </a:p>
          <a:p>
            <a:pPr lvl="1" hangingPunct="0"/>
            <a:r>
              <a:rPr lang="en-GB" altLang="zh-CN" sz="4000" dirty="0"/>
              <a:t>Option 3: (Ericsson)</a:t>
            </a:r>
            <a:endParaRPr lang="zh-CN" altLang="zh-CN" sz="4000" dirty="0"/>
          </a:p>
          <a:p>
            <a:pPr lvl="2"/>
            <a:r>
              <a:rPr lang="en-GB" altLang="zh-CN" sz="3600" dirty="0"/>
              <a:t>Delay requirements for PUCCH </a:t>
            </a:r>
            <a:r>
              <a:rPr lang="en-GB" altLang="zh-CN" sz="3600" dirty="0" err="1"/>
              <a:t>Scell</a:t>
            </a:r>
            <a:r>
              <a:rPr lang="en-GB" altLang="zh-CN" sz="3600" dirty="0"/>
              <a:t> activation shall account for additional time when PDCCH order is received outside </a:t>
            </a:r>
            <a:r>
              <a:rPr lang="en-GB" altLang="zh-CN" sz="3600" dirty="0" err="1"/>
              <a:t>T</a:t>
            </a:r>
            <a:r>
              <a:rPr lang="en-GB" altLang="zh-CN" sz="3600" baseline="-25000" dirty="0" err="1"/>
              <a:t>activate_basic</a:t>
            </a:r>
            <a:r>
              <a:rPr lang="en-GB" altLang="zh-CN" sz="3600" dirty="0"/>
              <a:t>. The additional time shall be accounted for by an expression and/or a delay component, e.g. max(</a:t>
            </a:r>
            <a:r>
              <a:rPr lang="en-GB" altLang="zh-CN" sz="3600" dirty="0" err="1"/>
              <a:t>T</a:t>
            </a:r>
            <a:r>
              <a:rPr lang="en-GB" altLang="zh-CN" sz="3600" baseline="-25000" dirty="0" err="1"/>
              <a:t>activate_basic</a:t>
            </a:r>
            <a:r>
              <a:rPr lang="en-GB" altLang="zh-CN" sz="3600" dirty="0"/>
              <a:t>, </a:t>
            </a:r>
            <a:r>
              <a:rPr lang="en-GB" altLang="zh-CN" sz="3600" dirty="0" err="1"/>
              <a:t>T</a:t>
            </a:r>
            <a:r>
              <a:rPr lang="en-GB" altLang="zh-CN" sz="3600" baseline="-25000" dirty="0" err="1"/>
              <a:t>PDCCH_order</a:t>
            </a:r>
            <a:r>
              <a:rPr lang="en-GB" altLang="zh-CN" sz="3600" dirty="0"/>
              <a:t>). </a:t>
            </a:r>
            <a:endParaRPr lang="zh-CN" altLang="zh-CN" sz="3600" dirty="0"/>
          </a:p>
          <a:p>
            <a:pPr lvl="2" hangingPunct="0"/>
            <a:r>
              <a:rPr lang="en-GB" altLang="zh-CN" sz="3600" dirty="0"/>
              <a:t>Delay requirement for PUCCH </a:t>
            </a:r>
            <a:r>
              <a:rPr lang="en-GB" altLang="zh-CN" sz="3600" dirty="0" err="1"/>
              <a:t>Scell</a:t>
            </a:r>
            <a:r>
              <a:rPr lang="en-GB" altLang="zh-CN" sz="3600" dirty="0"/>
              <a:t> activation shall allow for extended time when there are additional interruptions during the activation procedure. The extended time shall be in proportion to the impact the interruption has on the activation procedure. The extended time can be captured on a general level in a sentence.</a:t>
            </a:r>
            <a:endParaRPr lang="zh-CN" altLang="zh-CN" sz="3600" dirty="0"/>
          </a:p>
          <a:p>
            <a:pPr lvl="2" hangingPunct="0"/>
            <a:r>
              <a:rPr lang="en-GB" altLang="zh-CN" sz="3600" dirty="0"/>
              <a:t>In activation of multiple </a:t>
            </a:r>
            <a:r>
              <a:rPr lang="en-GB" altLang="zh-CN" sz="3600" dirty="0" err="1"/>
              <a:t>Scells</a:t>
            </a:r>
            <a:r>
              <a:rPr lang="en-GB" altLang="zh-CN" sz="3600" dirty="0"/>
              <a:t> with one PUCCH </a:t>
            </a:r>
            <a:r>
              <a:rPr lang="en-GB" altLang="zh-CN" sz="3600" dirty="0" err="1"/>
              <a:t>Scell</a:t>
            </a:r>
            <a:r>
              <a:rPr lang="en-GB" altLang="zh-CN" sz="3600" dirty="0"/>
              <a:t>, activation delay requirement shall apply at least for the PUCCH </a:t>
            </a:r>
            <a:r>
              <a:rPr lang="en-GB" altLang="zh-CN" sz="3600" dirty="0" err="1"/>
              <a:t>Scell</a:t>
            </a:r>
            <a:r>
              <a:rPr lang="en-GB" altLang="zh-CN" sz="3600" dirty="0"/>
              <a:t> in the event that one or more </a:t>
            </a:r>
            <a:r>
              <a:rPr lang="en-GB" altLang="zh-CN" sz="3600" dirty="0" err="1"/>
              <a:t>Scells</a:t>
            </a:r>
            <a:r>
              <a:rPr lang="en-GB" altLang="zh-CN" sz="3600" dirty="0"/>
              <a:t> have configurations that render parallel activation impossible for the UE. FFS on whether activation delay requirement also is to apply for </a:t>
            </a:r>
            <a:r>
              <a:rPr lang="en-GB" altLang="zh-CN" sz="3600" dirty="0" err="1"/>
              <a:t>Scells</a:t>
            </a:r>
            <a:r>
              <a:rPr lang="en-GB" altLang="zh-CN" sz="3600" dirty="0"/>
              <a:t> that are compatible with parallel activation with PUCCH </a:t>
            </a:r>
            <a:r>
              <a:rPr lang="en-GB" altLang="zh-CN" sz="3600" dirty="0" err="1"/>
              <a:t>Scell</a:t>
            </a:r>
            <a:r>
              <a:rPr lang="en-GB" altLang="zh-CN" sz="3600" dirty="0"/>
              <a:t>.</a:t>
            </a:r>
            <a:endParaRPr lang="zh-CN" altLang="zh-CN" sz="3600" dirty="0"/>
          </a:p>
          <a:p>
            <a:pPr lvl="1"/>
            <a:r>
              <a:rPr lang="en-GB" altLang="zh-CN" sz="4000" dirty="0"/>
              <a:t>Option 4:  (Huawei, QC, Nokia)</a:t>
            </a:r>
            <a:endParaRPr lang="zh-CN" altLang="zh-CN" sz="4000" dirty="0"/>
          </a:p>
          <a:p>
            <a:pPr lvl="2"/>
            <a:r>
              <a:rPr lang="en-GB" altLang="zh-CN" sz="3600" dirty="0"/>
              <a:t>FFS after we have clear understanding on the framework.</a:t>
            </a:r>
            <a:endParaRPr lang="zh-CN" altLang="zh-CN" sz="3600" dirty="0"/>
          </a:p>
        </p:txBody>
      </p:sp>
    </p:spTree>
    <p:extLst>
      <p:ext uri="{BB962C8B-B14F-4D97-AF65-F5344CB8AC3E}">
        <p14:creationId xmlns:p14="http://schemas.microsoft.com/office/powerpoint/2010/main" val="1810881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87474"/>
            <a:ext cx="8229600" cy="1134126"/>
          </a:xfrm>
        </p:spPr>
        <p:txBody>
          <a:bodyPr>
            <a:noAutofit/>
          </a:bodyPr>
          <a:lstStyle/>
          <a:p>
            <a:r>
              <a:rPr lang="en-US" altLang="zh-CN" sz="2400" dirty="0"/>
              <a:t>Sub-topic 1-6 Interruption requirements for PUCCH </a:t>
            </a:r>
            <a:r>
              <a:rPr lang="en-US" altLang="zh-CN" sz="2400" dirty="0" err="1"/>
              <a:t>Scell</a:t>
            </a:r>
            <a:r>
              <a:rPr lang="en-US" altLang="zh-CN" sz="2400" dirty="0"/>
              <a:t> deactivation </a:t>
            </a:r>
          </a:p>
        </p:txBody>
      </p:sp>
      <p:sp>
        <p:nvSpPr>
          <p:cNvPr id="3" name="内容占位符 2"/>
          <p:cNvSpPr>
            <a:spLocks noGrp="1"/>
          </p:cNvSpPr>
          <p:nvPr>
            <p:ph idx="1"/>
          </p:nvPr>
        </p:nvSpPr>
        <p:spPr/>
        <p:txBody>
          <a:bodyPr>
            <a:normAutofit/>
          </a:bodyPr>
          <a:lstStyle/>
          <a:p>
            <a:r>
              <a:rPr lang="en-GB" altLang="zh-CN" sz="2000" b="1" u="sng" dirty="0"/>
              <a:t>Sub-topic 1-6 Interruption requirements for PUCCH </a:t>
            </a:r>
            <a:r>
              <a:rPr lang="en-GB" altLang="zh-CN" sz="2000" b="1" u="sng" dirty="0" err="1"/>
              <a:t>Scell</a:t>
            </a:r>
            <a:r>
              <a:rPr lang="en-GB" altLang="zh-CN" sz="2000" b="1" u="sng" dirty="0"/>
              <a:t> deactivation </a:t>
            </a:r>
            <a:endParaRPr lang="zh-CN" altLang="zh-CN" sz="2000" dirty="0"/>
          </a:p>
          <a:p>
            <a:pPr lvl="1"/>
            <a:r>
              <a:rPr lang="en-US" altLang="zh-CN" sz="1600" dirty="0">
                <a:solidFill>
                  <a:srgbClr val="00B050"/>
                </a:solidFill>
              </a:rPr>
              <a:t>Reuse the existing requirement for </a:t>
            </a:r>
            <a:r>
              <a:rPr lang="en-US" altLang="zh-CN" sz="1600" dirty="0" err="1">
                <a:solidFill>
                  <a:srgbClr val="00B050"/>
                </a:solidFill>
              </a:rPr>
              <a:t>Scell</a:t>
            </a:r>
            <a:r>
              <a:rPr lang="en-US" altLang="zh-CN" sz="1600" dirty="0">
                <a:solidFill>
                  <a:srgbClr val="00B050"/>
                </a:solidFill>
              </a:rPr>
              <a:t> deactivation in Rel-15. </a:t>
            </a:r>
          </a:p>
        </p:txBody>
      </p:sp>
    </p:spTree>
    <p:extLst>
      <p:ext uri="{BB962C8B-B14F-4D97-AF65-F5344CB8AC3E}">
        <p14:creationId xmlns:p14="http://schemas.microsoft.com/office/powerpoint/2010/main" val="379899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907610"/>
          </a:xfrm>
        </p:spPr>
        <p:txBody>
          <a:bodyPr>
            <a:noAutofit/>
          </a:bodyPr>
          <a:lstStyle/>
          <a:p>
            <a:r>
              <a:rPr lang="en-US" altLang="zh-CN" sz="2400" dirty="0"/>
              <a:t>Sub-topic 1-7 PUCCH </a:t>
            </a:r>
            <a:r>
              <a:rPr lang="en-US" altLang="zh-CN" sz="2400" dirty="0" err="1"/>
              <a:t>SCell</a:t>
            </a:r>
            <a:r>
              <a:rPr lang="en-US" altLang="zh-CN" sz="2400" dirty="0"/>
              <a:t> deactivation delay requirement for activated PUCCH </a:t>
            </a:r>
            <a:r>
              <a:rPr lang="en-US" altLang="zh-CN" sz="2400" dirty="0" err="1"/>
              <a:t>SCell</a:t>
            </a:r>
            <a:r>
              <a:rPr lang="en-US" altLang="zh-CN" sz="2400" dirty="0"/>
              <a:t> with multiple </a:t>
            </a:r>
            <a:r>
              <a:rPr lang="en-US" altLang="zh-CN" sz="2400" dirty="0" err="1"/>
              <a:t>Scells</a:t>
            </a:r>
            <a:endParaRPr lang="en-US" altLang="zh-CN" sz="2400" dirty="0"/>
          </a:p>
        </p:txBody>
      </p:sp>
      <p:sp>
        <p:nvSpPr>
          <p:cNvPr id="3" name="内容占位符 2"/>
          <p:cNvSpPr>
            <a:spLocks noGrp="1"/>
          </p:cNvSpPr>
          <p:nvPr>
            <p:ph idx="1"/>
          </p:nvPr>
        </p:nvSpPr>
        <p:spPr/>
        <p:txBody>
          <a:bodyPr>
            <a:normAutofit/>
          </a:bodyPr>
          <a:lstStyle/>
          <a:p>
            <a:r>
              <a:rPr lang="en-GB" altLang="zh-CN" sz="2000" b="1" u="sng" dirty="0"/>
              <a:t>Sub-topic 1-7 PUCCH </a:t>
            </a:r>
            <a:r>
              <a:rPr lang="en-GB" altLang="zh-CN" sz="2000" b="1" u="sng" dirty="0" err="1"/>
              <a:t>SCell</a:t>
            </a:r>
            <a:r>
              <a:rPr lang="en-GB" altLang="zh-CN" sz="2000" b="1" u="sng" dirty="0"/>
              <a:t> deactivation delay requirement for activated PUCCH </a:t>
            </a:r>
            <a:r>
              <a:rPr lang="en-GB" altLang="zh-CN" sz="2000" b="1" u="sng" dirty="0" err="1"/>
              <a:t>SCell</a:t>
            </a:r>
            <a:r>
              <a:rPr lang="en-GB" altLang="zh-CN" sz="2000" b="1" u="sng" dirty="0"/>
              <a:t> with multiple </a:t>
            </a:r>
            <a:r>
              <a:rPr lang="en-GB" altLang="zh-CN" sz="2000" b="1" u="sng" dirty="0" err="1"/>
              <a:t>Scells</a:t>
            </a:r>
            <a:endParaRPr lang="zh-CN" altLang="zh-CN" sz="2000" dirty="0"/>
          </a:p>
          <a:p>
            <a:pPr lvl="1"/>
            <a:r>
              <a:rPr lang="en-US" altLang="zh-CN" sz="1600" dirty="0">
                <a:solidFill>
                  <a:srgbClr val="00B050"/>
                </a:solidFill>
              </a:rPr>
              <a:t>Reuse the </a:t>
            </a:r>
            <a:r>
              <a:rPr lang="en-US" altLang="zh-CN" sz="1600" dirty="0" err="1">
                <a:solidFill>
                  <a:srgbClr val="00B050"/>
                </a:solidFill>
              </a:rPr>
              <a:t>SCell</a:t>
            </a:r>
            <a:r>
              <a:rPr lang="en-US" altLang="zh-CN" sz="1600" dirty="0">
                <a:solidFill>
                  <a:srgbClr val="00B050"/>
                </a:solidFill>
              </a:rPr>
              <a:t> deactivation delay requirement for activated </a:t>
            </a:r>
            <a:r>
              <a:rPr lang="en-US" altLang="zh-CN" sz="1600" dirty="0" err="1">
                <a:solidFill>
                  <a:srgbClr val="00B050"/>
                </a:solidFill>
              </a:rPr>
              <a:t>SCell</a:t>
            </a:r>
            <a:r>
              <a:rPr lang="en-US" altLang="zh-CN" sz="1600" dirty="0">
                <a:solidFill>
                  <a:srgbClr val="00B050"/>
                </a:solidFill>
              </a:rPr>
              <a:t> with multiple downlink </a:t>
            </a:r>
            <a:r>
              <a:rPr lang="en-US" altLang="zh-CN" sz="1600" dirty="0" err="1">
                <a:solidFill>
                  <a:srgbClr val="00B050"/>
                </a:solidFill>
              </a:rPr>
              <a:t>SCells</a:t>
            </a:r>
            <a:r>
              <a:rPr lang="en-US" altLang="zh-CN" sz="1600" dirty="0">
                <a:solidFill>
                  <a:srgbClr val="00B050"/>
                </a:solidFill>
              </a:rPr>
              <a:t> specified in section 8.3.8 of TS 38.133, which is (( T</a:t>
            </a:r>
            <a:r>
              <a:rPr lang="en-US" altLang="zh-CN" sz="1600" baseline="-25000" dirty="0">
                <a:solidFill>
                  <a:srgbClr val="00B050"/>
                </a:solidFill>
              </a:rPr>
              <a:t>HARQ</a:t>
            </a:r>
            <a:r>
              <a:rPr lang="en-US" altLang="zh-CN" sz="1600" dirty="0">
                <a:solidFill>
                  <a:srgbClr val="00B050"/>
                </a:solidFill>
              </a:rPr>
              <a:t>+ 3ms)/ NR slot length). </a:t>
            </a:r>
            <a:endParaRPr lang="zh-CN" altLang="zh-CN" dirty="0">
              <a:solidFill>
                <a:srgbClr val="00B050"/>
              </a:solidFill>
            </a:endParaRPr>
          </a:p>
        </p:txBody>
      </p:sp>
    </p:spTree>
    <p:extLst>
      <p:ext uri="{BB962C8B-B14F-4D97-AF65-F5344CB8AC3E}">
        <p14:creationId xmlns:p14="http://schemas.microsoft.com/office/powerpoint/2010/main" val="379112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5486"/>
            <a:ext cx="8028384" cy="493563"/>
          </a:xfrm>
        </p:spPr>
        <p:txBody>
          <a:bodyPr>
            <a:norm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General(1/6)</a:t>
            </a:r>
            <a:endParaRPr lang="zh-CN" altLang="en-US" sz="2400" dirty="0">
              <a:latin typeface="Times New Roman" pitchFamily="18" charset="0"/>
              <a:cs typeface="Times New Roman" pitchFamily="18" charset="0"/>
            </a:endParaRPr>
          </a:p>
        </p:txBody>
      </p:sp>
      <p:sp>
        <p:nvSpPr>
          <p:cNvPr id="3" name="内容占位符 2"/>
          <p:cNvSpPr>
            <a:spLocks noGrp="1"/>
          </p:cNvSpPr>
          <p:nvPr>
            <p:ph idx="1"/>
          </p:nvPr>
        </p:nvSpPr>
        <p:spPr>
          <a:xfrm>
            <a:off x="539552" y="843558"/>
            <a:ext cx="8229600" cy="3394472"/>
          </a:xfrm>
        </p:spPr>
        <p:txBody>
          <a:bodyPr>
            <a:normAutofit fontScale="55000" lnSpcReduction="20000"/>
          </a:bodyPr>
          <a:lstStyle/>
          <a:p>
            <a:r>
              <a:rPr lang="en-GB" altLang="zh-CN" sz="2900" b="1" u="sng" dirty="0"/>
              <a:t>Issue 1-1-1: The ending point of PUCCH </a:t>
            </a:r>
            <a:r>
              <a:rPr lang="en-GB" altLang="zh-CN" sz="2900" b="1" u="sng" dirty="0" err="1"/>
              <a:t>SCell</a:t>
            </a:r>
            <a:r>
              <a:rPr lang="en-GB" altLang="zh-CN" sz="2900" b="1" u="sng" dirty="0"/>
              <a:t> activation?</a:t>
            </a:r>
            <a:endParaRPr lang="zh-CN" altLang="zh-CN" sz="2900" dirty="0"/>
          </a:p>
          <a:p>
            <a:pPr lvl="1" hangingPunct="0"/>
            <a:r>
              <a:rPr lang="en-GB" altLang="zh-CN" sz="2000" dirty="0"/>
              <a:t>The ending point for valid TA case: </a:t>
            </a:r>
            <a:endParaRPr lang="zh-CN" altLang="zh-CN" sz="2000" dirty="0"/>
          </a:p>
          <a:p>
            <a:pPr lvl="2" hangingPunct="0"/>
            <a:r>
              <a:rPr lang="en-GB" altLang="zh-CN" sz="1800" dirty="0"/>
              <a:t>Option 1: </a:t>
            </a:r>
            <a:r>
              <a:rPr lang="en-US" altLang="zh-CN" sz="1800" dirty="0"/>
              <a:t>(QC, Ericsson, Huawei, Xiaomi, Apple, NEC, Nokia, ZTE, </a:t>
            </a:r>
            <a:r>
              <a:rPr lang="en-US" altLang="zh-CN" sz="1800" dirty="0" smtClean="0"/>
              <a:t>OPPO, MTK)</a:t>
            </a:r>
            <a:endParaRPr lang="zh-CN" altLang="zh-CN" sz="1800" dirty="0"/>
          </a:p>
          <a:p>
            <a:pPr lvl="3"/>
            <a:r>
              <a:rPr lang="en-GB" altLang="zh-CN" sz="1600" dirty="0"/>
              <a:t>For valid TA case, the ending point of PUCCH </a:t>
            </a:r>
            <a:r>
              <a:rPr lang="en-GB" altLang="zh-CN" sz="1600" dirty="0" err="1"/>
              <a:t>SCell</a:t>
            </a:r>
            <a:r>
              <a:rPr lang="en-GB" altLang="zh-CN" sz="1600" dirty="0"/>
              <a:t> activation should be the point when UE transmit valid CSI report on target PUCCH </a:t>
            </a:r>
            <a:r>
              <a:rPr lang="en-GB" altLang="zh-CN" sz="1600" dirty="0" err="1"/>
              <a:t>SCell</a:t>
            </a:r>
            <a:r>
              <a:rPr lang="en-GB" altLang="zh-CN" sz="1600" dirty="0"/>
              <a:t>. </a:t>
            </a:r>
            <a:endParaRPr lang="zh-CN" altLang="zh-CN" sz="1600" dirty="0"/>
          </a:p>
          <a:p>
            <a:pPr lvl="2" hangingPunct="0"/>
            <a:r>
              <a:rPr lang="en-GB" altLang="zh-CN" sz="1800" dirty="0"/>
              <a:t>Option 2: (</a:t>
            </a:r>
            <a:r>
              <a:rPr lang="en-US" altLang="zh-CN" sz="1800" dirty="0"/>
              <a:t>NTT DOCOMO, CATT</a:t>
            </a:r>
            <a:r>
              <a:rPr lang="en-GB" altLang="zh-CN" sz="1800" dirty="0"/>
              <a:t>)</a:t>
            </a:r>
            <a:endParaRPr lang="en-US" altLang="zh-CN" sz="1800" dirty="0"/>
          </a:p>
          <a:p>
            <a:pPr lvl="3" hangingPunct="0"/>
            <a:r>
              <a:rPr lang="en-GB" altLang="zh-CN" sz="1600" dirty="0"/>
              <a:t>For valid TA case, the ending point of PUCCH </a:t>
            </a:r>
            <a:r>
              <a:rPr lang="en-GB" altLang="zh-CN" sz="1600" dirty="0" err="1"/>
              <a:t>SCell</a:t>
            </a:r>
            <a:r>
              <a:rPr lang="en-GB" altLang="zh-CN" sz="1600" dirty="0"/>
              <a:t> activation is the point when UE transmit valid CSI report on a certain cell (</a:t>
            </a:r>
            <a:r>
              <a:rPr lang="en-GB" altLang="zh-CN" sz="1600" dirty="0" err="1"/>
              <a:t>SpCell</a:t>
            </a:r>
            <a:r>
              <a:rPr lang="en-GB" altLang="zh-CN" sz="1600" dirty="0"/>
              <a:t> or PUCCH </a:t>
            </a:r>
            <a:r>
              <a:rPr lang="en-GB" altLang="zh-CN" sz="1600" dirty="0" err="1"/>
              <a:t>SCell</a:t>
            </a:r>
            <a:r>
              <a:rPr lang="en-GB" altLang="zh-CN" sz="1600" dirty="0"/>
              <a:t> or others, i.e. not to define which cell is used).</a:t>
            </a:r>
          </a:p>
          <a:p>
            <a:pPr lvl="1" hangingPunct="0"/>
            <a:r>
              <a:rPr lang="en-GB" altLang="zh-CN" sz="2000" dirty="0"/>
              <a:t>The ending point for invalid TA case: </a:t>
            </a:r>
            <a:endParaRPr lang="zh-CN" altLang="zh-CN" sz="2000" dirty="0"/>
          </a:p>
          <a:p>
            <a:pPr lvl="2" hangingPunct="0"/>
            <a:r>
              <a:rPr lang="en-GB" altLang="zh-CN" sz="1800" dirty="0"/>
              <a:t>Option 1: (</a:t>
            </a:r>
            <a:r>
              <a:rPr lang="en-US" altLang="zh-CN" sz="1800" dirty="0"/>
              <a:t>QC, Ericsson, NTT DOCOMO, Huawei, Xiaomi, Apple, NEC, ZTE, </a:t>
            </a:r>
            <a:r>
              <a:rPr lang="en-US" altLang="zh-CN" sz="1800" dirty="0" smtClean="0"/>
              <a:t>OPPO, MTK)</a:t>
            </a:r>
            <a:endParaRPr lang="zh-CN" altLang="zh-CN" sz="1800" dirty="0"/>
          </a:p>
          <a:p>
            <a:pPr lvl="3"/>
            <a:r>
              <a:rPr lang="en-GB" altLang="zh-CN" sz="1600" dirty="0"/>
              <a:t>For invalid TA case, the ending point of PUCCH </a:t>
            </a:r>
            <a:r>
              <a:rPr lang="en-GB" altLang="zh-CN" sz="1600" dirty="0" err="1"/>
              <a:t>SCell</a:t>
            </a:r>
            <a:r>
              <a:rPr lang="en-GB" altLang="zh-CN" sz="1600" dirty="0"/>
              <a:t> activation should be the point when UE transmit valid CSI report on target PUCCH </a:t>
            </a:r>
            <a:r>
              <a:rPr lang="en-GB" altLang="zh-CN" sz="1600" dirty="0" err="1"/>
              <a:t>SCell</a:t>
            </a:r>
            <a:r>
              <a:rPr lang="en-GB" altLang="zh-CN" sz="1600" dirty="0"/>
              <a:t>. </a:t>
            </a:r>
            <a:endParaRPr lang="zh-CN" altLang="zh-CN" sz="1600" dirty="0"/>
          </a:p>
          <a:p>
            <a:pPr lvl="2" hangingPunct="0"/>
            <a:r>
              <a:rPr lang="en-GB" altLang="zh-CN" sz="1800" dirty="0"/>
              <a:t>Option 2: (CATT)</a:t>
            </a:r>
            <a:endParaRPr lang="zh-CN" altLang="zh-CN" sz="1800" dirty="0"/>
          </a:p>
          <a:p>
            <a:pPr lvl="3"/>
            <a:r>
              <a:rPr lang="en-GB" altLang="zh-CN" sz="1600" dirty="0"/>
              <a:t>For invalid TA case, the ending point of PUCCH </a:t>
            </a:r>
            <a:r>
              <a:rPr lang="en-GB" altLang="zh-CN" sz="1600" dirty="0" err="1"/>
              <a:t>SCell</a:t>
            </a:r>
            <a:r>
              <a:rPr lang="en-GB" altLang="zh-CN" sz="1600" dirty="0"/>
              <a:t> activation should be the point when UE transmit PRACH on target PUCCH </a:t>
            </a:r>
            <a:r>
              <a:rPr lang="en-GB" altLang="zh-CN" sz="1600" dirty="0" err="1"/>
              <a:t>SCell</a:t>
            </a:r>
            <a:r>
              <a:rPr lang="en-GB" altLang="zh-CN" sz="1600" dirty="0"/>
              <a:t>.</a:t>
            </a:r>
            <a:endParaRPr lang="zh-CN" altLang="zh-CN" sz="1600" dirty="0"/>
          </a:p>
          <a:p>
            <a:pPr lvl="2"/>
            <a:r>
              <a:rPr lang="en-GB" altLang="zh-CN" sz="1800" dirty="0"/>
              <a:t>Option 3: (</a:t>
            </a:r>
            <a:r>
              <a:rPr lang="en-US" altLang="zh-CN" sz="1800" dirty="0"/>
              <a:t>Nokia</a:t>
            </a:r>
            <a:r>
              <a:rPr lang="en-GB" altLang="zh-CN" sz="1800" dirty="0"/>
              <a:t>)</a:t>
            </a:r>
            <a:endParaRPr lang="zh-CN" altLang="zh-CN" sz="1800" dirty="0"/>
          </a:p>
          <a:p>
            <a:pPr lvl="3"/>
            <a:r>
              <a:rPr lang="en-GB" altLang="zh-CN" sz="1600" dirty="0"/>
              <a:t>Depends on if the UE has transmitted the CSI reporting e.g. to inform network the beam information during the activation period. </a:t>
            </a:r>
          </a:p>
          <a:p>
            <a:pPr marL="1371600" lvl="3" indent="0">
              <a:buNone/>
            </a:pPr>
            <a:endParaRPr lang="en-GB" altLang="zh-CN" sz="1600" dirty="0"/>
          </a:p>
          <a:p>
            <a:r>
              <a:rPr lang="en-GB" altLang="zh-CN" sz="2000" b="1" u="sng" dirty="0"/>
              <a:t>Issue 1-1-2: Which cell is the CSI reporting transmitted for PUCCH </a:t>
            </a:r>
            <a:r>
              <a:rPr lang="en-GB" altLang="zh-CN" sz="2000" b="1" u="sng" dirty="0" err="1"/>
              <a:t>SCell</a:t>
            </a:r>
            <a:r>
              <a:rPr lang="en-GB" altLang="zh-CN" sz="2000" b="1" u="sng" dirty="0"/>
              <a:t> activation?</a:t>
            </a:r>
            <a:endParaRPr lang="zh-CN" altLang="zh-CN" sz="2000" b="1" u="sng" dirty="0"/>
          </a:p>
          <a:p>
            <a:pPr lvl="1" hangingPunct="0"/>
            <a:r>
              <a:rPr lang="en-US" altLang="zh-CN" sz="2100" dirty="0">
                <a:solidFill>
                  <a:srgbClr val="00B050"/>
                </a:solidFill>
              </a:rPr>
              <a:t>Closed, can be included in the discussion of issue 1-1-1</a:t>
            </a:r>
            <a:endParaRPr lang="zh-CN" altLang="zh-CN" sz="2100" dirty="0">
              <a:solidFill>
                <a:srgbClr val="00B050"/>
              </a:solidFill>
            </a:endParaRPr>
          </a:p>
        </p:txBody>
      </p:sp>
    </p:spTree>
    <p:extLst>
      <p:ext uri="{BB962C8B-B14F-4D97-AF65-F5344CB8AC3E}">
        <p14:creationId xmlns:p14="http://schemas.microsoft.com/office/powerpoint/2010/main" val="110163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7643192" cy="493563"/>
          </a:xfrm>
        </p:spPr>
        <p:txBody>
          <a:bodyPr>
            <a:no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General(2/6)</a:t>
            </a:r>
            <a:endParaRPr lang="zh-CN" altLang="en-US" sz="2400" dirty="0"/>
          </a:p>
        </p:txBody>
      </p:sp>
      <p:sp>
        <p:nvSpPr>
          <p:cNvPr id="3" name="内容占位符 2"/>
          <p:cNvSpPr>
            <a:spLocks noGrp="1"/>
          </p:cNvSpPr>
          <p:nvPr>
            <p:ph idx="1"/>
          </p:nvPr>
        </p:nvSpPr>
        <p:spPr>
          <a:xfrm>
            <a:off x="323528" y="771550"/>
            <a:ext cx="8496944" cy="4176464"/>
          </a:xfrm>
        </p:spPr>
        <p:txBody>
          <a:bodyPr>
            <a:normAutofit fontScale="25000" lnSpcReduction="20000"/>
          </a:bodyPr>
          <a:lstStyle/>
          <a:p>
            <a:r>
              <a:rPr lang="en-GB" altLang="zh-CN" sz="6200" b="1" u="sng" dirty="0"/>
              <a:t>Issue 1-1-3: Whether the beam information (SSB index) of PUCCH </a:t>
            </a:r>
            <a:r>
              <a:rPr lang="en-GB" altLang="zh-CN" sz="6200" b="1" u="sng" dirty="0" err="1"/>
              <a:t>Scell</a:t>
            </a:r>
            <a:r>
              <a:rPr lang="en-GB" altLang="zh-CN" sz="6200" b="1" u="sng" dirty="0"/>
              <a:t> is needed to be indicated to NW?</a:t>
            </a:r>
          </a:p>
          <a:p>
            <a:pPr hangingPunct="0"/>
            <a:r>
              <a:rPr lang="en-GB" altLang="zh-CN" sz="4400" dirty="0">
                <a:solidFill>
                  <a:srgbClr val="7030A0"/>
                </a:solidFill>
              </a:rPr>
              <a:t>If the target PUCCH </a:t>
            </a:r>
            <a:r>
              <a:rPr lang="en-GB" altLang="zh-CN" sz="4400" dirty="0" err="1">
                <a:solidFill>
                  <a:srgbClr val="7030A0"/>
                </a:solidFill>
              </a:rPr>
              <a:t>Scell</a:t>
            </a:r>
            <a:r>
              <a:rPr lang="en-GB" altLang="zh-CN" sz="4400" dirty="0">
                <a:solidFill>
                  <a:srgbClr val="7030A0"/>
                </a:solidFill>
              </a:rPr>
              <a:t> is known, no need to indicate the beam information to network for determining the associated SSB in PDCCH order for RA, i.e., no additional SSB based beam measurement is needed.</a:t>
            </a:r>
            <a:endParaRPr lang="zh-CN" altLang="zh-CN" sz="4400" dirty="0">
              <a:solidFill>
                <a:srgbClr val="7030A0"/>
              </a:solidFill>
            </a:endParaRPr>
          </a:p>
          <a:p>
            <a:pPr hangingPunct="0"/>
            <a:r>
              <a:rPr lang="en-GB" altLang="zh-CN" sz="4400" dirty="0">
                <a:solidFill>
                  <a:srgbClr val="7030A0"/>
                </a:solidFill>
              </a:rPr>
              <a:t>If the target PUCCH </a:t>
            </a:r>
            <a:r>
              <a:rPr lang="en-GB" altLang="zh-CN" sz="4400" dirty="0" err="1">
                <a:solidFill>
                  <a:srgbClr val="7030A0"/>
                </a:solidFill>
              </a:rPr>
              <a:t>Scell</a:t>
            </a:r>
            <a:r>
              <a:rPr lang="en-GB" altLang="zh-CN" sz="4400" dirty="0">
                <a:solidFill>
                  <a:srgbClr val="7030A0"/>
                </a:solidFill>
              </a:rPr>
              <a:t> is unknown cell in FR2:</a:t>
            </a:r>
            <a:endParaRPr lang="zh-CN" altLang="zh-CN" sz="4400" dirty="0">
              <a:solidFill>
                <a:srgbClr val="7030A0"/>
              </a:solidFill>
            </a:endParaRPr>
          </a:p>
          <a:p>
            <a:pPr lvl="1" hangingPunct="0"/>
            <a:r>
              <a:rPr lang="en-GB" altLang="zh-CN" sz="4000" dirty="0">
                <a:solidFill>
                  <a:srgbClr val="7030A0"/>
                </a:solidFill>
              </a:rPr>
              <a:t>If there is at least one active serving cell on that FR2 band </a:t>
            </a:r>
            <a:r>
              <a:rPr lang="en-US" altLang="zh-CN" sz="4000" dirty="0">
                <a:solidFill>
                  <a:srgbClr val="7030A0"/>
                </a:solidFill>
              </a:rPr>
              <a:t>(</a:t>
            </a:r>
            <a:r>
              <a:rPr lang="en-GB" altLang="zh-CN" sz="4000" dirty="0">
                <a:solidFill>
                  <a:srgbClr val="7030A0"/>
                </a:solidFill>
              </a:rPr>
              <a:t>following the same conditions in TS38.133 section 8.3.2 for intra-band FR2 </a:t>
            </a:r>
            <a:r>
              <a:rPr lang="en-GB" altLang="zh-CN" sz="4000" dirty="0" err="1">
                <a:solidFill>
                  <a:srgbClr val="7030A0"/>
                </a:solidFill>
              </a:rPr>
              <a:t>Scell</a:t>
            </a:r>
            <a:r>
              <a:rPr lang="en-GB" altLang="zh-CN" sz="4000" dirty="0">
                <a:solidFill>
                  <a:srgbClr val="7030A0"/>
                </a:solidFill>
              </a:rPr>
              <a:t> activation), no need to indicate the beam information to network for determining the associated SSB in PDCCH order for RA.</a:t>
            </a:r>
            <a:endParaRPr lang="zh-CN" altLang="zh-CN" sz="4000" dirty="0">
              <a:solidFill>
                <a:srgbClr val="7030A0"/>
              </a:solidFill>
            </a:endParaRPr>
          </a:p>
          <a:p>
            <a:pPr lvl="1" hangingPunct="0"/>
            <a:r>
              <a:rPr lang="en-US" altLang="zh-CN" sz="4000" dirty="0">
                <a:solidFill>
                  <a:srgbClr val="7030A0"/>
                </a:solidFill>
              </a:rPr>
              <a:t>If </a:t>
            </a:r>
            <a:r>
              <a:rPr lang="en-GB" altLang="zh-CN" sz="4000" dirty="0">
                <a:solidFill>
                  <a:srgbClr val="7030A0"/>
                </a:solidFill>
              </a:rPr>
              <a:t>there is no active serving cell on that FR2 band, need to indicate the beam information to network for determining the associated SSB in PDCCH order for RA.</a:t>
            </a:r>
          </a:p>
          <a:p>
            <a:pPr hangingPunct="0"/>
            <a:r>
              <a:rPr lang="en-GB" altLang="zh-CN" sz="4400" dirty="0"/>
              <a:t>If the target PUCCH </a:t>
            </a:r>
            <a:r>
              <a:rPr lang="en-GB" altLang="zh-CN" sz="4400" dirty="0" err="1"/>
              <a:t>Scell</a:t>
            </a:r>
            <a:r>
              <a:rPr lang="en-GB" altLang="zh-CN" sz="4400" dirty="0"/>
              <a:t> is unknown cell in FR1:</a:t>
            </a:r>
            <a:endParaRPr lang="en-US" altLang="zh-CN" sz="4400" dirty="0"/>
          </a:p>
          <a:p>
            <a:pPr lvl="1" hangingPunct="0"/>
            <a:r>
              <a:rPr lang="en-US" altLang="zh-CN" sz="4000" dirty="0"/>
              <a:t>Option 1: </a:t>
            </a:r>
            <a:r>
              <a:rPr lang="en-GB" altLang="zh-CN" sz="3600" dirty="0"/>
              <a:t>(</a:t>
            </a:r>
            <a:r>
              <a:rPr lang="en-US" altLang="zh-CN" sz="3600" dirty="0"/>
              <a:t>QC, Ericsson, NTT DOCOMO, Huawei, vivo, Xiaomi, Apple, NEC, CATT, ZTE, </a:t>
            </a:r>
            <a:r>
              <a:rPr lang="en-US" altLang="zh-CN" sz="3600" dirty="0" smtClean="0"/>
              <a:t>OPPO, MTK)</a:t>
            </a:r>
            <a:endParaRPr lang="zh-CN" altLang="zh-CN" sz="3600" dirty="0"/>
          </a:p>
          <a:p>
            <a:pPr lvl="2" hangingPunct="0"/>
            <a:r>
              <a:rPr lang="en-GB" altLang="zh-CN" sz="3600" dirty="0"/>
              <a:t>If it is contiguous to an active serving cell in the same band (following the same conditions in TS38.133 section 8.3.2 for intra-band contiguous FR1 </a:t>
            </a:r>
            <a:r>
              <a:rPr lang="en-GB" altLang="zh-CN" sz="3600" dirty="0" err="1"/>
              <a:t>Scell</a:t>
            </a:r>
            <a:r>
              <a:rPr lang="en-GB" altLang="zh-CN" sz="3600" dirty="0"/>
              <a:t> activation), no need to indicate the beam information to network for determining the associated SSB in PDCCH order for RA.</a:t>
            </a:r>
            <a:endParaRPr lang="zh-CN" altLang="zh-CN" sz="3600" dirty="0"/>
          </a:p>
          <a:p>
            <a:pPr lvl="2"/>
            <a:r>
              <a:rPr lang="en-GB" altLang="zh-CN" sz="3600" dirty="0"/>
              <a:t>If there is no contiguous active serving cell on that FR1 band, need to indicate the beam information to network for determining the associated SSB in PDCCH order for RA.</a:t>
            </a:r>
            <a:endParaRPr lang="zh-CN" altLang="zh-CN" sz="3600" dirty="0"/>
          </a:p>
          <a:p>
            <a:pPr marL="800100" lvl="3" indent="-342900"/>
            <a:r>
              <a:rPr lang="en-US" altLang="zh-CN" sz="4000" dirty="0"/>
              <a:t>Option 2: (Nokia)</a:t>
            </a:r>
          </a:p>
          <a:p>
            <a:pPr lvl="2"/>
            <a:r>
              <a:rPr lang="en-GB" altLang="zh-CN" sz="3600" dirty="0"/>
              <a:t>No need to indicate the beam information to network for determining the associated SSB in PDCCH order for RA, i.e., no additional SSB based beam measurement is needed.</a:t>
            </a:r>
            <a:endParaRPr lang="en-US" altLang="zh-CN" sz="3600" dirty="0"/>
          </a:p>
          <a:p>
            <a:r>
              <a:rPr lang="en-US" altLang="zh-CN" sz="4400" dirty="0"/>
              <a:t>FFS: </a:t>
            </a:r>
          </a:p>
          <a:p>
            <a:pPr lvl="1"/>
            <a:r>
              <a:rPr lang="zh-CN" altLang="zh-CN" sz="3600" dirty="0"/>
              <a:t>“</a:t>
            </a:r>
            <a:r>
              <a:rPr lang="en-GB" altLang="zh-CN" sz="3600" dirty="0"/>
              <a:t>need to indicate the beam information to network for determining the associated SSB in PDCCH order for RA” doesn’t necessarily mean it is always possible for all cases, i.e. there can be cases where DL beam (SSB index) indication can’t be reported to the serving cell due to UE </a:t>
            </a:r>
            <a:r>
              <a:rPr lang="en-GB" altLang="zh-CN" sz="3600" dirty="0" err="1"/>
              <a:t>behavior</a:t>
            </a:r>
            <a:r>
              <a:rPr lang="en-GB" altLang="zh-CN" sz="3600" dirty="0"/>
              <a:t> for PUCCH grouping specified by RAN1/2</a:t>
            </a:r>
            <a:r>
              <a:rPr lang="en-GB" altLang="zh-CN" dirty="0"/>
              <a:t>.</a:t>
            </a:r>
          </a:p>
          <a:p>
            <a:r>
              <a:rPr lang="en-US" altLang="zh-CN" sz="4400" dirty="0"/>
              <a:t>FFS: this issue is for invalid TA case only. </a:t>
            </a:r>
            <a:endParaRPr lang="zh-CN" altLang="zh-CN" sz="4400" dirty="0"/>
          </a:p>
        </p:txBody>
      </p:sp>
    </p:spTree>
    <p:extLst>
      <p:ext uri="{BB962C8B-B14F-4D97-AF65-F5344CB8AC3E}">
        <p14:creationId xmlns:p14="http://schemas.microsoft.com/office/powerpoint/2010/main" val="1981156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637579"/>
          </a:xfrm>
        </p:spPr>
        <p:txBody>
          <a:bodyPr>
            <a:norm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General(3/6)</a:t>
            </a:r>
            <a:endParaRPr lang="zh-CN" altLang="en-US" sz="2400" dirty="0"/>
          </a:p>
        </p:txBody>
      </p:sp>
      <p:sp>
        <p:nvSpPr>
          <p:cNvPr id="3" name="内容占位符 2"/>
          <p:cNvSpPr>
            <a:spLocks noGrp="1"/>
          </p:cNvSpPr>
          <p:nvPr>
            <p:ph idx="1"/>
          </p:nvPr>
        </p:nvSpPr>
        <p:spPr>
          <a:xfrm>
            <a:off x="467544" y="843558"/>
            <a:ext cx="8229600" cy="3394472"/>
          </a:xfrm>
        </p:spPr>
        <p:txBody>
          <a:bodyPr>
            <a:normAutofit fontScale="85000" lnSpcReduction="10000"/>
          </a:bodyPr>
          <a:lstStyle/>
          <a:p>
            <a:r>
              <a:rPr lang="en-GB" altLang="zh-CN" sz="1600" b="1" u="sng" dirty="0"/>
              <a:t>Issue 1-1-3</a:t>
            </a:r>
            <a:r>
              <a:rPr lang="en-US" altLang="zh-CN" sz="1600" b="1" u="sng" dirty="0"/>
              <a:t>b</a:t>
            </a:r>
            <a:r>
              <a:rPr lang="en-GB" altLang="zh-CN" sz="1600" b="1" u="sng" dirty="0"/>
              <a:t>: </a:t>
            </a:r>
            <a:r>
              <a:rPr lang="en-US" altLang="zh-CN" sz="1600" b="1" u="sng" dirty="0"/>
              <a:t>If the conclusion of issue 1-1-3 is the beam information of PUCCH </a:t>
            </a:r>
            <a:r>
              <a:rPr lang="en-US" altLang="zh-CN" sz="1600" b="1" u="sng" dirty="0" err="1"/>
              <a:t>Scell</a:t>
            </a:r>
            <a:r>
              <a:rPr lang="en-US" altLang="zh-CN" sz="1600" b="1" u="sng" dirty="0"/>
              <a:t> is needed to be indicated to NW (maybe in certain cases), how to resolve the indication issue (e.g. the procedure)?</a:t>
            </a:r>
            <a:endParaRPr lang="en-GB" altLang="zh-CN" sz="1600" dirty="0"/>
          </a:p>
          <a:p>
            <a:pPr lvl="1"/>
            <a:r>
              <a:rPr lang="en-GB" altLang="zh-CN" sz="1300" dirty="0"/>
              <a:t>Option 1: (Huawei)</a:t>
            </a:r>
            <a:endParaRPr lang="zh-CN" altLang="zh-CN" sz="1300" dirty="0"/>
          </a:p>
          <a:p>
            <a:pPr lvl="2"/>
            <a:r>
              <a:rPr lang="en-GB" altLang="zh-CN" sz="1200" dirty="0"/>
              <a:t>Allow UE to use CBRA for PUCCH </a:t>
            </a:r>
            <a:r>
              <a:rPr lang="en-GB" altLang="zh-CN" sz="1200" dirty="0" err="1"/>
              <a:t>SCell</a:t>
            </a:r>
            <a:r>
              <a:rPr lang="en-GB" altLang="zh-CN" sz="1200" dirty="0"/>
              <a:t> activation. </a:t>
            </a:r>
            <a:endParaRPr lang="zh-CN" altLang="zh-CN" sz="1200" dirty="0"/>
          </a:p>
          <a:p>
            <a:pPr lvl="1"/>
            <a:r>
              <a:rPr lang="en-GB" altLang="zh-CN" sz="1300" dirty="0"/>
              <a:t>Option  2: (MTK, QC, </a:t>
            </a:r>
            <a:r>
              <a:rPr lang="en-US" altLang="zh-CN" sz="1300" dirty="0"/>
              <a:t>Ericsson, CATT</a:t>
            </a:r>
            <a:r>
              <a:rPr lang="en-GB" altLang="zh-CN" sz="1300" dirty="0"/>
              <a:t>)</a:t>
            </a:r>
            <a:endParaRPr lang="zh-CN" altLang="zh-CN" sz="1300" dirty="0"/>
          </a:p>
          <a:p>
            <a:pPr lvl="2"/>
            <a:r>
              <a:rPr lang="en-GB" altLang="zh-CN" sz="1200" dirty="0"/>
              <a:t>The valid case:</a:t>
            </a:r>
            <a:endParaRPr lang="zh-CN" altLang="zh-CN" sz="1200" dirty="0"/>
          </a:p>
          <a:p>
            <a:pPr lvl="3"/>
            <a:r>
              <a:rPr lang="en-GB" altLang="zh-CN" sz="1100" dirty="0"/>
              <a:t>UE may measure the quality of the PUCCH </a:t>
            </a:r>
            <a:r>
              <a:rPr lang="en-GB" altLang="zh-CN" sz="1100" dirty="0" err="1"/>
              <a:t>SCell</a:t>
            </a:r>
            <a:r>
              <a:rPr lang="en-GB" altLang="zh-CN" sz="1100" dirty="0"/>
              <a:t> and report the beam information to network via </a:t>
            </a:r>
            <a:r>
              <a:rPr lang="en-GB" altLang="zh-CN" sz="1100" dirty="0" err="1"/>
              <a:t>SpCell</a:t>
            </a:r>
            <a:r>
              <a:rPr lang="en-GB" altLang="zh-CN" sz="1100" dirty="0"/>
              <a:t>.</a:t>
            </a:r>
            <a:endParaRPr lang="zh-CN" altLang="zh-CN" sz="1100" dirty="0"/>
          </a:p>
          <a:p>
            <a:pPr lvl="3"/>
            <a:r>
              <a:rPr lang="en-GB" altLang="zh-CN" sz="1100" dirty="0"/>
              <a:t>Network transmits the downlink signals via the beam reported by UE and UE can transmit the uplink signals with valid TA.</a:t>
            </a:r>
            <a:endParaRPr lang="zh-CN" altLang="zh-CN" sz="1100" dirty="0"/>
          </a:p>
          <a:p>
            <a:pPr lvl="2"/>
            <a:r>
              <a:rPr lang="en-GB" altLang="zh-CN" sz="1200" dirty="0"/>
              <a:t>The invalid case:</a:t>
            </a:r>
            <a:endParaRPr lang="zh-CN" altLang="zh-CN" sz="1200" dirty="0"/>
          </a:p>
          <a:p>
            <a:pPr lvl="3"/>
            <a:r>
              <a:rPr lang="en-GB" altLang="zh-CN" sz="1100" dirty="0"/>
              <a:t>UE may measure the quality of the PUCCH </a:t>
            </a:r>
            <a:r>
              <a:rPr lang="en-GB" altLang="zh-CN" sz="1100" dirty="0" err="1"/>
              <a:t>SCell</a:t>
            </a:r>
            <a:r>
              <a:rPr lang="en-GB" altLang="zh-CN" sz="1100" dirty="0"/>
              <a:t> and report the beam information to network via </a:t>
            </a:r>
            <a:r>
              <a:rPr lang="en-GB" altLang="zh-CN" sz="1100" dirty="0" err="1"/>
              <a:t>SpCell</a:t>
            </a:r>
            <a:r>
              <a:rPr lang="en-GB" altLang="zh-CN" sz="1100" dirty="0"/>
              <a:t>.</a:t>
            </a:r>
            <a:endParaRPr lang="zh-CN" altLang="zh-CN" sz="1100" dirty="0"/>
          </a:p>
          <a:p>
            <a:pPr lvl="3"/>
            <a:r>
              <a:rPr lang="en-GB" altLang="zh-CN" sz="1100" dirty="0"/>
              <a:t>Network will indicate the PDCCH order to UE and then UE will trigger the random access procedure for obtaining the TA command.</a:t>
            </a:r>
            <a:endParaRPr lang="zh-CN" altLang="zh-CN" sz="1100" dirty="0"/>
          </a:p>
          <a:p>
            <a:pPr lvl="3"/>
            <a:r>
              <a:rPr lang="en-GB" altLang="zh-CN" sz="1100" dirty="0"/>
              <a:t>After UE obtain the valid TA, UE may transmit the CSI-reporting on its own PUCCH resource.</a:t>
            </a:r>
          </a:p>
          <a:p>
            <a:pPr lvl="2"/>
            <a:r>
              <a:rPr lang="en-GB" altLang="zh-CN" sz="1200" dirty="0"/>
              <a:t>Note: the </a:t>
            </a:r>
            <a:r>
              <a:rPr lang="en-US" altLang="zh-CN" sz="1200" dirty="0"/>
              <a:t>procedure needs to be confirmed by RAN1/2</a:t>
            </a:r>
          </a:p>
          <a:p>
            <a:pPr lvl="1"/>
            <a:r>
              <a:rPr lang="en-US" altLang="zh-CN" sz="1300" dirty="0"/>
              <a:t>Option 3: (Apple)</a:t>
            </a:r>
          </a:p>
          <a:p>
            <a:pPr lvl="2"/>
            <a:r>
              <a:rPr lang="en-GB" altLang="zh-CN" sz="1200" dirty="0"/>
              <a:t>Not define the PUCCH </a:t>
            </a:r>
            <a:r>
              <a:rPr lang="en-GB" altLang="zh-CN" sz="1200" dirty="0" err="1"/>
              <a:t>SCell</a:t>
            </a:r>
            <a:r>
              <a:rPr lang="en-GB" altLang="zh-CN" sz="1200" dirty="0"/>
              <a:t> activation requirement for unknown cell case</a:t>
            </a:r>
            <a:r>
              <a:rPr lang="en-US" altLang="zh-CN" sz="1200" dirty="0"/>
              <a:t>. </a:t>
            </a:r>
          </a:p>
          <a:p>
            <a:pPr lvl="1"/>
            <a:r>
              <a:rPr lang="en-US" altLang="zh-CN" sz="1300" dirty="0"/>
              <a:t>Option 4: (</a:t>
            </a:r>
            <a:r>
              <a:rPr lang="en-GB" altLang="zh-CN" sz="1300" dirty="0"/>
              <a:t>Huawei, </a:t>
            </a:r>
            <a:r>
              <a:rPr lang="en-US" altLang="zh-CN" sz="1300" dirty="0"/>
              <a:t>Apple, Nokia, NTT DOCOMO, ZTE, </a:t>
            </a:r>
            <a:r>
              <a:rPr lang="en-US" altLang="zh-CN" sz="1300" dirty="0" smtClean="0"/>
              <a:t>CATT, MTK)</a:t>
            </a:r>
            <a:endParaRPr lang="en-US" altLang="zh-CN" sz="1300" dirty="0"/>
          </a:p>
          <a:p>
            <a:pPr lvl="2"/>
            <a:r>
              <a:rPr lang="en-US" altLang="zh-CN" sz="1200" dirty="0"/>
              <a:t>Send LS to RAN1/RAN2 asking for the feasible solutions for transmitting beam information during activating a PUCCH </a:t>
            </a:r>
            <a:r>
              <a:rPr lang="en-US" altLang="zh-CN" sz="1200" dirty="0" err="1"/>
              <a:t>SCell</a:t>
            </a:r>
            <a:r>
              <a:rPr lang="en-US" altLang="zh-CN" sz="1200" dirty="0"/>
              <a:t>.</a:t>
            </a:r>
          </a:p>
          <a:p>
            <a:pPr lvl="1"/>
            <a:r>
              <a:rPr lang="en-US" altLang="zh-CN" sz="1300" dirty="0"/>
              <a:t>Option 5: (vivo, NEC, OPPO)</a:t>
            </a:r>
          </a:p>
          <a:p>
            <a:pPr lvl="2"/>
            <a:r>
              <a:rPr lang="en-US" altLang="zh-CN" sz="1200" dirty="0"/>
              <a:t>Need further check</a:t>
            </a:r>
            <a:endParaRPr lang="zh-CN" altLang="zh-CN" sz="1200" dirty="0"/>
          </a:p>
        </p:txBody>
      </p:sp>
    </p:spTree>
    <p:extLst>
      <p:ext uri="{BB962C8B-B14F-4D97-AF65-F5344CB8AC3E}">
        <p14:creationId xmlns:p14="http://schemas.microsoft.com/office/powerpoint/2010/main" val="316366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General(4/6)</a:t>
            </a:r>
            <a:endParaRPr lang="zh-CN" altLang="en-US" sz="2400" dirty="0"/>
          </a:p>
        </p:txBody>
      </p:sp>
      <p:sp>
        <p:nvSpPr>
          <p:cNvPr id="3" name="内容占位符 2"/>
          <p:cNvSpPr>
            <a:spLocks noGrp="1"/>
          </p:cNvSpPr>
          <p:nvPr>
            <p:ph idx="1"/>
          </p:nvPr>
        </p:nvSpPr>
        <p:spPr>
          <a:xfrm>
            <a:off x="467544" y="987574"/>
            <a:ext cx="8229600" cy="3394472"/>
          </a:xfrm>
        </p:spPr>
        <p:txBody>
          <a:bodyPr>
            <a:normAutofit/>
          </a:bodyPr>
          <a:lstStyle/>
          <a:p>
            <a:r>
              <a:rPr lang="en-GB" altLang="zh-CN" sz="1700" b="1" u="sng" dirty="0"/>
              <a:t>Issue 1-1-4: Which cell is the L1-RSRP reporting transmitted for PUCCH </a:t>
            </a:r>
            <a:r>
              <a:rPr lang="en-GB" altLang="zh-CN" sz="1700" b="1" u="sng" dirty="0" err="1"/>
              <a:t>SCell</a:t>
            </a:r>
            <a:r>
              <a:rPr lang="en-GB" altLang="zh-CN" sz="1700" b="1" u="sng" dirty="0"/>
              <a:t> activation?</a:t>
            </a:r>
            <a:endParaRPr lang="zh-CN" altLang="zh-CN" sz="1700" dirty="0"/>
          </a:p>
          <a:p>
            <a:pPr lvl="1"/>
            <a:r>
              <a:rPr lang="en-GB" altLang="zh-CN" sz="1500" dirty="0"/>
              <a:t>Option 1:  (</a:t>
            </a:r>
            <a:r>
              <a:rPr lang="en-US" altLang="zh-CN" sz="1600" dirty="0"/>
              <a:t>QC, Ericsson, vivo, </a:t>
            </a:r>
            <a:r>
              <a:rPr lang="en-US" altLang="zh-CN" sz="1600" dirty="0" err="1"/>
              <a:t>Xiaomi</a:t>
            </a:r>
            <a:r>
              <a:rPr lang="en-US" altLang="zh-CN" sz="1600" dirty="0"/>
              <a:t>, CATT, ZTE</a:t>
            </a:r>
            <a:r>
              <a:rPr lang="en-GB" altLang="zh-CN" sz="1500" dirty="0"/>
              <a:t>)</a:t>
            </a:r>
            <a:endParaRPr lang="zh-CN" altLang="zh-CN" sz="1500" dirty="0"/>
          </a:p>
          <a:p>
            <a:pPr lvl="2"/>
            <a:r>
              <a:rPr lang="en-GB" altLang="zh-CN" sz="1300" dirty="0"/>
              <a:t>L1-RSRP report is transmitted on the </a:t>
            </a:r>
            <a:r>
              <a:rPr lang="en-GB" altLang="zh-CN" sz="1300" dirty="0" err="1"/>
              <a:t>SpCell</a:t>
            </a:r>
            <a:r>
              <a:rPr lang="en-GB" altLang="zh-CN" sz="1300" dirty="0"/>
              <a:t> if L1-RSRP report is needed.</a:t>
            </a:r>
            <a:endParaRPr lang="zh-CN" altLang="zh-CN" sz="1300" dirty="0"/>
          </a:p>
          <a:p>
            <a:pPr lvl="1"/>
            <a:r>
              <a:rPr lang="en-GB" altLang="zh-CN" sz="1500" dirty="0"/>
              <a:t>Option 2: (Huawei, Apple</a:t>
            </a:r>
            <a:r>
              <a:rPr lang="en-US" altLang="zh-CN" sz="1500" dirty="0"/>
              <a:t>, </a:t>
            </a:r>
            <a:r>
              <a:rPr lang="en-US" altLang="zh-CN" sz="1400" dirty="0"/>
              <a:t>NTT DOCOMO, CATT</a:t>
            </a:r>
            <a:r>
              <a:rPr lang="en-GB" altLang="zh-CN" sz="1500" dirty="0"/>
              <a:t>)</a:t>
            </a:r>
            <a:endParaRPr lang="zh-CN" altLang="zh-CN" sz="1500" dirty="0"/>
          </a:p>
          <a:p>
            <a:pPr lvl="2"/>
            <a:r>
              <a:rPr lang="en-US" altLang="zh-CN" sz="1300" dirty="0"/>
              <a:t>Depends on the conclusion in issue 1-1-3</a:t>
            </a:r>
          </a:p>
          <a:p>
            <a:pPr lvl="1"/>
            <a:r>
              <a:rPr lang="en-GB" altLang="zh-CN" sz="1500" dirty="0"/>
              <a:t>Option 3: (</a:t>
            </a:r>
            <a:r>
              <a:rPr lang="en-US" altLang="zh-CN" sz="1400" dirty="0"/>
              <a:t>NEC, vivo</a:t>
            </a:r>
            <a:r>
              <a:rPr lang="en-GB" altLang="zh-CN" sz="1500" dirty="0"/>
              <a:t>)</a:t>
            </a:r>
            <a:endParaRPr lang="zh-CN" altLang="zh-CN" sz="1500" dirty="0"/>
          </a:p>
          <a:p>
            <a:pPr lvl="2"/>
            <a:r>
              <a:rPr lang="en-US" altLang="zh-CN" sz="1300" dirty="0"/>
              <a:t>Need further study</a:t>
            </a:r>
          </a:p>
          <a:p>
            <a:pPr lvl="1"/>
            <a:r>
              <a:rPr lang="en-US" altLang="zh-CN" sz="1500" dirty="0"/>
              <a:t>Option 4: (Nokia, ZTE)</a:t>
            </a:r>
          </a:p>
          <a:p>
            <a:pPr lvl="2"/>
            <a:r>
              <a:rPr lang="en-US" altLang="zh-CN" sz="1300" dirty="0"/>
              <a:t>Could be part of the LS in 1-1-3b for more inputs from RAN1/2.</a:t>
            </a:r>
            <a:endParaRPr lang="en-US" altLang="zh-CN" sz="1400" dirty="0"/>
          </a:p>
          <a:p>
            <a:pPr lvl="2"/>
            <a:endParaRPr lang="en-GB" altLang="zh-CN" sz="1200" dirty="0"/>
          </a:p>
        </p:txBody>
      </p:sp>
    </p:spTree>
    <p:extLst>
      <p:ext uri="{BB962C8B-B14F-4D97-AF65-F5344CB8AC3E}">
        <p14:creationId xmlns:p14="http://schemas.microsoft.com/office/powerpoint/2010/main" val="68781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General(5/6)</a:t>
            </a:r>
            <a:endParaRPr lang="zh-CN" altLang="en-US" sz="2400" dirty="0"/>
          </a:p>
        </p:txBody>
      </p:sp>
      <p:sp>
        <p:nvSpPr>
          <p:cNvPr id="3" name="内容占位符 2"/>
          <p:cNvSpPr>
            <a:spLocks noGrp="1"/>
          </p:cNvSpPr>
          <p:nvPr>
            <p:ph idx="1"/>
          </p:nvPr>
        </p:nvSpPr>
        <p:spPr>
          <a:xfrm>
            <a:off x="467544" y="987574"/>
            <a:ext cx="8229600" cy="3394472"/>
          </a:xfrm>
        </p:spPr>
        <p:txBody>
          <a:bodyPr>
            <a:normAutofit fontScale="77500" lnSpcReduction="20000"/>
          </a:bodyPr>
          <a:lstStyle/>
          <a:p>
            <a:r>
              <a:rPr lang="en-GB" altLang="zh-CN" sz="1700" b="1" u="sng" dirty="0" smtClean="0"/>
              <a:t>Issue 1-1-5-1: </a:t>
            </a:r>
            <a:r>
              <a:rPr lang="en-GB" altLang="zh-CN" sz="1700" b="1" u="sng" dirty="0"/>
              <a:t>Whether the UL spatial relation is needed for PUCCH </a:t>
            </a:r>
            <a:r>
              <a:rPr lang="en-GB" altLang="zh-CN" sz="1700" b="1" u="sng" dirty="0" err="1"/>
              <a:t>SCell</a:t>
            </a:r>
            <a:r>
              <a:rPr lang="en-GB" altLang="zh-CN" sz="1700" b="1" u="sng" dirty="0"/>
              <a:t> </a:t>
            </a:r>
            <a:r>
              <a:rPr lang="en-GB" altLang="zh-CN" sz="1700" b="1" u="sng" dirty="0" smtClean="0"/>
              <a:t>activation for </a:t>
            </a:r>
            <a:r>
              <a:rPr lang="en-GB" altLang="zh-CN" sz="1700" b="1" u="sng" dirty="0"/>
              <a:t>valid TA case?</a:t>
            </a:r>
            <a:endParaRPr lang="zh-CN" altLang="zh-CN" sz="1700" dirty="0"/>
          </a:p>
          <a:p>
            <a:pPr lvl="1"/>
            <a:r>
              <a:rPr lang="en-GB" altLang="zh-CN" sz="1500" dirty="0"/>
              <a:t>Option 1:  (</a:t>
            </a:r>
            <a:r>
              <a:rPr lang="en-US" altLang="zh-CN" sz="1600" dirty="0"/>
              <a:t>QC, Ericsson, NTT DOCOMO, Huawei, vivo, </a:t>
            </a:r>
            <a:r>
              <a:rPr lang="en-US" altLang="zh-CN" sz="1600" dirty="0" err="1"/>
              <a:t>Xiaomi</a:t>
            </a:r>
            <a:r>
              <a:rPr lang="en-US" altLang="zh-CN" sz="1600" dirty="0"/>
              <a:t>, Apple, NEC, Nokia, </a:t>
            </a:r>
            <a:r>
              <a:rPr lang="en-US" altLang="zh-CN" sz="1600" dirty="0" smtClean="0"/>
              <a:t>ZTE, MTK</a:t>
            </a:r>
            <a:r>
              <a:rPr lang="en-GB" altLang="zh-CN" sz="1500" dirty="0" smtClean="0"/>
              <a:t>)</a:t>
            </a:r>
            <a:endParaRPr lang="zh-CN" altLang="zh-CN" sz="1500" dirty="0"/>
          </a:p>
          <a:p>
            <a:pPr lvl="2"/>
            <a:r>
              <a:rPr lang="en-GB" altLang="zh-CN" sz="1300" dirty="0"/>
              <a:t>The UL spatial relation of PUCCH on target being-activated </a:t>
            </a:r>
            <a:r>
              <a:rPr lang="en-GB" altLang="zh-CN" sz="1300" dirty="0" err="1"/>
              <a:t>SCell</a:t>
            </a:r>
            <a:r>
              <a:rPr lang="en-GB" altLang="zh-CN" sz="1300" dirty="0"/>
              <a:t> should be considered for PUCCH </a:t>
            </a:r>
            <a:r>
              <a:rPr lang="en-GB" altLang="zh-CN" sz="1300" dirty="0" err="1"/>
              <a:t>SCell</a:t>
            </a:r>
            <a:r>
              <a:rPr lang="en-GB" altLang="zh-CN" sz="1300" dirty="0"/>
              <a:t> activation in FR2 only.</a:t>
            </a:r>
            <a:endParaRPr lang="zh-CN" altLang="zh-CN" sz="1300" dirty="0"/>
          </a:p>
          <a:p>
            <a:pPr lvl="3"/>
            <a:r>
              <a:rPr lang="en-GB" altLang="zh-CN" sz="1200" dirty="0"/>
              <a:t>the time uncertainty of the MAC CE for UL spatial relation activation of PUCCH in target being-activated </a:t>
            </a:r>
            <a:r>
              <a:rPr lang="en-GB" altLang="zh-CN" sz="1200" dirty="0" err="1"/>
              <a:t>SCell</a:t>
            </a:r>
            <a:r>
              <a:rPr lang="en-GB" altLang="zh-CN" sz="1200" dirty="0"/>
              <a:t> shall be defined in the baseline FR2 </a:t>
            </a:r>
            <a:r>
              <a:rPr lang="en-GB" altLang="zh-CN" sz="1200" dirty="0" err="1"/>
              <a:t>SCell</a:t>
            </a:r>
            <a:r>
              <a:rPr lang="en-GB" altLang="zh-CN" sz="1200" dirty="0"/>
              <a:t> activation delay part (</a:t>
            </a:r>
            <a:r>
              <a:rPr lang="en-GB" altLang="zh-CN" sz="1200" dirty="0" err="1"/>
              <a:t>T</a:t>
            </a:r>
            <a:r>
              <a:rPr lang="en-GB" altLang="zh-CN" sz="1200" baseline="-25000" dirty="0" err="1"/>
              <a:t>activate_basic</a:t>
            </a:r>
            <a:r>
              <a:rPr lang="en-GB" altLang="zh-CN" sz="1200" dirty="0"/>
              <a:t>). Details are FFS</a:t>
            </a:r>
            <a:endParaRPr lang="zh-CN" altLang="zh-CN" sz="1200" dirty="0"/>
          </a:p>
          <a:p>
            <a:pPr lvl="1"/>
            <a:r>
              <a:rPr lang="en-GB" altLang="zh-CN" sz="1500" dirty="0"/>
              <a:t>Option 3:  (CATT)</a:t>
            </a:r>
            <a:endParaRPr lang="zh-CN" altLang="zh-CN" sz="1500" dirty="0"/>
          </a:p>
          <a:p>
            <a:pPr lvl="2"/>
            <a:r>
              <a:rPr lang="en-US" altLang="zh-CN" sz="1200" dirty="0"/>
              <a:t>Depending on issue 1-1-1. If the ending point is defined at the point when UE transmit PRACH on target PUCCH </a:t>
            </a:r>
            <a:r>
              <a:rPr lang="en-US" altLang="zh-CN" sz="1200" dirty="0" err="1"/>
              <a:t>SCell</a:t>
            </a:r>
            <a:r>
              <a:rPr lang="en-US" altLang="zh-CN" sz="1200" dirty="0"/>
              <a:t>, the PUCCH spatial relation is not needed for PUCCH </a:t>
            </a:r>
            <a:r>
              <a:rPr lang="en-US" altLang="zh-CN" sz="1200" dirty="0" err="1"/>
              <a:t>SCell</a:t>
            </a:r>
            <a:r>
              <a:rPr lang="en-US" altLang="zh-CN" sz="1200" dirty="0"/>
              <a:t> activation</a:t>
            </a:r>
            <a:r>
              <a:rPr lang="en-US" altLang="zh-CN" sz="1200" dirty="0" smtClean="0"/>
              <a:t>.</a:t>
            </a:r>
          </a:p>
          <a:p>
            <a:r>
              <a:rPr lang="en-GB" altLang="zh-CN" sz="1700" b="1" u="sng" dirty="0"/>
              <a:t>Issue </a:t>
            </a:r>
            <a:r>
              <a:rPr lang="en-GB" altLang="zh-CN" sz="1700" b="1" u="sng" dirty="0" smtClean="0"/>
              <a:t>1-1-5-2: </a:t>
            </a:r>
            <a:r>
              <a:rPr lang="en-GB" altLang="zh-CN" sz="1700" b="1" u="sng" dirty="0"/>
              <a:t>Whether the UL spatial relation is needed for PUCCH </a:t>
            </a:r>
            <a:r>
              <a:rPr lang="en-GB" altLang="zh-CN" sz="1700" b="1" u="sng" dirty="0" err="1"/>
              <a:t>SCell</a:t>
            </a:r>
            <a:r>
              <a:rPr lang="en-GB" altLang="zh-CN" sz="1700" b="1" u="sng" dirty="0"/>
              <a:t> activation for invalid TA case?</a:t>
            </a:r>
            <a:endParaRPr lang="zh-CN" altLang="zh-CN" sz="1700" dirty="0"/>
          </a:p>
          <a:p>
            <a:pPr lvl="1"/>
            <a:r>
              <a:rPr lang="en-GB" altLang="zh-CN" sz="1500" dirty="0"/>
              <a:t>Option 1:  (</a:t>
            </a:r>
            <a:r>
              <a:rPr lang="en-US" altLang="zh-CN" sz="1600" dirty="0"/>
              <a:t>QC, Ericsson, NTT DOCOMO, Huawei, vivo, Xiaomi, Apple, NEC, Nokia, ZTE</a:t>
            </a:r>
            <a:r>
              <a:rPr lang="en-GB" altLang="zh-CN" sz="1500" dirty="0"/>
              <a:t>)</a:t>
            </a:r>
            <a:endParaRPr lang="zh-CN" altLang="zh-CN" sz="1500" dirty="0"/>
          </a:p>
          <a:p>
            <a:pPr lvl="2"/>
            <a:r>
              <a:rPr lang="en-GB" altLang="zh-CN" sz="1300" dirty="0"/>
              <a:t>The UL spatial relation of PUCCH on target being-activated </a:t>
            </a:r>
            <a:r>
              <a:rPr lang="en-GB" altLang="zh-CN" sz="1300" dirty="0" err="1"/>
              <a:t>SCell</a:t>
            </a:r>
            <a:r>
              <a:rPr lang="en-GB" altLang="zh-CN" sz="1300" dirty="0"/>
              <a:t> should be considered for PUCCH </a:t>
            </a:r>
            <a:r>
              <a:rPr lang="en-GB" altLang="zh-CN" sz="1300" dirty="0" err="1"/>
              <a:t>SCell</a:t>
            </a:r>
            <a:r>
              <a:rPr lang="en-GB" altLang="zh-CN" sz="1300" dirty="0"/>
              <a:t> activation in FR2 only.</a:t>
            </a:r>
            <a:endParaRPr lang="zh-CN" altLang="zh-CN" sz="1300" dirty="0"/>
          </a:p>
          <a:p>
            <a:pPr lvl="3"/>
            <a:r>
              <a:rPr lang="en-GB" altLang="zh-CN" sz="1200" dirty="0"/>
              <a:t>the time uncertainty of the MAC CE for UL spatial relation activation of PUCCH in target being-activated </a:t>
            </a:r>
            <a:r>
              <a:rPr lang="en-GB" altLang="zh-CN" sz="1200" dirty="0" err="1"/>
              <a:t>SCell</a:t>
            </a:r>
            <a:r>
              <a:rPr lang="en-GB" altLang="zh-CN" sz="1200" dirty="0"/>
              <a:t> shall be defined in the baseline FR2 </a:t>
            </a:r>
            <a:r>
              <a:rPr lang="en-GB" altLang="zh-CN" sz="1200" dirty="0" err="1"/>
              <a:t>SCell</a:t>
            </a:r>
            <a:r>
              <a:rPr lang="en-GB" altLang="zh-CN" sz="1200" dirty="0"/>
              <a:t> activation delay part (</a:t>
            </a:r>
            <a:r>
              <a:rPr lang="en-GB" altLang="zh-CN" sz="1200" dirty="0" err="1"/>
              <a:t>T</a:t>
            </a:r>
            <a:r>
              <a:rPr lang="en-GB" altLang="zh-CN" sz="1200" baseline="-25000" dirty="0" err="1"/>
              <a:t>activate_basic</a:t>
            </a:r>
            <a:r>
              <a:rPr lang="en-GB" altLang="zh-CN" sz="1200" dirty="0"/>
              <a:t>). Details are </a:t>
            </a:r>
            <a:r>
              <a:rPr lang="en-GB" altLang="zh-CN" sz="1200" dirty="0" smtClean="0"/>
              <a:t>FFS</a:t>
            </a:r>
          </a:p>
          <a:p>
            <a:pPr lvl="1"/>
            <a:r>
              <a:rPr lang="en-GB" altLang="zh-CN" sz="1500" dirty="0" smtClean="0"/>
              <a:t>Option 2: (MTK)</a:t>
            </a:r>
          </a:p>
          <a:p>
            <a:pPr lvl="2"/>
            <a:r>
              <a:rPr lang="en-GB" altLang="zh-CN" sz="1600" dirty="0" smtClean="0"/>
              <a:t>No</a:t>
            </a:r>
            <a:endParaRPr lang="zh-CN" altLang="zh-CN" sz="1600" dirty="0"/>
          </a:p>
          <a:p>
            <a:pPr lvl="1"/>
            <a:r>
              <a:rPr lang="en-GB" altLang="zh-CN" sz="1500" dirty="0"/>
              <a:t>Option 3:  (CATT)</a:t>
            </a:r>
            <a:endParaRPr lang="zh-CN" altLang="zh-CN" sz="1500" dirty="0"/>
          </a:p>
          <a:p>
            <a:pPr lvl="2"/>
            <a:r>
              <a:rPr lang="en-US" altLang="zh-CN" sz="1200" dirty="0"/>
              <a:t>Depending on issue 1-1-1. If the ending point is defined at the point when UE transmit PRACH on target PUCCH </a:t>
            </a:r>
            <a:r>
              <a:rPr lang="en-US" altLang="zh-CN" sz="1200" dirty="0" err="1"/>
              <a:t>SCell</a:t>
            </a:r>
            <a:r>
              <a:rPr lang="en-US" altLang="zh-CN" sz="1200" dirty="0"/>
              <a:t>, the PUCCH spatial relation is not needed for PUCCH </a:t>
            </a:r>
            <a:r>
              <a:rPr lang="en-US" altLang="zh-CN" sz="1200" dirty="0" err="1"/>
              <a:t>SCell</a:t>
            </a:r>
            <a:r>
              <a:rPr lang="en-US" altLang="zh-CN" sz="1200" dirty="0"/>
              <a:t> activation.</a:t>
            </a:r>
            <a:endParaRPr lang="zh-CN" altLang="zh-CN" sz="1200" dirty="0"/>
          </a:p>
          <a:p>
            <a:pPr lvl="2"/>
            <a:endParaRPr lang="zh-CN" altLang="zh-CN" sz="1200" dirty="0"/>
          </a:p>
        </p:txBody>
      </p:sp>
    </p:spTree>
    <p:extLst>
      <p:ext uri="{BB962C8B-B14F-4D97-AF65-F5344CB8AC3E}">
        <p14:creationId xmlns:p14="http://schemas.microsoft.com/office/powerpoint/2010/main" val="64680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709587"/>
          </a:xfrm>
        </p:spPr>
        <p:txBody>
          <a:bodyPr>
            <a:normAutofit/>
          </a:bodyPr>
          <a:lstStyle/>
          <a:p>
            <a:r>
              <a:rPr lang="en-US" altLang="zh-CN" sz="2400" dirty="0">
                <a:latin typeface="Times New Roman" pitchFamily="18" charset="0"/>
                <a:cs typeface="Times New Roman" pitchFamily="18" charset="0"/>
              </a:rPr>
              <a:t>Sub-topic 1-1 </a:t>
            </a:r>
            <a:r>
              <a:rPr lang="en-US" altLang="zh-CN" sz="2400" dirty="0" smtClean="0">
                <a:latin typeface="Times New Roman" pitchFamily="18" charset="0"/>
                <a:cs typeface="Times New Roman" pitchFamily="18" charset="0"/>
              </a:rPr>
              <a:t>General(6/6)</a:t>
            </a:r>
            <a:endParaRPr lang="zh-CN" altLang="en-US" sz="2400" dirty="0"/>
          </a:p>
        </p:txBody>
      </p:sp>
      <p:sp>
        <p:nvSpPr>
          <p:cNvPr id="3" name="内容占位符 2"/>
          <p:cNvSpPr>
            <a:spLocks noGrp="1"/>
          </p:cNvSpPr>
          <p:nvPr>
            <p:ph idx="1"/>
          </p:nvPr>
        </p:nvSpPr>
        <p:spPr/>
        <p:txBody>
          <a:bodyPr>
            <a:normAutofit/>
          </a:bodyPr>
          <a:lstStyle/>
          <a:p>
            <a:r>
              <a:rPr lang="en-GB" altLang="zh-CN" sz="1600" b="1" u="sng" dirty="0"/>
              <a:t>Issue 1-1-6: Known/unknown condition for PUCCH </a:t>
            </a:r>
            <a:r>
              <a:rPr lang="en-GB" altLang="zh-CN" sz="1600" b="1" u="sng" dirty="0" err="1"/>
              <a:t>SCell</a:t>
            </a:r>
            <a:r>
              <a:rPr lang="en-GB" altLang="zh-CN" sz="1600" b="1" u="sng" dirty="0"/>
              <a:t> activation?</a:t>
            </a:r>
            <a:endParaRPr lang="zh-CN" altLang="zh-CN" sz="1600" dirty="0"/>
          </a:p>
          <a:p>
            <a:pPr lvl="1"/>
            <a:r>
              <a:rPr lang="en-GB" altLang="zh-CN" sz="1400" dirty="0">
                <a:solidFill>
                  <a:srgbClr val="00B050"/>
                </a:solidFill>
              </a:rPr>
              <a:t>The known and unknown condition for </a:t>
            </a:r>
            <a:r>
              <a:rPr lang="en-GB" altLang="zh-CN" sz="1400" dirty="0" err="1">
                <a:solidFill>
                  <a:srgbClr val="00B050"/>
                </a:solidFill>
              </a:rPr>
              <a:t>Scell</a:t>
            </a:r>
            <a:r>
              <a:rPr lang="en-GB" altLang="zh-CN" sz="1400" dirty="0">
                <a:solidFill>
                  <a:srgbClr val="00B050"/>
                </a:solidFill>
              </a:rPr>
              <a:t> activation can be reused for PUCCH </a:t>
            </a:r>
            <a:r>
              <a:rPr lang="en-GB" altLang="zh-CN" sz="1400" dirty="0" err="1">
                <a:solidFill>
                  <a:srgbClr val="00B050"/>
                </a:solidFill>
              </a:rPr>
              <a:t>Scell</a:t>
            </a:r>
            <a:r>
              <a:rPr lang="en-GB" altLang="zh-CN" sz="1400" dirty="0">
                <a:solidFill>
                  <a:srgbClr val="00B050"/>
                </a:solidFill>
              </a:rPr>
              <a:t>.</a:t>
            </a:r>
          </a:p>
          <a:p>
            <a:pPr marL="457200" lvl="1" indent="0">
              <a:buNone/>
            </a:pPr>
            <a:endParaRPr lang="en-GB" altLang="zh-CN" sz="1400" dirty="0">
              <a:solidFill>
                <a:srgbClr val="00B050"/>
              </a:solidFill>
            </a:endParaRPr>
          </a:p>
          <a:p>
            <a:r>
              <a:rPr lang="en-GB" altLang="zh-CN" sz="1600" b="1" u="sng" dirty="0"/>
              <a:t>Issue 1-1-7: UE capability for FR2 PUCCH </a:t>
            </a:r>
            <a:r>
              <a:rPr lang="en-GB" altLang="zh-CN" sz="1600" b="1" u="sng" dirty="0" err="1"/>
              <a:t>SCell</a:t>
            </a:r>
            <a:r>
              <a:rPr lang="en-GB" altLang="zh-CN" sz="1600" b="1" u="sng" dirty="0"/>
              <a:t> (de)activation requirements?</a:t>
            </a:r>
            <a:endParaRPr lang="zh-CN" altLang="zh-CN" sz="1600" dirty="0"/>
          </a:p>
          <a:p>
            <a:pPr lvl="1"/>
            <a:r>
              <a:rPr lang="en-GB" altLang="zh-CN" sz="1400" dirty="0"/>
              <a:t>Option 1:  (Qualcomm, NTT DOCOMO)</a:t>
            </a:r>
            <a:endParaRPr lang="zh-CN" altLang="zh-CN" sz="1400" dirty="0"/>
          </a:p>
          <a:p>
            <a:pPr lvl="2" hangingPunct="0"/>
            <a:r>
              <a:rPr lang="en-GB" altLang="zh-CN" sz="1200" dirty="0"/>
              <a:t>For UEs not supporting one of the following capabilities, FR2 PUCCH </a:t>
            </a:r>
            <a:r>
              <a:rPr lang="en-GB" altLang="zh-CN" sz="1200" dirty="0" err="1"/>
              <a:t>SCell</a:t>
            </a:r>
            <a:r>
              <a:rPr lang="en-GB" altLang="zh-CN" sz="1200" dirty="0"/>
              <a:t> (de)activation requirements are not defined.</a:t>
            </a:r>
            <a:endParaRPr lang="zh-CN" altLang="zh-CN" sz="1200" dirty="0"/>
          </a:p>
          <a:p>
            <a:pPr lvl="3" hangingPunct="0"/>
            <a:r>
              <a:rPr lang="en-GB" altLang="zh-CN" sz="1100" dirty="0" err="1"/>
              <a:t>beamCorrespondenceWithoutUL-BeamSweeping</a:t>
            </a:r>
            <a:endParaRPr lang="zh-CN" altLang="zh-CN" sz="1100" dirty="0"/>
          </a:p>
          <a:p>
            <a:pPr lvl="3"/>
            <a:r>
              <a:rPr lang="en-GB" altLang="zh-CN" sz="1100" dirty="0"/>
              <a:t>beamCorrespondenceSSB-based-r16. </a:t>
            </a:r>
            <a:endParaRPr lang="zh-CN" altLang="zh-CN" sz="1100" dirty="0"/>
          </a:p>
          <a:p>
            <a:pPr lvl="1"/>
            <a:r>
              <a:rPr lang="en-GB" altLang="zh-CN" sz="1400" dirty="0"/>
              <a:t>Option 2: (Apple, Huawei, ZTE, OPPO, vivo, Nokia, MTK, CATT)</a:t>
            </a:r>
            <a:endParaRPr lang="zh-CN" altLang="zh-CN" sz="1400" dirty="0"/>
          </a:p>
          <a:p>
            <a:pPr lvl="2"/>
            <a:r>
              <a:rPr lang="en-GB" altLang="zh-CN" sz="1200" dirty="0"/>
              <a:t>Need more discussion</a:t>
            </a:r>
            <a:endParaRPr lang="zh-CN" altLang="zh-CN" sz="1200" dirty="0"/>
          </a:p>
        </p:txBody>
      </p:sp>
    </p:spTree>
    <p:extLst>
      <p:ext uri="{BB962C8B-B14F-4D97-AF65-F5344CB8AC3E}">
        <p14:creationId xmlns:p14="http://schemas.microsoft.com/office/powerpoint/2010/main" val="250364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075240" cy="709587"/>
          </a:xfrm>
        </p:spPr>
        <p:txBody>
          <a:bodyPr>
            <a:noAutofit/>
          </a:bodyPr>
          <a:lstStyle/>
          <a:p>
            <a:r>
              <a:rPr lang="en-US" altLang="zh-CN" sz="2400" dirty="0"/>
              <a:t>Sub-topic 1-2 PUCCH </a:t>
            </a:r>
            <a:r>
              <a:rPr lang="en-US" altLang="zh-CN" sz="2400" dirty="0" err="1"/>
              <a:t>Scell</a:t>
            </a:r>
            <a:r>
              <a:rPr lang="en-US" altLang="zh-CN" sz="2400" dirty="0"/>
              <a:t> activation delay requirement for valid TA case</a:t>
            </a:r>
            <a:endParaRPr lang="zh-CN" altLang="en-US" sz="2400" dirty="0"/>
          </a:p>
        </p:txBody>
      </p:sp>
      <p:sp>
        <p:nvSpPr>
          <p:cNvPr id="3" name="内容占位符 2"/>
          <p:cNvSpPr>
            <a:spLocks noGrp="1"/>
          </p:cNvSpPr>
          <p:nvPr>
            <p:ph idx="1"/>
          </p:nvPr>
        </p:nvSpPr>
        <p:spPr>
          <a:xfrm>
            <a:off x="467544" y="1131590"/>
            <a:ext cx="8229600" cy="3456384"/>
          </a:xfrm>
        </p:spPr>
        <p:txBody>
          <a:bodyPr>
            <a:normAutofit/>
          </a:bodyPr>
          <a:lstStyle/>
          <a:p>
            <a:r>
              <a:rPr lang="en-US" altLang="zh-CN" sz="2000" b="1" u="sng" dirty="0"/>
              <a:t>Issue 1-2 PUCCH </a:t>
            </a:r>
            <a:r>
              <a:rPr lang="en-US" altLang="zh-CN" sz="2000" b="1" u="sng" dirty="0" err="1"/>
              <a:t>Scell</a:t>
            </a:r>
            <a:r>
              <a:rPr lang="en-US" altLang="zh-CN" sz="2000" b="1" u="sng" dirty="0"/>
              <a:t> activation delay requirement for valid TA case</a:t>
            </a:r>
          </a:p>
          <a:p>
            <a:pPr lvl="1"/>
            <a:r>
              <a:rPr lang="en-GB" altLang="zh-CN" sz="1400" dirty="0"/>
              <a:t>Option 1:  (</a:t>
            </a:r>
            <a:r>
              <a:rPr lang="en-GB" altLang="zh-CN" sz="1400" dirty="0" err="1"/>
              <a:t>Xiaomi</a:t>
            </a:r>
            <a:r>
              <a:rPr lang="en-GB" altLang="zh-CN" sz="1400" dirty="0"/>
              <a:t>, OPPO, CMCC, Ericsson, NTT DOCOMO, vivo, Nokia, CATT)</a:t>
            </a:r>
            <a:endParaRPr lang="zh-CN" altLang="zh-CN" sz="1400" dirty="0"/>
          </a:p>
          <a:p>
            <a:pPr lvl="2"/>
            <a:r>
              <a:rPr lang="en-GB" altLang="zh-CN" sz="1200" dirty="0"/>
              <a:t>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a:t>
            </a:r>
            <a:endParaRPr lang="zh-CN" altLang="zh-CN" sz="1200" dirty="0"/>
          </a:p>
          <a:p>
            <a:pPr lvl="1" hangingPunct="0"/>
            <a:r>
              <a:rPr lang="en-GB" altLang="zh-CN" sz="1400" dirty="0"/>
              <a:t>Option 2: (Apple, Huawei, </a:t>
            </a:r>
            <a:r>
              <a:rPr lang="en-GB" altLang="zh-CN" sz="1400" dirty="0" err="1"/>
              <a:t>Xiaomi</a:t>
            </a:r>
            <a:r>
              <a:rPr lang="en-GB" altLang="zh-CN" sz="1400" dirty="0"/>
              <a:t>, ZTE, QC)</a:t>
            </a:r>
            <a:endParaRPr lang="zh-CN" altLang="zh-CN" sz="1400" dirty="0"/>
          </a:p>
          <a:p>
            <a:pPr lvl="2" hangingPunct="0"/>
            <a:r>
              <a:rPr lang="en-GB" altLang="zh-CN" sz="1200" dirty="0"/>
              <a:t>In FR1, 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 </a:t>
            </a:r>
            <a:endParaRPr lang="zh-CN" altLang="zh-CN" sz="1200" dirty="0"/>
          </a:p>
          <a:p>
            <a:pPr lvl="2"/>
            <a:r>
              <a:rPr lang="en-GB" altLang="zh-CN" sz="1200" dirty="0"/>
              <a:t>In FR2, use normal </a:t>
            </a:r>
            <a:r>
              <a:rPr lang="en-GB" altLang="zh-CN" sz="1200" dirty="0" err="1"/>
              <a:t>SCell</a:t>
            </a:r>
            <a:r>
              <a:rPr lang="en-GB" altLang="zh-CN" sz="1200" dirty="0"/>
              <a:t> activation delay (i.e., (( THARQ + </a:t>
            </a:r>
            <a:r>
              <a:rPr lang="en-GB" altLang="zh-CN" sz="1200" dirty="0" err="1"/>
              <a:t>T</a:t>
            </a:r>
            <a:r>
              <a:rPr lang="en-GB" altLang="zh-CN" sz="1200" baseline="-25000" dirty="0" err="1"/>
              <a:t>activation_time</a:t>
            </a:r>
            <a:r>
              <a:rPr lang="en-GB" altLang="zh-CN" sz="1200" dirty="0"/>
              <a:t> +</a:t>
            </a:r>
            <a:r>
              <a:rPr lang="en-GB" altLang="zh-CN" sz="1200" dirty="0" err="1"/>
              <a:t>T</a:t>
            </a:r>
            <a:r>
              <a:rPr lang="en-GB" altLang="zh-CN" sz="1200" baseline="-25000" dirty="0" err="1"/>
              <a:t>CSI_Reporting</a:t>
            </a:r>
            <a:r>
              <a:rPr lang="en-GB" altLang="zh-CN" sz="1200" dirty="0"/>
              <a:t>)/ NR slot length);) in TS38.133 section 8.3.2 as baseline, but the time uncertainty of the MAC CE for UL spatial relation activation of PUCCH in target being-activated </a:t>
            </a:r>
            <a:r>
              <a:rPr lang="en-GB" altLang="zh-CN" sz="1200" dirty="0" err="1"/>
              <a:t>SCell</a:t>
            </a:r>
            <a:r>
              <a:rPr lang="en-GB" altLang="zh-CN" sz="1200" dirty="0"/>
              <a:t> shall be considered in the baseline </a:t>
            </a:r>
            <a:r>
              <a:rPr lang="en-GB" altLang="zh-CN" sz="1200" dirty="0" err="1"/>
              <a:t>T</a:t>
            </a:r>
            <a:r>
              <a:rPr lang="en-GB" altLang="zh-CN" sz="1200" baseline="-25000" dirty="0" err="1"/>
              <a:t>activation_time</a:t>
            </a:r>
            <a:r>
              <a:rPr lang="en-GB" altLang="zh-CN" sz="1200" dirty="0"/>
              <a:t>.</a:t>
            </a:r>
            <a:endParaRPr lang="zh-CN" altLang="zh-CN" sz="1200" dirty="0"/>
          </a:p>
          <a:p>
            <a:pPr lvl="1"/>
            <a:r>
              <a:rPr lang="en-GB" altLang="zh-CN" sz="1400" dirty="0"/>
              <a:t>Option 3:  (MTK, NEC)</a:t>
            </a:r>
            <a:endParaRPr lang="zh-CN" altLang="zh-CN" sz="1400" dirty="0"/>
          </a:p>
          <a:p>
            <a:pPr lvl="2"/>
            <a:r>
              <a:rPr lang="en-GB" altLang="zh-CN" sz="1200" dirty="0"/>
              <a:t>Wait for the conclusions of other open issues. </a:t>
            </a:r>
            <a:endParaRPr lang="zh-CN" altLang="zh-CN" sz="1200" dirty="0"/>
          </a:p>
        </p:txBody>
      </p:sp>
    </p:spTree>
    <p:extLst>
      <p:ext uri="{BB962C8B-B14F-4D97-AF65-F5344CB8AC3E}">
        <p14:creationId xmlns:p14="http://schemas.microsoft.com/office/powerpoint/2010/main" val="2200379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1-3 The PUCCH </a:t>
            </a:r>
            <a:r>
              <a:rPr lang="en-US" altLang="zh-CN" sz="2400" dirty="0" err="1"/>
              <a:t>SCell</a:t>
            </a:r>
            <a:r>
              <a:rPr lang="en-US" altLang="zh-CN" sz="2400" dirty="0"/>
              <a:t> activation requirements for invalid TA case (1/3)</a:t>
            </a:r>
            <a:endParaRPr lang="zh-CN" altLang="en-US" sz="2400" dirty="0"/>
          </a:p>
        </p:txBody>
      </p:sp>
      <p:sp>
        <p:nvSpPr>
          <p:cNvPr id="3" name="内容占位符 2"/>
          <p:cNvSpPr>
            <a:spLocks noGrp="1"/>
          </p:cNvSpPr>
          <p:nvPr>
            <p:ph idx="1"/>
          </p:nvPr>
        </p:nvSpPr>
        <p:spPr/>
        <p:txBody>
          <a:bodyPr>
            <a:normAutofit fontScale="77500" lnSpcReduction="20000"/>
          </a:bodyPr>
          <a:lstStyle/>
          <a:p>
            <a:pPr>
              <a:lnSpc>
                <a:spcPct val="120000"/>
              </a:lnSpc>
            </a:pPr>
            <a:r>
              <a:rPr lang="en-GB" altLang="zh-CN" sz="2600" b="1" u="sng" dirty="0"/>
              <a:t>Issue 1-3-1: The PUCCH </a:t>
            </a:r>
            <a:r>
              <a:rPr lang="en-GB" altLang="zh-CN" sz="2600" b="1" u="sng" dirty="0" err="1"/>
              <a:t>SCell</a:t>
            </a:r>
            <a:r>
              <a:rPr lang="en-GB" altLang="zh-CN" sz="2600" b="1" u="sng" dirty="0"/>
              <a:t> activation requirements for invalid TA case</a:t>
            </a:r>
            <a:endParaRPr lang="zh-CN" altLang="zh-CN" sz="2600" dirty="0"/>
          </a:p>
          <a:p>
            <a:pPr lvl="1">
              <a:lnSpc>
                <a:spcPct val="120000"/>
              </a:lnSpc>
            </a:pPr>
            <a:r>
              <a:rPr lang="en-GB" altLang="zh-CN" sz="2000" dirty="0"/>
              <a:t>Option 1: (Apple, </a:t>
            </a:r>
            <a:r>
              <a:rPr lang="en-GB" altLang="zh-CN" sz="2000" dirty="0" err="1"/>
              <a:t>Xiaomi</a:t>
            </a:r>
            <a:r>
              <a:rPr lang="en-GB" altLang="zh-CN" sz="2000" dirty="0"/>
              <a:t>, OPPO, CMCC, NTT DOCOMO, vivo, MTK)</a:t>
            </a:r>
            <a:endParaRPr lang="zh-CN" altLang="zh-CN" sz="2000" dirty="0"/>
          </a:p>
          <a:p>
            <a:pPr lvl="2" hangingPunct="0"/>
            <a:r>
              <a:rPr lang="en-GB" altLang="zh-CN" sz="1700" dirty="0"/>
              <a:t>If UE does not have the valid TA on the PUCCH </a:t>
            </a:r>
            <a:r>
              <a:rPr lang="en-GB" altLang="zh-CN" sz="1700" dirty="0" err="1"/>
              <a:t>SCell</a:t>
            </a:r>
            <a:r>
              <a:rPr lang="en-GB" altLang="zh-CN" sz="1700" dirty="0"/>
              <a:t> being activated, an additional UL synchronization procedure to obtain the valid TA shall be considered which including the following factors:</a:t>
            </a:r>
            <a:endParaRPr lang="zh-CN" altLang="zh-CN" sz="1700" dirty="0"/>
          </a:p>
          <a:p>
            <a:pPr lvl="3" hangingPunct="0"/>
            <a:r>
              <a:rPr lang="en-GB" altLang="zh-CN" sz="1600" dirty="0"/>
              <a:t>the delay uncertainty in acquiring the first available PRACH occasion in the PUCCH </a:t>
            </a:r>
            <a:r>
              <a:rPr lang="en-GB" altLang="zh-CN" sz="1600" dirty="0" err="1"/>
              <a:t>SCell</a:t>
            </a:r>
            <a:r>
              <a:rPr lang="en-GB" altLang="zh-CN" sz="1600" dirty="0"/>
              <a:t> (T1);</a:t>
            </a:r>
            <a:endParaRPr lang="zh-CN" altLang="zh-CN" sz="1600" dirty="0"/>
          </a:p>
          <a:p>
            <a:pPr lvl="3" hangingPunct="0"/>
            <a:r>
              <a:rPr lang="en-GB" altLang="zh-CN" sz="1600" dirty="0"/>
              <a:t>the delay for obtaining a valid TA command for the </a:t>
            </a:r>
            <a:r>
              <a:rPr lang="en-GB" altLang="zh-CN" sz="1600" dirty="0" err="1"/>
              <a:t>sTAG</a:t>
            </a:r>
            <a:r>
              <a:rPr lang="en-GB" altLang="zh-CN" sz="1600" dirty="0"/>
              <a:t> to which the </a:t>
            </a:r>
            <a:r>
              <a:rPr lang="en-GB" altLang="zh-CN" sz="1600" dirty="0" err="1"/>
              <a:t>SCell</a:t>
            </a:r>
            <a:r>
              <a:rPr lang="en-GB" altLang="zh-CN" sz="1600" dirty="0"/>
              <a:t> configured with PUCCH belongs (T2);</a:t>
            </a:r>
            <a:endParaRPr lang="zh-CN" altLang="zh-CN" sz="1600" dirty="0"/>
          </a:p>
          <a:p>
            <a:pPr lvl="3" hangingPunct="0"/>
            <a:r>
              <a:rPr lang="en-GB" altLang="zh-CN" sz="1600" dirty="0"/>
              <a:t>the delay for applying the received TA for uplink transmission (T3)</a:t>
            </a:r>
            <a:endParaRPr lang="zh-CN" altLang="zh-CN" sz="1600" dirty="0"/>
          </a:p>
          <a:p>
            <a:pPr lvl="1"/>
            <a:r>
              <a:rPr lang="en-GB" altLang="zh-CN" sz="2000" dirty="0"/>
              <a:t>Option 2: (Huawei, CATT)</a:t>
            </a:r>
            <a:endParaRPr lang="zh-CN" altLang="zh-CN" sz="2000" dirty="0"/>
          </a:p>
          <a:p>
            <a:pPr lvl="2"/>
            <a:r>
              <a:rPr lang="en-GB" altLang="zh-CN" sz="1700" dirty="0"/>
              <a:t>Only T1 (The delay uncertainty in acquiring the first available PRACH occasion in the PUCCH </a:t>
            </a:r>
            <a:r>
              <a:rPr lang="en-GB" altLang="zh-CN" sz="1700" dirty="0" err="1"/>
              <a:t>SCell</a:t>
            </a:r>
            <a:r>
              <a:rPr lang="en-GB" altLang="zh-CN" sz="1700" dirty="0"/>
              <a:t>) need to be considered</a:t>
            </a:r>
            <a:endParaRPr lang="zh-CN" altLang="zh-CN" sz="1700" dirty="0"/>
          </a:p>
          <a:p>
            <a:pPr lvl="1"/>
            <a:r>
              <a:rPr lang="en-GB" altLang="zh-CN" sz="2000" dirty="0"/>
              <a:t>Option 3: (Ericsson, Nokia, NEC)</a:t>
            </a:r>
            <a:endParaRPr lang="zh-CN" altLang="zh-CN" sz="2000" dirty="0"/>
          </a:p>
          <a:p>
            <a:pPr lvl="2"/>
            <a:r>
              <a:rPr lang="en-GB" altLang="zh-CN" sz="1700" dirty="0"/>
              <a:t>Depending on the conclusions of other open issues. FFS. </a:t>
            </a:r>
            <a:endParaRPr lang="zh-CN" altLang="zh-CN" sz="1700" dirty="0"/>
          </a:p>
        </p:txBody>
      </p:sp>
    </p:spTree>
    <p:extLst>
      <p:ext uri="{BB962C8B-B14F-4D97-AF65-F5344CB8AC3E}">
        <p14:creationId xmlns:p14="http://schemas.microsoft.com/office/powerpoint/2010/main" val="24790880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TotalTime>
  <Words>3139</Words>
  <Application>Microsoft Office PowerPoint</Application>
  <PresentationFormat>全屏显示(16:9)</PresentationFormat>
  <Paragraphs>203</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WF on further RRM enhancement for NR and MR-DC - PUCCH SCell activation/deactivation requirements</vt:lpstr>
      <vt:lpstr>Sub-topic 1-1 General(1/6)</vt:lpstr>
      <vt:lpstr>Sub-topic 1-1 General(2/6)</vt:lpstr>
      <vt:lpstr>Sub-topic 1-1 General(3/6)</vt:lpstr>
      <vt:lpstr>Sub-topic 1-1 General(4/6)</vt:lpstr>
      <vt:lpstr>Sub-topic 1-1 General(5/6)</vt:lpstr>
      <vt:lpstr>Sub-topic 1-1 General(6/6)</vt:lpstr>
      <vt:lpstr>Sub-topic 1-2 PUCCH Scell activation delay requirement for valid TA case</vt:lpstr>
      <vt:lpstr>Sub-topic 1-3 The PUCCH SCell activation requirements for invalid TA case (1/3)</vt:lpstr>
      <vt:lpstr>Sub-topic 1-3 The PUCCH SCell activation requirements for invalid TA case (2/3)</vt:lpstr>
      <vt:lpstr>Sub-topic 1-3 The PUCCH SCell activation requirements for invalid TA case (3/3)</vt:lpstr>
      <vt:lpstr>Sub-topic 1-4 Interruption requirements for PUCCH SCell activation</vt:lpstr>
      <vt:lpstr>Sub-topic 1-5 Applicability of PUCCH Scell activation requirements</vt:lpstr>
      <vt:lpstr>Sub-topic 1-6 Interruption requirements for PUCCH Scell deactivation </vt:lpstr>
      <vt:lpstr>Sub-topic 1-7 PUCCH SCell deactivation delay requirement for activated PUCCH SCell with multiple Scells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CSI-RS configuration and intra/inter-frequency measurements definition for CSI-RS based L3 measurement</dc:title>
  <dc:creator>陶旭华</dc:creator>
  <cp:lastModifiedBy>CATT</cp:lastModifiedBy>
  <cp:revision>347</cp:revision>
  <dcterms:created xsi:type="dcterms:W3CDTF">2020-03-03T06:21:43Z</dcterms:created>
  <dcterms:modified xsi:type="dcterms:W3CDTF">2021-04-19T19:47:34Z</dcterms:modified>
</cp:coreProperties>
</file>