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0" r:id="rId3"/>
    <p:sldId id="283" r:id="rId4"/>
    <p:sldId id="304" r:id="rId5"/>
    <p:sldId id="301" r:id="rId6"/>
    <p:sldId id="302" r:id="rId7"/>
    <p:sldId id="286" r:id="rId8"/>
    <p:sldId id="287" r:id="rId9"/>
    <p:sldId id="305" r:id="rId10"/>
    <p:sldId id="306" r:id="rId11"/>
    <p:sldId id="295" r:id="rId12"/>
    <p:sldId id="296" r:id="rId13"/>
    <p:sldId id="297" r:id="rId14"/>
    <p:sldId id="298" r:id="rId15"/>
  </p:sldIdLst>
  <p:sldSz cx="9144000" cy="5143500" type="screen16x9"/>
  <p:notesSz cx="9144000" cy="6858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4" d="100"/>
          <a:sy n="144" d="100"/>
        </p:scale>
        <p:origin x="-684" y="-9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9F5CEC87-8BCA-478E-BF47-E71A0E371F03}" type="datetimeFigureOut">
              <a:rPr lang="zh-CN" altLang="en-US" smtClean="0"/>
              <a:t>2021/4/16</a:t>
            </a:fld>
            <a:endParaRPr lang="zh-CN" altLang="en-US"/>
          </a:p>
        </p:txBody>
      </p:sp>
      <p:sp>
        <p:nvSpPr>
          <p:cNvPr id="4" name="幻灯片图像占位符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9D2A9A8D-585C-4225-875D-8472FF1BB9E1}" type="slidenum">
              <a:rPr lang="zh-CN" altLang="en-US" smtClean="0"/>
              <a:t>‹#›</a:t>
            </a:fld>
            <a:endParaRPr lang="zh-CN" altLang="en-US"/>
          </a:p>
        </p:txBody>
      </p:sp>
    </p:spTree>
    <p:extLst>
      <p:ext uri="{BB962C8B-B14F-4D97-AF65-F5344CB8AC3E}">
        <p14:creationId xmlns:p14="http://schemas.microsoft.com/office/powerpoint/2010/main" val="1176204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1"/>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80"/>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80"/>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2021/4/16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2021/4/16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2021/4/16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2021/4/16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5"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2021/4/16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2021/4/16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2021/4/16</a:t>
            </a:fld>
            <a:endParaRPr lang="zh-CN" altLang="en-US"/>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93812" y="1275606"/>
            <a:ext cx="7772400" cy="918102"/>
          </a:xfrm>
        </p:spPr>
        <p:txBody>
          <a:bodyPr>
            <a:noAutofit/>
          </a:bodyPr>
          <a:lstStyle/>
          <a:p>
            <a:r>
              <a:rPr lang="en-GB" altLang="zh-CN" sz="3200" b="1" dirty="0"/>
              <a:t>WF on further RRM enhancement for NR and MR-DC - PUCCH </a:t>
            </a:r>
            <a:r>
              <a:rPr lang="en-GB" altLang="zh-CN" sz="3200" b="1" dirty="0" err="1"/>
              <a:t>SCell</a:t>
            </a:r>
            <a:r>
              <a:rPr lang="en-GB" altLang="zh-CN" sz="3200" b="1" dirty="0"/>
              <a:t> activation/deactivation requirements</a:t>
            </a:r>
            <a:endParaRPr lang="zh-CN" altLang="en-US" sz="3200" dirty="0"/>
          </a:p>
        </p:txBody>
      </p:sp>
      <p:sp>
        <p:nvSpPr>
          <p:cNvPr id="3" name="副标题 2"/>
          <p:cNvSpPr>
            <a:spLocks noGrp="1"/>
          </p:cNvSpPr>
          <p:nvPr>
            <p:ph type="subTitle" idx="1"/>
          </p:nvPr>
        </p:nvSpPr>
        <p:spPr>
          <a:xfrm>
            <a:off x="2483768" y="3813888"/>
            <a:ext cx="4320480" cy="702078"/>
          </a:xfrm>
        </p:spPr>
        <p:txBody>
          <a:bodyPr/>
          <a:lstStyle/>
          <a:p>
            <a:r>
              <a:rPr lang="en-US" altLang="zh-CN" dirty="0" smtClean="0"/>
              <a:t>CATT</a:t>
            </a:r>
            <a:endParaRPr lang="zh-CN" altLang="en-US" dirty="0"/>
          </a:p>
        </p:txBody>
      </p:sp>
      <p:sp>
        <p:nvSpPr>
          <p:cNvPr id="4" name="副标题 2"/>
          <p:cNvSpPr txBox="1">
            <a:spLocks/>
          </p:cNvSpPr>
          <p:nvPr/>
        </p:nvSpPr>
        <p:spPr>
          <a:xfrm>
            <a:off x="323528" y="195486"/>
            <a:ext cx="8496944" cy="702078"/>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GB" altLang="zh-CN" sz="2400" b="1" dirty="0"/>
              <a:t>3GPP TSG-RAN WG4 Meeting #</a:t>
            </a:r>
            <a:r>
              <a:rPr lang="en-GB" altLang="zh-CN" sz="2400" b="1" dirty="0" smtClean="0"/>
              <a:t>98</a:t>
            </a:r>
            <a:r>
              <a:rPr lang="en-US" altLang="zh-CN" sz="2400" b="1" dirty="0" err="1" smtClean="0"/>
              <a:t>bis</a:t>
            </a:r>
            <a:r>
              <a:rPr lang="en-US" altLang="zh-CN" sz="2400" b="1" dirty="0" smtClean="0"/>
              <a:t>-</a:t>
            </a:r>
            <a:r>
              <a:rPr lang="en-GB" altLang="zh-CN" sz="2400" b="1" dirty="0" smtClean="0"/>
              <a:t>e</a:t>
            </a:r>
            <a:r>
              <a:rPr lang="en-GB" altLang="zh-CN" sz="2400" b="1" dirty="0"/>
              <a:t>	          </a:t>
            </a:r>
            <a:r>
              <a:rPr lang="en-GB" altLang="zh-CN" sz="2400" b="1" dirty="0" smtClean="0"/>
              <a:t>      R4-21</a:t>
            </a:r>
            <a:r>
              <a:rPr lang="en-US" altLang="zh-CN" sz="2400" b="1" dirty="0" smtClean="0"/>
              <a:t>XXXX</a:t>
            </a:r>
            <a:r>
              <a:rPr lang="en-GB" altLang="zh-CN" sz="2400" b="1" dirty="0" smtClean="0"/>
              <a:t> Electronic Meeting, </a:t>
            </a:r>
            <a:r>
              <a:rPr lang="en-US" altLang="zh-CN" sz="2400" b="1" dirty="0"/>
              <a:t>12</a:t>
            </a:r>
            <a:r>
              <a:rPr lang="en-US" altLang="zh-CN" sz="2400" b="1" baseline="30000" dirty="0"/>
              <a:t>th</a:t>
            </a:r>
            <a:r>
              <a:rPr lang="en-US" altLang="zh-CN" sz="2400" b="1" dirty="0"/>
              <a:t> – 20</a:t>
            </a:r>
            <a:r>
              <a:rPr lang="en-US" altLang="zh-CN" sz="2400" b="1" baseline="30000" dirty="0"/>
              <a:t>th</a:t>
            </a:r>
            <a:r>
              <a:rPr lang="en-US" altLang="zh-CN" sz="2400" b="1" dirty="0"/>
              <a:t> April, 2021</a:t>
            </a:r>
            <a:endParaRPr lang="zh-CN" altLang="en-US" dirty="0"/>
          </a:p>
        </p:txBody>
      </p:sp>
      <p:sp>
        <p:nvSpPr>
          <p:cNvPr id="5" name="TextBox 4"/>
          <p:cNvSpPr txBox="1"/>
          <p:nvPr/>
        </p:nvSpPr>
        <p:spPr>
          <a:xfrm>
            <a:off x="1655676" y="2625758"/>
            <a:ext cx="5832648" cy="1200329"/>
          </a:xfrm>
          <a:prstGeom prst="rect">
            <a:avLst/>
          </a:prstGeom>
          <a:noFill/>
        </p:spPr>
        <p:txBody>
          <a:bodyPr wrap="square" rtlCol="0">
            <a:spAutoFit/>
          </a:bodyPr>
          <a:lstStyle/>
          <a:p>
            <a:pPr algn="ctr"/>
            <a:r>
              <a:rPr lang="en-GB" altLang="zh-CN" sz="2400" dirty="0">
                <a:solidFill>
                  <a:srgbClr val="00B050"/>
                </a:solidFill>
              </a:rPr>
              <a:t>Agreement in 1</a:t>
            </a:r>
            <a:r>
              <a:rPr lang="en-GB" altLang="zh-CN" sz="2400" baseline="30000" dirty="0">
                <a:solidFill>
                  <a:srgbClr val="00B050"/>
                </a:solidFill>
              </a:rPr>
              <a:t>st</a:t>
            </a:r>
            <a:r>
              <a:rPr lang="en-GB" altLang="zh-CN" sz="2400" dirty="0">
                <a:solidFill>
                  <a:srgbClr val="00B050"/>
                </a:solidFill>
              </a:rPr>
              <a:t> round</a:t>
            </a:r>
          </a:p>
          <a:p>
            <a:pPr algn="ctr"/>
            <a:r>
              <a:rPr lang="en-GB" altLang="zh-CN" sz="2400" dirty="0">
                <a:solidFill>
                  <a:srgbClr val="0070C0"/>
                </a:solidFill>
              </a:rPr>
              <a:t>Agreement in GTW (Apr. 16th)</a:t>
            </a:r>
          </a:p>
          <a:p>
            <a:pPr algn="ctr"/>
            <a:r>
              <a:rPr lang="en-GB" altLang="zh-CN" sz="2400" dirty="0">
                <a:solidFill>
                  <a:srgbClr val="7030A0"/>
                </a:solidFill>
              </a:rPr>
              <a:t>Agreement in 2</a:t>
            </a:r>
            <a:r>
              <a:rPr lang="en-GB" altLang="zh-CN" sz="2400" baseline="30000" dirty="0">
                <a:solidFill>
                  <a:srgbClr val="7030A0"/>
                </a:solidFill>
              </a:rPr>
              <a:t>nd</a:t>
            </a:r>
            <a:r>
              <a:rPr lang="en-GB" altLang="zh-CN" sz="2400" dirty="0">
                <a:solidFill>
                  <a:srgbClr val="7030A0"/>
                </a:solidFill>
              </a:rPr>
              <a:t> round</a:t>
            </a:r>
            <a:endParaRPr lang="zh-CN" altLang="en-US" sz="2400" dirty="0">
              <a:solidFill>
                <a:srgbClr val="7030A0"/>
              </a:solidFill>
            </a:endParaRPr>
          </a:p>
        </p:txBody>
      </p:sp>
    </p:spTree>
    <p:extLst>
      <p:ext uri="{BB962C8B-B14F-4D97-AF65-F5344CB8AC3E}">
        <p14:creationId xmlns:p14="http://schemas.microsoft.com/office/powerpoint/2010/main" val="21471435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2400" dirty="0"/>
              <a:t>Sub-topic 1-3 The PUCCH </a:t>
            </a:r>
            <a:r>
              <a:rPr lang="en-US" altLang="zh-CN" sz="2400" dirty="0" err="1"/>
              <a:t>SCell</a:t>
            </a:r>
            <a:r>
              <a:rPr lang="en-US" altLang="zh-CN" sz="2400" dirty="0"/>
              <a:t> activation requirements for invalid TA case</a:t>
            </a:r>
            <a:endParaRPr lang="zh-CN" altLang="en-US" sz="2400" dirty="0"/>
          </a:p>
        </p:txBody>
      </p:sp>
      <p:sp>
        <p:nvSpPr>
          <p:cNvPr id="3" name="内容占位符 2"/>
          <p:cNvSpPr>
            <a:spLocks noGrp="1"/>
          </p:cNvSpPr>
          <p:nvPr>
            <p:ph idx="1"/>
          </p:nvPr>
        </p:nvSpPr>
        <p:spPr/>
        <p:txBody>
          <a:bodyPr>
            <a:normAutofit fontScale="32500" lnSpcReduction="20000"/>
          </a:bodyPr>
          <a:lstStyle/>
          <a:p>
            <a:pPr>
              <a:lnSpc>
                <a:spcPct val="120000"/>
              </a:lnSpc>
            </a:pPr>
            <a:r>
              <a:rPr lang="en-GB" altLang="zh-CN" sz="3400" b="1" u="sng" dirty="0"/>
              <a:t>Issue 1-3-2: the delay uncertainty in acquiring the first available PRACH occasion in the PUCCH </a:t>
            </a:r>
            <a:r>
              <a:rPr lang="en-GB" altLang="zh-CN" sz="3400" b="1" u="sng" dirty="0" err="1"/>
              <a:t>SCell</a:t>
            </a:r>
            <a:r>
              <a:rPr lang="en-GB" altLang="zh-CN" sz="3400" b="1" u="sng" dirty="0"/>
              <a:t> (i.e. T1)</a:t>
            </a:r>
            <a:endParaRPr lang="zh-CN" altLang="zh-CN" sz="3400" dirty="0"/>
          </a:p>
          <a:p>
            <a:pPr lvl="1">
              <a:lnSpc>
                <a:spcPct val="120000"/>
              </a:lnSpc>
            </a:pPr>
            <a:r>
              <a:rPr lang="en-GB" altLang="zh-CN" sz="2700" dirty="0" smtClean="0"/>
              <a:t>Option </a:t>
            </a:r>
            <a:r>
              <a:rPr lang="en-GB" altLang="zh-CN" sz="2700" dirty="0"/>
              <a:t>1: (Apple, </a:t>
            </a:r>
            <a:r>
              <a:rPr lang="en-GB" altLang="zh-CN" sz="2700" dirty="0" err="1"/>
              <a:t>Xiaomi</a:t>
            </a:r>
            <a:r>
              <a:rPr lang="en-GB" altLang="zh-CN" sz="2700" dirty="0"/>
              <a:t>, ZTE, OPPO, CMCC, NTT DOCOMO, vivo, MTK, CATT)</a:t>
            </a:r>
            <a:endParaRPr lang="zh-CN" altLang="zh-CN" sz="2700" dirty="0"/>
          </a:p>
          <a:p>
            <a:pPr lvl="2"/>
            <a:r>
              <a:rPr lang="en-GB" altLang="zh-CN" dirty="0"/>
              <a:t>T1 is up to the summation of SSB to PRACH occasion association period and 10 </a:t>
            </a:r>
            <a:r>
              <a:rPr lang="en-GB" altLang="zh-CN" dirty="0" err="1"/>
              <a:t>ms.</a:t>
            </a:r>
            <a:r>
              <a:rPr lang="en-GB" altLang="zh-CN" dirty="0"/>
              <a:t> SSB to PRACH occasion associated period is defined in the table 8.1-1 of TS 38.213. </a:t>
            </a:r>
            <a:endParaRPr lang="zh-CN" altLang="zh-CN" dirty="0"/>
          </a:p>
          <a:p>
            <a:pPr lvl="1"/>
            <a:r>
              <a:rPr lang="en-GB" altLang="zh-CN" sz="2700" dirty="0"/>
              <a:t>Option 2: (QC, Ericsson, Nokia, NEC)</a:t>
            </a:r>
            <a:endParaRPr lang="zh-CN" altLang="zh-CN" sz="2700" dirty="0"/>
          </a:p>
          <a:p>
            <a:pPr lvl="2"/>
            <a:r>
              <a:rPr lang="en-GB" altLang="zh-CN" dirty="0"/>
              <a:t>FFS</a:t>
            </a:r>
            <a:endParaRPr lang="zh-CN" altLang="zh-CN" dirty="0"/>
          </a:p>
          <a:p>
            <a:pPr marL="0" indent="0">
              <a:buNone/>
            </a:pPr>
            <a:r>
              <a:rPr lang="en-GB" altLang="zh-CN" i="1" dirty="0"/>
              <a:t> </a:t>
            </a:r>
            <a:endParaRPr lang="zh-CN" altLang="zh-CN" dirty="0"/>
          </a:p>
          <a:p>
            <a:pPr>
              <a:lnSpc>
                <a:spcPct val="120000"/>
              </a:lnSpc>
            </a:pPr>
            <a:r>
              <a:rPr lang="en-GB" altLang="zh-CN" sz="3400" b="1" u="sng" dirty="0"/>
              <a:t>Issue 1-3-3: the delay for obtaining a valid TA command for the </a:t>
            </a:r>
            <a:r>
              <a:rPr lang="en-GB" altLang="zh-CN" sz="3400" b="1" u="sng" dirty="0" err="1"/>
              <a:t>sTAG</a:t>
            </a:r>
            <a:r>
              <a:rPr lang="en-GB" altLang="zh-CN" sz="3400" b="1" u="sng" dirty="0"/>
              <a:t> to which the </a:t>
            </a:r>
            <a:r>
              <a:rPr lang="en-GB" altLang="zh-CN" sz="3400" b="1" u="sng" dirty="0" err="1"/>
              <a:t>SCell</a:t>
            </a:r>
            <a:r>
              <a:rPr lang="en-GB" altLang="zh-CN" sz="3400" b="1" u="sng" dirty="0"/>
              <a:t> configured with PUCCH belongs (i.e. T2)</a:t>
            </a:r>
            <a:endParaRPr lang="zh-CN" altLang="zh-CN" sz="3400" dirty="0"/>
          </a:p>
          <a:p>
            <a:pPr lvl="1">
              <a:lnSpc>
                <a:spcPct val="120000"/>
              </a:lnSpc>
            </a:pPr>
            <a:r>
              <a:rPr lang="en-GB" altLang="zh-CN" dirty="0" smtClean="0"/>
              <a:t>Option </a:t>
            </a:r>
            <a:r>
              <a:rPr lang="en-GB" altLang="zh-CN" dirty="0"/>
              <a:t>1: (Apple, </a:t>
            </a:r>
            <a:r>
              <a:rPr lang="en-GB" altLang="zh-CN" dirty="0" err="1"/>
              <a:t>Xiaomi</a:t>
            </a:r>
            <a:r>
              <a:rPr lang="en-GB" altLang="zh-CN" dirty="0"/>
              <a:t>, ZTE, OPPO, NTT DOCOMO, vivo, MTK)</a:t>
            </a:r>
            <a:endParaRPr lang="zh-CN" altLang="zh-CN" dirty="0"/>
          </a:p>
          <a:p>
            <a:pPr lvl="2"/>
            <a:r>
              <a:rPr lang="en-GB" altLang="zh-CN" dirty="0"/>
              <a:t>T2 is the delay from slot n + (</a:t>
            </a:r>
            <a:r>
              <a:rPr lang="en-GB" altLang="zh-CN" dirty="0" err="1"/>
              <a:t>T</a:t>
            </a:r>
            <a:r>
              <a:rPr lang="en-GB" altLang="zh-CN" baseline="-25000" dirty="0" err="1"/>
              <a:t>activate_basic</a:t>
            </a:r>
            <a:r>
              <a:rPr lang="en-GB" altLang="zh-CN" dirty="0"/>
              <a:t> +T1)/(NR slot length) until UE has obtained a valid TA command for the target PUCCH </a:t>
            </a:r>
            <a:r>
              <a:rPr lang="en-GB" altLang="zh-CN" dirty="0" err="1"/>
              <a:t>SCell</a:t>
            </a:r>
            <a:r>
              <a:rPr lang="en-GB" altLang="zh-CN" dirty="0"/>
              <a:t> being activated. Slot n is the slot when UE received PUCCH </a:t>
            </a:r>
            <a:r>
              <a:rPr lang="en-GB" altLang="zh-CN" dirty="0" err="1"/>
              <a:t>SCell</a:t>
            </a:r>
            <a:r>
              <a:rPr lang="en-GB" altLang="zh-CN" dirty="0"/>
              <a:t> activation MAC CE.</a:t>
            </a:r>
            <a:endParaRPr lang="zh-CN" altLang="zh-CN" dirty="0"/>
          </a:p>
          <a:p>
            <a:pPr lvl="1"/>
            <a:r>
              <a:rPr lang="en-GB" altLang="zh-CN" dirty="0"/>
              <a:t>Option 2: (QC, Ericsson, Nokia, NEC)</a:t>
            </a:r>
            <a:endParaRPr lang="zh-CN" altLang="zh-CN" dirty="0"/>
          </a:p>
          <a:p>
            <a:pPr lvl="2"/>
            <a:r>
              <a:rPr lang="en-GB" altLang="zh-CN" dirty="0"/>
              <a:t>FFS</a:t>
            </a:r>
            <a:endParaRPr lang="zh-CN" altLang="zh-CN" dirty="0"/>
          </a:p>
          <a:p>
            <a:pPr lvl="1"/>
            <a:r>
              <a:rPr lang="en-GB" altLang="zh-CN" dirty="0"/>
              <a:t>Option 3: (CATT)</a:t>
            </a:r>
            <a:endParaRPr lang="zh-CN" altLang="zh-CN" dirty="0"/>
          </a:p>
          <a:p>
            <a:pPr lvl="2"/>
            <a:r>
              <a:rPr lang="en-GB" altLang="zh-CN" dirty="0"/>
              <a:t>Not needed</a:t>
            </a:r>
            <a:endParaRPr lang="zh-CN" altLang="zh-CN" dirty="0"/>
          </a:p>
          <a:p>
            <a:pPr marL="0" indent="0">
              <a:lnSpc>
                <a:spcPct val="120000"/>
              </a:lnSpc>
              <a:buNone/>
            </a:pPr>
            <a:endParaRPr lang="zh-CN" altLang="zh-CN" dirty="0"/>
          </a:p>
          <a:p>
            <a:pPr>
              <a:lnSpc>
                <a:spcPct val="120000"/>
              </a:lnSpc>
            </a:pPr>
            <a:r>
              <a:rPr lang="en-GB" altLang="zh-CN" sz="3400" b="1" u="sng" dirty="0"/>
              <a:t>Issue 1-3-4: the delay for applying the received TA for uplink transmission on target PUCCH </a:t>
            </a:r>
            <a:r>
              <a:rPr lang="en-GB" altLang="zh-CN" sz="3400" b="1" u="sng" dirty="0" err="1"/>
              <a:t>SCell</a:t>
            </a:r>
            <a:r>
              <a:rPr lang="en-GB" altLang="zh-CN" sz="3400" b="1" u="sng" dirty="0"/>
              <a:t> being activated (i.e. T3)</a:t>
            </a:r>
            <a:endParaRPr lang="zh-CN" altLang="zh-CN" sz="3400" dirty="0"/>
          </a:p>
          <a:p>
            <a:pPr lvl="1">
              <a:lnSpc>
                <a:spcPct val="120000"/>
              </a:lnSpc>
            </a:pPr>
            <a:r>
              <a:rPr lang="en-GB" altLang="zh-CN" dirty="0" smtClean="0"/>
              <a:t>Option </a:t>
            </a:r>
            <a:r>
              <a:rPr lang="en-GB" altLang="zh-CN" dirty="0"/>
              <a:t>1: (Apple, </a:t>
            </a:r>
            <a:r>
              <a:rPr lang="en-GB" altLang="zh-CN" dirty="0" err="1"/>
              <a:t>Xiaomi</a:t>
            </a:r>
            <a:r>
              <a:rPr lang="en-GB" altLang="zh-CN" dirty="0"/>
              <a:t>, ZTE, OPPO, NTT DOCOMO, vivo, MTK)</a:t>
            </a:r>
            <a:endParaRPr lang="zh-CN" altLang="zh-CN" dirty="0"/>
          </a:p>
          <a:p>
            <a:pPr lvl="2"/>
            <a:r>
              <a:rPr lang="en-GB" altLang="zh-CN" dirty="0"/>
              <a:t>T3 is the delay for applying the received TA for uplink transmission on target PUCCH </a:t>
            </a:r>
            <a:r>
              <a:rPr lang="en-GB" altLang="zh-CN" dirty="0" err="1"/>
              <a:t>SCell</a:t>
            </a:r>
            <a:r>
              <a:rPr lang="en-GB" altLang="zh-CN" dirty="0"/>
              <a:t> being activated, and greater than or equal to k+1 slot, where k is defined in clause 4.2 in TS 38.213.</a:t>
            </a:r>
            <a:endParaRPr lang="zh-CN" altLang="zh-CN" dirty="0"/>
          </a:p>
          <a:p>
            <a:pPr lvl="1"/>
            <a:r>
              <a:rPr lang="en-GB" altLang="zh-CN" dirty="0"/>
              <a:t>Option 2: (QC, Ericsson, Nokia, NEC)</a:t>
            </a:r>
            <a:endParaRPr lang="zh-CN" altLang="zh-CN" dirty="0"/>
          </a:p>
          <a:p>
            <a:pPr lvl="2"/>
            <a:r>
              <a:rPr lang="en-GB" altLang="zh-CN" dirty="0"/>
              <a:t>FFS</a:t>
            </a:r>
            <a:endParaRPr lang="zh-CN" altLang="zh-CN" dirty="0"/>
          </a:p>
          <a:p>
            <a:pPr lvl="1"/>
            <a:r>
              <a:rPr lang="en-GB" altLang="zh-CN" dirty="0"/>
              <a:t>Option 3: (CATT)</a:t>
            </a:r>
            <a:endParaRPr lang="zh-CN" altLang="zh-CN" dirty="0"/>
          </a:p>
          <a:p>
            <a:pPr lvl="2"/>
            <a:r>
              <a:rPr lang="en-GB" altLang="zh-CN" dirty="0"/>
              <a:t>Not needed</a:t>
            </a:r>
            <a:endParaRPr lang="zh-CN" altLang="en-US" dirty="0"/>
          </a:p>
        </p:txBody>
      </p:sp>
    </p:spTree>
    <p:extLst>
      <p:ext uri="{BB962C8B-B14F-4D97-AF65-F5344CB8AC3E}">
        <p14:creationId xmlns:p14="http://schemas.microsoft.com/office/powerpoint/2010/main" val="4255395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2400" dirty="0" smtClean="0"/>
              <a:t>Sub-topic </a:t>
            </a:r>
            <a:r>
              <a:rPr lang="en-US" altLang="zh-CN" sz="2400" dirty="0"/>
              <a:t>1-4 Interruption requirements for PUCCH </a:t>
            </a:r>
            <a:r>
              <a:rPr lang="en-US" altLang="zh-CN" sz="2400" dirty="0" err="1"/>
              <a:t>SCell</a:t>
            </a:r>
            <a:r>
              <a:rPr lang="en-US" altLang="zh-CN" sz="2400" dirty="0"/>
              <a:t> activation</a:t>
            </a:r>
            <a:endParaRPr lang="zh-CN" altLang="en-US" sz="2400" dirty="0"/>
          </a:p>
        </p:txBody>
      </p:sp>
      <p:sp>
        <p:nvSpPr>
          <p:cNvPr id="3" name="内容占位符 2"/>
          <p:cNvSpPr>
            <a:spLocks noGrp="1"/>
          </p:cNvSpPr>
          <p:nvPr>
            <p:ph idx="1"/>
          </p:nvPr>
        </p:nvSpPr>
        <p:spPr>
          <a:xfrm>
            <a:off x="467544" y="1329613"/>
            <a:ext cx="8229600" cy="3394472"/>
          </a:xfrm>
        </p:spPr>
        <p:txBody>
          <a:bodyPr>
            <a:normAutofit fontScale="77500" lnSpcReduction="20000"/>
          </a:bodyPr>
          <a:lstStyle/>
          <a:p>
            <a:r>
              <a:rPr lang="en-GB" altLang="zh-CN" sz="2300" b="1" u="sng" dirty="0"/>
              <a:t>Issue 1-4-1: Interruption requirements for PUCCH </a:t>
            </a:r>
            <a:r>
              <a:rPr lang="en-GB" altLang="zh-CN" sz="2300" b="1" u="sng" dirty="0" err="1"/>
              <a:t>Scell</a:t>
            </a:r>
            <a:r>
              <a:rPr lang="en-GB" altLang="zh-CN" sz="2300" b="1" u="sng" dirty="0"/>
              <a:t> activation in valid TA case</a:t>
            </a:r>
            <a:endParaRPr lang="zh-CN" altLang="zh-CN" sz="2300" dirty="0"/>
          </a:p>
          <a:p>
            <a:pPr lvl="1"/>
            <a:r>
              <a:rPr lang="en-GB" altLang="zh-CN" sz="2100" dirty="0" smtClean="0">
                <a:solidFill>
                  <a:srgbClr val="00B050"/>
                </a:solidFill>
              </a:rPr>
              <a:t>Reuse </a:t>
            </a:r>
            <a:r>
              <a:rPr lang="en-GB" altLang="zh-CN" sz="2100" dirty="0">
                <a:solidFill>
                  <a:srgbClr val="00B050"/>
                </a:solidFill>
              </a:rPr>
              <a:t>the existing requirement for </a:t>
            </a:r>
            <a:r>
              <a:rPr lang="en-GB" altLang="zh-CN" sz="2100" dirty="0" err="1">
                <a:solidFill>
                  <a:srgbClr val="00B050"/>
                </a:solidFill>
              </a:rPr>
              <a:t>Scell</a:t>
            </a:r>
            <a:r>
              <a:rPr lang="en-GB" altLang="zh-CN" sz="2100" dirty="0">
                <a:solidFill>
                  <a:srgbClr val="00B050"/>
                </a:solidFill>
              </a:rPr>
              <a:t> activation in Rel-15</a:t>
            </a:r>
            <a:r>
              <a:rPr lang="en-GB" altLang="zh-CN" sz="2100" dirty="0" smtClean="0">
                <a:solidFill>
                  <a:srgbClr val="00B050"/>
                </a:solidFill>
              </a:rPr>
              <a:t>.</a:t>
            </a:r>
            <a:endParaRPr lang="en-US" altLang="zh-CN" sz="2100" dirty="0">
              <a:solidFill>
                <a:srgbClr val="00B050"/>
              </a:solidFill>
            </a:endParaRPr>
          </a:p>
          <a:p>
            <a:pPr marL="457200" lvl="1" indent="0">
              <a:buNone/>
            </a:pPr>
            <a:endParaRPr lang="zh-CN" altLang="zh-CN" dirty="0"/>
          </a:p>
          <a:p>
            <a:r>
              <a:rPr lang="en-GB" altLang="zh-CN" sz="2300" b="1" u="sng" dirty="0"/>
              <a:t>Issue 1-4-2: Interruption requirements for PUCCH </a:t>
            </a:r>
            <a:r>
              <a:rPr lang="en-GB" altLang="zh-CN" sz="2300" b="1" u="sng" dirty="0" err="1"/>
              <a:t>Scell</a:t>
            </a:r>
            <a:r>
              <a:rPr lang="en-GB" altLang="zh-CN" sz="2300" b="1" u="sng" dirty="0"/>
              <a:t> activation in invalid TA case</a:t>
            </a:r>
            <a:endParaRPr lang="zh-CN" altLang="zh-CN" sz="2300" dirty="0"/>
          </a:p>
          <a:p>
            <a:pPr lvl="1"/>
            <a:r>
              <a:rPr lang="en-GB" altLang="zh-CN" sz="2100" dirty="0" smtClean="0"/>
              <a:t>Option </a:t>
            </a:r>
            <a:r>
              <a:rPr lang="en-GB" altLang="zh-CN" sz="2100" dirty="0"/>
              <a:t>1:  (MTK)</a:t>
            </a:r>
            <a:endParaRPr lang="zh-CN" altLang="zh-CN" sz="2100" dirty="0"/>
          </a:p>
          <a:p>
            <a:pPr lvl="2"/>
            <a:r>
              <a:rPr lang="en-GB" altLang="zh-CN" sz="1800" dirty="0"/>
              <a:t>The interruption requirement shall include the existing requirement for </a:t>
            </a:r>
            <a:r>
              <a:rPr lang="en-GB" altLang="zh-CN" sz="1800" dirty="0" err="1"/>
              <a:t>Scell</a:t>
            </a:r>
            <a:r>
              <a:rPr lang="en-GB" altLang="zh-CN" sz="1800" dirty="0"/>
              <a:t> activation in Rel-15. </a:t>
            </a:r>
            <a:endParaRPr lang="zh-CN" altLang="zh-CN" sz="1800" dirty="0"/>
          </a:p>
          <a:p>
            <a:pPr lvl="2"/>
            <a:r>
              <a:rPr lang="en-GB" altLang="zh-CN" sz="1800" dirty="0"/>
              <a:t>FFS whether to introduce interruption by PRACH transmission due to different SCS. </a:t>
            </a:r>
            <a:endParaRPr lang="zh-CN" altLang="zh-CN" sz="1800" dirty="0"/>
          </a:p>
          <a:p>
            <a:pPr lvl="1"/>
            <a:r>
              <a:rPr lang="en-GB" altLang="zh-CN" sz="2100" dirty="0"/>
              <a:t>Option 2: (Apple, </a:t>
            </a:r>
            <a:r>
              <a:rPr lang="en-GB" altLang="zh-CN" sz="2100" dirty="0" err="1"/>
              <a:t>Xiaomi</a:t>
            </a:r>
            <a:r>
              <a:rPr lang="en-GB" altLang="zh-CN" sz="2100" dirty="0"/>
              <a:t>, ZTE, Ericsson, Nokia, NEC, CATT)</a:t>
            </a:r>
            <a:endParaRPr lang="zh-CN" altLang="zh-CN" sz="2100" dirty="0"/>
          </a:p>
          <a:p>
            <a:pPr lvl="2"/>
            <a:r>
              <a:rPr lang="en-GB" altLang="zh-CN" sz="1800" dirty="0"/>
              <a:t>Reuse the interruption requirement of normal </a:t>
            </a:r>
            <a:r>
              <a:rPr lang="en-GB" altLang="zh-CN" sz="1800" dirty="0" err="1"/>
              <a:t>Scell</a:t>
            </a:r>
            <a:r>
              <a:rPr lang="en-GB" altLang="zh-CN" sz="1800" dirty="0"/>
              <a:t> activation. </a:t>
            </a:r>
            <a:endParaRPr lang="zh-CN" altLang="zh-CN" sz="1800" dirty="0"/>
          </a:p>
          <a:p>
            <a:pPr lvl="1"/>
            <a:r>
              <a:rPr lang="en-GB" altLang="zh-CN" sz="2100" dirty="0"/>
              <a:t>Option 3:  (Huawei, QC, OPPO)</a:t>
            </a:r>
            <a:endParaRPr lang="zh-CN" altLang="zh-CN" sz="2100" dirty="0"/>
          </a:p>
          <a:p>
            <a:pPr lvl="2"/>
            <a:r>
              <a:rPr lang="en-GB" altLang="zh-CN" sz="1800" dirty="0"/>
              <a:t>FFS after the additional delay are clearly defined</a:t>
            </a:r>
            <a:endParaRPr lang="zh-CN" altLang="zh-CN" sz="1800" dirty="0"/>
          </a:p>
        </p:txBody>
      </p:sp>
    </p:spTree>
    <p:extLst>
      <p:ext uri="{BB962C8B-B14F-4D97-AF65-F5344CB8AC3E}">
        <p14:creationId xmlns:p14="http://schemas.microsoft.com/office/powerpoint/2010/main" val="8429245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2400" dirty="0"/>
              <a:t>Sub-topic 1-5 Applicability of PUCCH </a:t>
            </a:r>
            <a:r>
              <a:rPr lang="en-US" altLang="zh-CN" sz="2400" dirty="0" err="1"/>
              <a:t>Scell</a:t>
            </a:r>
            <a:r>
              <a:rPr lang="en-US" altLang="zh-CN" sz="2400" dirty="0"/>
              <a:t> activation requirements</a:t>
            </a:r>
            <a:endParaRPr lang="en-US" altLang="zh-CN" sz="2400" dirty="0"/>
          </a:p>
        </p:txBody>
      </p:sp>
      <p:sp>
        <p:nvSpPr>
          <p:cNvPr id="3" name="内容占位符 2"/>
          <p:cNvSpPr>
            <a:spLocks noGrp="1"/>
          </p:cNvSpPr>
          <p:nvPr>
            <p:ph idx="1"/>
          </p:nvPr>
        </p:nvSpPr>
        <p:spPr>
          <a:xfrm>
            <a:off x="457200" y="1200150"/>
            <a:ext cx="8229600" cy="3747863"/>
          </a:xfrm>
        </p:spPr>
        <p:txBody>
          <a:bodyPr>
            <a:normAutofit fontScale="25000" lnSpcReduction="20000"/>
          </a:bodyPr>
          <a:lstStyle/>
          <a:p>
            <a:pPr>
              <a:lnSpc>
                <a:spcPct val="120000"/>
              </a:lnSpc>
            </a:pPr>
            <a:r>
              <a:rPr lang="en-US" altLang="zh-CN" sz="4800" b="1" u="sng" dirty="0" smtClean="0"/>
              <a:t>Issue</a:t>
            </a:r>
            <a:r>
              <a:rPr lang="en-GB" altLang="zh-CN" sz="4800" b="1" u="sng" dirty="0" smtClean="0"/>
              <a:t> </a:t>
            </a:r>
            <a:r>
              <a:rPr lang="en-GB" altLang="zh-CN" sz="4800" b="1" u="sng" dirty="0"/>
              <a:t>1-5 Applicability of PUCCH </a:t>
            </a:r>
            <a:r>
              <a:rPr lang="en-GB" altLang="zh-CN" sz="4800" b="1" u="sng" dirty="0" err="1"/>
              <a:t>Scell</a:t>
            </a:r>
            <a:r>
              <a:rPr lang="en-GB" altLang="zh-CN" sz="4800" b="1" u="sng" dirty="0"/>
              <a:t> activation requirements</a:t>
            </a:r>
            <a:endParaRPr lang="zh-CN" altLang="zh-CN" sz="4800" dirty="0"/>
          </a:p>
          <a:p>
            <a:pPr lvl="1">
              <a:lnSpc>
                <a:spcPct val="120000"/>
              </a:lnSpc>
            </a:pPr>
            <a:r>
              <a:rPr lang="en-GB" altLang="zh-CN" sz="4000" dirty="0" smtClean="0"/>
              <a:t>Option </a:t>
            </a:r>
            <a:r>
              <a:rPr lang="en-GB" altLang="zh-CN" sz="4000" dirty="0"/>
              <a:t>1:  (Apple, </a:t>
            </a:r>
            <a:r>
              <a:rPr lang="en-GB" altLang="zh-CN" sz="4000" dirty="0" err="1"/>
              <a:t>Xiaomi</a:t>
            </a:r>
            <a:r>
              <a:rPr lang="en-GB" altLang="zh-CN" sz="4000" dirty="0"/>
              <a:t>, ZTE, OPPO, vivo, CATT)</a:t>
            </a:r>
            <a:endParaRPr lang="zh-CN" altLang="zh-CN" sz="4000" dirty="0"/>
          </a:p>
          <a:p>
            <a:pPr lvl="2" hangingPunct="0"/>
            <a:r>
              <a:rPr lang="en-GB" altLang="zh-CN" sz="3600" dirty="0"/>
              <a:t>The PUCCH </a:t>
            </a:r>
            <a:r>
              <a:rPr lang="en-GB" altLang="zh-CN" sz="3600" dirty="0" err="1"/>
              <a:t>Scell</a:t>
            </a:r>
            <a:r>
              <a:rPr lang="en-GB" altLang="zh-CN" sz="3600" dirty="0"/>
              <a:t> activation delay requirement shall apply provided that,</a:t>
            </a:r>
            <a:endParaRPr lang="zh-CN" altLang="zh-CN" sz="3600" dirty="0"/>
          </a:p>
          <a:p>
            <a:pPr lvl="3" hangingPunct="0"/>
            <a:r>
              <a:rPr lang="en-GB" altLang="zh-CN" sz="3200" dirty="0"/>
              <a:t>The UE has received a PDCCH order to initiate RA procedure on the PUCCH </a:t>
            </a:r>
            <a:r>
              <a:rPr lang="en-GB" altLang="zh-CN" sz="3200" dirty="0" err="1"/>
              <a:t>Scell</a:t>
            </a:r>
            <a:r>
              <a:rPr lang="en-GB" altLang="zh-CN" sz="3200" dirty="0"/>
              <a:t> within </a:t>
            </a:r>
            <a:r>
              <a:rPr lang="en-GB" altLang="zh-CN" sz="3200" dirty="0" err="1"/>
              <a:t>T</a:t>
            </a:r>
            <a:r>
              <a:rPr lang="en-GB" altLang="zh-CN" sz="3200" baseline="-25000" dirty="0" err="1"/>
              <a:t>activate_basic</a:t>
            </a:r>
            <a:r>
              <a:rPr lang="en-GB" altLang="zh-CN" sz="3200" dirty="0"/>
              <a:t> otherwise additional delay to activate the </a:t>
            </a:r>
            <a:r>
              <a:rPr lang="en-GB" altLang="zh-CN" sz="3200" dirty="0" err="1"/>
              <a:t>Scell</a:t>
            </a:r>
            <a:r>
              <a:rPr lang="en-GB" altLang="zh-CN" sz="3200" dirty="0"/>
              <a:t> is expected; and</a:t>
            </a:r>
            <a:endParaRPr lang="zh-CN" altLang="zh-CN" sz="3200" dirty="0"/>
          </a:p>
          <a:p>
            <a:pPr lvl="3" hangingPunct="0"/>
            <a:r>
              <a:rPr lang="en-GB" altLang="zh-CN" sz="3200" dirty="0"/>
              <a:t>No interruption occurs in same FR as the target PUCCH </a:t>
            </a:r>
            <a:r>
              <a:rPr lang="en-GB" altLang="zh-CN" sz="3200" dirty="0" err="1"/>
              <a:t>Scell</a:t>
            </a:r>
            <a:r>
              <a:rPr lang="en-GB" altLang="zh-CN" sz="3200" dirty="0"/>
              <a:t> during the </a:t>
            </a:r>
            <a:r>
              <a:rPr lang="en-GB" altLang="zh-CN" sz="3200" dirty="0" err="1"/>
              <a:t>Scell</a:t>
            </a:r>
            <a:r>
              <a:rPr lang="en-GB" altLang="zh-CN" sz="3200" dirty="0"/>
              <a:t> activation procedure if UE supports per-FR MG, otherwise the PUCCH </a:t>
            </a:r>
            <a:r>
              <a:rPr lang="en-GB" altLang="zh-CN" sz="3200" dirty="0" err="1"/>
              <a:t>Scell</a:t>
            </a:r>
            <a:r>
              <a:rPr lang="en-GB" altLang="zh-CN" sz="3200" dirty="0"/>
              <a:t> activation delay can be extended, and</a:t>
            </a:r>
            <a:endParaRPr lang="zh-CN" altLang="zh-CN" sz="3200" dirty="0"/>
          </a:p>
          <a:p>
            <a:pPr lvl="3" hangingPunct="0"/>
            <a:r>
              <a:rPr lang="en-GB" altLang="zh-CN" sz="3200" dirty="0"/>
              <a:t>No interruption occurs during the </a:t>
            </a:r>
            <a:r>
              <a:rPr lang="en-GB" altLang="zh-CN" sz="3200" dirty="0" err="1"/>
              <a:t>Scell</a:t>
            </a:r>
            <a:r>
              <a:rPr lang="en-GB" altLang="zh-CN" sz="3200" dirty="0"/>
              <a:t> activation procedure if UE does not support per-FR MG, otherwise the PUCCH </a:t>
            </a:r>
            <a:r>
              <a:rPr lang="en-GB" altLang="zh-CN" sz="3200" dirty="0" err="1"/>
              <a:t>Scell</a:t>
            </a:r>
            <a:r>
              <a:rPr lang="en-GB" altLang="zh-CN" sz="3200" dirty="0"/>
              <a:t> activation delay can be extended.</a:t>
            </a:r>
            <a:endParaRPr lang="zh-CN" altLang="zh-CN" sz="3200" dirty="0"/>
          </a:p>
          <a:p>
            <a:pPr lvl="3"/>
            <a:r>
              <a:rPr lang="en-GB" altLang="zh-CN" sz="3200" dirty="0"/>
              <a:t>The above interruption is caused by factor defined in TS38.133 section 8.2.1.1 for EN-DC, in TS38.133 section 8.2.2.1 for NR SA, in TS38.133 section 8.2.3.1 for NE-DC and in TS38.133 section 8.2.4.1 for NR-DC. </a:t>
            </a:r>
            <a:endParaRPr lang="zh-CN" altLang="zh-CN" sz="3200" dirty="0"/>
          </a:p>
          <a:p>
            <a:pPr lvl="1" hangingPunct="0"/>
            <a:r>
              <a:rPr lang="en-GB" altLang="zh-CN" sz="4000" dirty="0"/>
              <a:t>Option 2: (</a:t>
            </a:r>
            <a:r>
              <a:rPr lang="en-GB" altLang="zh-CN" sz="4000" dirty="0" err="1"/>
              <a:t>Xiaomi</a:t>
            </a:r>
            <a:r>
              <a:rPr lang="en-GB" altLang="zh-CN" sz="4000" dirty="0"/>
              <a:t>, Qualcomm)</a:t>
            </a:r>
            <a:endParaRPr lang="zh-CN" altLang="zh-CN" sz="4000" dirty="0"/>
          </a:p>
          <a:p>
            <a:pPr lvl="2" hangingPunct="0"/>
            <a:r>
              <a:rPr lang="en-GB" altLang="zh-CN" sz="3600" dirty="0"/>
              <a:t>PUCCH </a:t>
            </a:r>
            <a:r>
              <a:rPr lang="en-GB" altLang="zh-CN" sz="3600" dirty="0" err="1"/>
              <a:t>Scell</a:t>
            </a:r>
            <a:r>
              <a:rPr lang="en-GB" altLang="zh-CN" sz="3600" dirty="0"/>
              <a:t> activation requirements are applicable only to the following cases:</a:t>
            </a:r>
            <a:endParaRPr lang="zh-CN" altLang="zh-CN" sz="3600" dirty="0"/>
          </a:p>
          <a:p>
            <a:pPr lvl="3" hangingPunct="0"/>
            <a:r>
              <a:rPr lang="en-GB" altLang="zh-CN" sz="3200" dirty="0"/>
              <a:t>the PUCCH </a:t>
            </a:r>
            <a:r>
              <a:rPr lang="en-GB" altLang="zh-CN" sz="3200" dirty="0" err="1"/>
              <a:t>Scell</a:t>
            </a:r>
            <a:r>
              <a:rPr lang="en-GB" altLang="zh-CN" sz="3200" dirty="0"/>
              <a:t> is in a different band from </a:t>
            </a:r>
            <a:r>
              <a:rPr lang="en-GB" altLang="zh-CN" sz="3200" dirty="0" err="1"/>
              <a:t>SpCell</a:t>
            </a:r>
            <a:r>
              <a:rPr lang="en-GB" altLang="zh-CN" sz="3200" dirty="0"/>
              <a:t> band</a:t>
            </a:r>
            <a:endParaRPr lang="zh-CN" altLang="zh-CN" sz="3200" dirty="0"/>
          </a:p>
          <a:p>
            <a:pPr lvl="3" hangingPunct="0"/>
            <a:r>
              <a:rPr lang="en-GB" altLang="zh-CN" sz="3200" dirty="0"/>
              <a:t>for invalid TA, </a:t>
            </a:r>
            <a:r>
              <a:rPr lang="en-GB" altLang="zh-CN" sz="3200" dirty="0" err="1"/>
              <a:t>Ues</a:t>
            </a:r>
            <a:r>
              <a:rPr lang="en-GB" altLang="zh-CN" sz="3200" dirty="0"/>
              <a:t> capable of more than one TAG</a:t>
            </a:r>
            <a:endParaRPr lang="zh-CN" altLang="zh-CN" sz="3200" dirty="0"/>
          </a:p>
          <a:p>
            <a:pPr lvl="3" hangingPunct="0"/>
            <a:r>
              <a:rPr lang="en-GB" altLang="zh-CN" sz="3200" dirty="0"/>
              <a:t>for unknown PUCCH </a:t>
            </a:r>
            <a:r>
              <a:rPr lang="en-GB" altLang="zh-CN" sz="3200" dirty="0" err="1"/>
              <a:t>Scell</a:t>
            </a:r>
            <a:r>
              <a:rPr lang="en-GB" altLang="zh-CN" sz="3200" dirty="0"/>
              <a:t>, TA shall be assumed invalid</a:t>
            </a:r>
            <a:endParaRPr lang="zh-CN" altLang="zh-CN" sz="3200" dirty="0"/>
          </a:p>
          <a:p>
            <a:pPr lvl="1" hangingPunct="0"/>
            <a:r>
              <a:rPr lang="en-GB" altLang="zh-CN" sz="4000" dirty="0"/>
              <a:t>Option 3: (Ericsson)</a:t>
            </a:r>
            <a:endParaRPr lang="zh-CN" altLang="zh-CN" sz="4000" dirty="0"/>
          </a:p>
          <a:p>
            <a:pPr lvl="2"/>
            <a:r>
              <a:rPr lang="en-GB" altLang="zh-CN" sz="3600" dirty="0"/>
              <a:t>Delay requirements for PUCCH </a:t>
            </a:r>
            <a:r>
              <a:rPr lang="en-GB" altLang="zh-CN" sz="3600" dirty="0" err="1"/>
              <a:t>Scell</a:t>
            </a:r>
            <a:r>
              <a:rPr lang="en-GB" altLang="zh-CN" sz="3600" dirty="0"/>
              <a:t> activation shall account for additional time when PDCCH order is received outside </a:t>
            </a:r>
            <a:r>
              <a:rPr lang="en-GB" altLang="zh-CN" sz="3600" dirty="0" err="1"/>
              <a:t>T</a:t>
            </a:r>
            <a:r>
              <a:rPr lang="en-GB" altLang="zh-CN" sz="3600" baseline="-25000" dirty="0" err="1"/>
              <a:t>activate_basic</a:t>
            </a:r>
            <a:r>
              <a:rPr lang="en-GB" altLang="zh-CN" sz="3600" dirty="0"/>
              <a:t>. The additional time shall be accounted for by an expression and/or a delay component, e.g. max(</a:t>
            </a:r>
            <a:r>
              <a:rPr lang="en-GB" altLang="zh-CN" sz="3600" dirty="0" err="1"/>
              <a:t>T</a:t>
            </a:r>
            <a:r>
              <a:rPr lang="en-GB" altLang="zh-CN" sz="3600" baseline="-25000" dirty="0" err="1"/>
              <a:t>activate_basic</a:t>
            </a:r>
            <a:r>
              <a:rPr lang="en-GB" altLang="zh-CN" sz="3600" dirty="0"/>
              <a:t>, </a:t>
            </a:r>
            <a:r>
              <a:rPr lang="en-GB" altLang="zh-CN" sz="3600" dirty="0" err="1"/>
              <a:t>T</a:t>
            </a:r>
            <a:r>
              <a:rPr lang="en-GB" altLang="zh-CN" sz="3600" baseline="-25000" dirty="0" err="1"/>
              <a:t>PDCCH_order</a:t>
            </a:r>
            <a:r>
              <a:rPr lang="en-GB" altLang="zh-CN" sz="3600" dirty="0"/>
              <a:t>). </a:t>
            </a:r>
            <a:endParaRPr lang="zh-CN" altLang="zh-CN" sz="3600" dirty="0"/>
          </a:p>
          <a:p>
            <a:pPr lvl="2" hangingPunct="0"/>
            <a:r>
              <a:rPr lang="en-GB" altLang="zh-CN" sz="3600" dirty="0"/>
              <a:t>Delay requirement for PUCCH </a:t>
            </a:r>
            <a:r>
              <a:rPr lang="en-GB" altLang="zh-CN" sz="3600" dirty="0" err="1"/>
              <a:t>Scell</a:t>
            </a:r>
            <a:r>
              <a:rPr lang="en-GB" altLang="zh-CN" sz="3600" dirty="0"/>
              <a:t> activation shall allow for extended time when there are additional interruptions during the activation procedure. The extended time shall be in proportion to the impact the interruption has on the activation procedure. The extended time can be captured on a general level in a sentence.</a:t>
            </a:r>
            <a:endParaRPr lang="zh-CN" altLang="zh-CN" sz="3600" dirty="0"/>
          </a:p>
          <a:p>
            <a:pPr lvl="2" hangingPunct="0"/>
            <a:r>
              <a:rPr lang="en-GB" altLang="zh-CN" sz="3600" dirty="0"/>
              <a:t>In activation of multiple </a:t>
            </a:r>
            <a:r>
              <a:rPr lang="en-GB" altLang="zh-CN" sz="3600" dirty="0" err="1"/>
              <a:t>Scells</a:t>
            </a:r>
            <a:r>
              <a:rPr lang="en-GB" altLang="zh-CN" sz="3600" dirty="0"/>
              <a:t> with one PUCCH </a:t>
            </a:r>
            <a:r>
              <a:rPr lang="en-GB" altLang="zh-CN" sz="3600" dirty="0" err="1"/>
              <a:t>Scell</a:t>
            </a:r>
            <a:r>
              <a:rPr lang="en-GB" altLang="zh-CN" sz="3600" dirty="0"/>
              <a:t>, activation delay requirement shall apply at least for the PUCCH </a:t>
            </a:r>
            <a:r>
              <a:rPr lang="en-GB" altLang="zh-CN" sz="3600" dirty="0" err="1"/>
              <a:t>Scell</a:t>
            </a:r>
            <a:r>
              <a:rPr lang="en-GB" altLang="zh-CN" sz="3600" dirty="0"/>
              <a:t> in the event that one or more </a:t>
            </a:r>
            <a:r>
              <a:rPr lang="en-GB" altLang="zh-CN" sz="3600" dirty="0" err="1"/>
              <a:t>Scells</a:t>
            </a:r>
            <a:r>
              <a:rPr lang="en-GB" altLang="zh-CN" sz="3600" dirty="0"/>
              <a:t> have configurations that render parallel activation impossible for the UE. FFS on whether activation delay requirement also is to apply for </a:t>
            </a:r>
            <a:r>
              <a:rPr lang="en-GB" altLang="zh-CN" sz="3600" dirty="0" err="1"/>
              <a:t>Scells</a:t>
            </a:r>
            <a:r>
              <a:rPr lang="en-GB" altLang="zh-CN" sz="3600" dirty="0"/>
              <a:t> that are compatible with parallel activation with PUCCH </a:t>
            </a:r>
            <a:r>
              <a:rPr lang="en-GB" altLang="zh-CN" sz="3600" dirty="0" err="1"/>
              <a:t>Scell</a:t>
            </a:r>
            <a:r>
              <a:rPr lang="en-GB" altLang="zh-CN" sz="3600" dirty="0"/>
              <a:t>.</a:t>
            </a:r>
            <a:endParaRPr lang="zh-CN" altLang="zh-CN" sz="3600" dirty="0"/>
          </a:p>
          <a:p>
            <a:pPr lvl="1"/>
            <a:r>
              <a:rPr lang="en-GB" altLang="zh-CN" sz="4000" dirty="0"/>
              <a:t>Option 4:  (Huawei, QC, Nokia)</a:t>
            </a:r>
            <a:endParaRPr lang="zh-CN" altLang="zh-CN" sz="4000" dirty="0"/>
          </a:p>
          <a:p>
            <a:pPr lvl="2"/>
            <a:r>
              <a:rPr lang="en-GB" altLang="zh-CN" sz="3600" dirty="0"/>
              <a:t>FFS after we have clear understanding on the framework.</a:t>
            </a:r>
            <a:endParaRPr lang="zh-CN" altLang="zh-CN" sz="3600" dirty="0"/>
          </a:p>
        </p:txBody>
      </p:sp>
    </p:spTree>
    <p:extLst>
      <p:ext uri="{BB962C8B-B14F-4D97-AF65-F5344CB8AC3E}">
        <p14:creationId xmlns:p14="http://schemas.microsoft.com/office/powerpoint/2010/main" val="18108812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87474"/>
            <a:ext cx="8229600" cy="1134126"/>
          </a:xfrm>
        </p:spPr>
        <p:txBody>
          <a:bodyPr>
            <a:noAutofit/>
          </a:bodyPr>
          <a:lstStyle/>
          <a:p>
            <a:r>
              <a:rPr lang="en-US" altLang="zh-CN" sz="2400" dirty="0"/>
              <a:t>Sub-topic 1-6 Interruption requirements for PUCCH </a:t>
            </a:r>
            <a:r>
              <a:rPr lang="en-US" altLang="zh-CN" sz="2400" dirty="0" err="1"/>
              <a:t>Scell</a:t>
            </a:r>
            <a:r>
              <a:rPr lang="en-US" altLang="zh-CN" sz="2400" dirty="0"/>
              <a:t> deactivation </a:t>
            </a:r>
          </a:p>
        </p:txBody>
      </p:sp>
      <p:sp>
        <p:nvSpPr>
          <p:cNvPr id="3" name="内容占位符 2"/>
          <p:cNvSpPr>
            <a:spLocks noGrp="1"/>
          </p:cNvSpPr>
          <p:nvPr>
            <p:ph idx="1"/>
          </p:nvPr>
        </p:nvSpPr>
        <p:spPr/>
        <p:txBody>
          <a:bodyPr>
            <a:normAutofit/>
          </a:bodyPr>
          <a:lstStyle/>
          <a:p>
            <a:r>
              <a:rPr lang="en-GB" altLang="zh-CN" sz="2000" b="1" u="sng" dirty="0"/>
              <a:t>Sub-topic 1-6 Interruption requirements for PUCCH </a:t>
            </a:r>
            <a:r>
              <a:rPr lang="en-GB" altLang="zh-CN" sz="2000" b="1" u="sng" dirty="0" err="1"/>
              <a:t>Scell</a:t>
            </a:r>
            <a:r>
              <a:rPr lang="en-GB" altLang="zh-CN" sz="2000" b="1" u="sng" dirty="0"/>
              <a:t> deactivation </a:t>
            </a:r>
            <a:endParaRPr lang="zh-CN" altLang="zh-CN" sz="2000" dirty="0"/>
          </a:p>
          <a:p>
            <a:pPr lvl="1"/>
            <a:r>
              <a:rPr lang="en-US" altLang="zh-CN" sz="1600" dirty="0" smtClean="0">
                <a:solidFill>
                  <a:srgbClr val="00B050"/>
                </a:solidFill>
              </a:rPr>
              <a:t>Reuse </a:t>
            </a:r>
            <a:r>
              <a:rPr lang="en-US" altLang="zh-CN" sz="1600" dirty="0">
                <a:solidFill>
                  <a:srgbClr val="00B050"/>
                </a:solidFill>
              </a:rPr>
              <a:t>the existing requirement for </a:t>
            </a:r>
            <a:r>
              <a:rPr lang="en-US" altLang="zh-CN" sz="1600" dirty="0" err="1">
                <a:solidFill>
                  <a:srgbClr val="00B050"/>
                </a:solidFill>
              </a:rPr>
              <a:t>Scell</a:t>
            </a:r>
            <a:r>
              <a:rPr lang="en-US" altLang="zh-CN" sz="1600" dirty="0">
                <a:solidFill>
                  <a:srgbClr val="00B050"/>
                </a:solidFill>
              </a:rPr>
              <a:t> deactivation in Rel-15. </a:t>
            </a:r>
            <a:endParaRPr lang="en-US" altLang="zh-CN" sz="1600" dirty="0" smtClean="0">
              <a:solidFill>
                <a:srgbClr val="00B050"/>
              </a:solidFill>
            </a:endParaRPr>
          </a:p>
        </p:txBody>
      </p:sp>
    </p:spTree>
    <p:extLst>
      <p:ext uri="{BB962C8B-B14F-4D97-AF65-F5344CB8AC3E}">
        <p14:creationId xmlns:p14="http://schemas.microsoft.com/office/powerpoint/2010/main" val="37989982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907610"/>
          </a:xfrm>
        </p:spPr>
        <p:txBody>
          <a:bodyPr>
            <a:noAutofit/>
          </a:bodyPr>
          <a:lstStyle/>
          <a:p>
            <a:r>
              <a:rPr lang="en-US" altLang="zh-CN" sz="2400" dirty="0"/>
              <a:t>Sub-topic 1-7 PUCCH </a:t>
            </a:r>
            <a:r>
              <a:rPr lang="en-US" altLang="zh-CN" sz="2400" dirty="0" err="1"/>
              <a:t>SCell</a:t>
            </a:r>
            <a:r>
              <a:rPr lang="en-US" altLang="zh-CN" sz="2400" dirty="0"/>
              <a:t> deactivation delay requirement for activated PUCCH </a:t>
            </a:r>
            <a:r>
              <a:rPr lang="en-US" altLang="zh-CN" sz="2400" dirty="0" err="1"/>
              <a:t>SCell</a:t>
            </a:r>
            <a:r>
              <a:rPr lang="en-US" altLang="zh-CN" sz="2400" dirty="0"/>
              <a:t> with multiple </a:t>
            </a:r>
            <a:r>
              <a:rPr lang="en-US" altLang="zh-CN" sz="2400" dirty="0" err="1"/>
              <a:t>Scells</a:t>
            </a:r>
            <a:endParaRPr lang="en-US" altLang="zh-CN" sz="2400" dirty="0"/>
          </a:p>
        </p:txBody>
      </p:sp>
      <p:sp>
        <p:nvSpPr>
          <p:cNvPr id="3" name="内容占位符 2"/>
          <p:cNvSpPr>
            <a:spLocks noGrp="1"/>
          </p:cNvSpPr>
          <p:nvPr>
            <p:ph idx="1"/>
          </p:nvPr>
        </p:nvSpPr>
        <p:spPr/>
        <p:txBody>
          <a:bodyPr>
            <a:normAutofit/>
          </a:bodyPr>
          <a:lstStyle/>
          <a:p>
            <a:r>
              <a:rPr lang="en-GB" altLang="zh-CN" sz="2000" b="1" u="sng" dirty="0"/>
              <a:t>Sub-topic 1-7 PUCCH </a:t>
            </a:r>
            <a:r>
              <a:rPr lang="en-GB" altLang="zh-CN" sz="2000" b="1" u="sng" dirty="0" err="1"/>
              <a:t>SCell</a:t>
            </a:r>
            <a:r>
              <a:rPr lang="en-GB" altLang="zh-CN" sz="2000" b="1" u="sng" dirty="0"/>
              <a:t> deactivation delay requirement for activated PUCCH </a:t>
            </a:r>
            <a:r>
              <a:rPr lang="en-GB" altLang="zh-CN" sz="2000" b="1" u="sng" dirty="0" err="1"/>
              <a:t>SCell</a:t>
            </a:r>
            <a:r>
              <a:rPr lang="en-GB" altLang="zh-CN" sz="2000" b="1" u="sng" dirty="0"/>
              <a:t> with multiple </a:t>
            </a:r>
            <a:r>
              <a:rPr lang="en-GB" altLang="zh-CN" sz="2000" b="1" u="sng" dirty="0" err="1"/>
              <a:t>Scells</a:t>
            </a:r>
            <a:endParaRPr lang="zh-CN" altLang="zh-CN" sz="2000" dirty="0"/>
          </a:p>
          <a:p>
            <a:pPr lvl="1"/>
            <a:r>
              <a:rPr lang="en-US" altLang="zh-CN" sz="1600" dirty="0" smtClean="0">
                <a:solidFill>
                  <a:srgbClr val="00B050"/>
                </a:solidFill>
              </a:rPr>
              <a:t>Reuse </a:t>
            </a:r>
            <a:r>
              <a:rPr lang="en-US" altLang="zh-CN" sz="1600" dirty="0">
                <a:solidFill>
                  <a:srgbClr val="00B050"/>
                </a:solidFill>
              </a:rPr>
              <a:t>the </a:t>
            </a:r>
            <a:r>
              <a:rPr lang="en-US" altLang="zh-CN" sz="1600" dirty="0" err="1">
                <a:solidFill>
                  <a:srgbClr val="00B050"/>
                </a:solidFill>
              </a:rPr>
              <a:t>SCell</a:t>
            </a:r>
            <a:r>
              <a:rPr lang="en-US" altLang="zh-CN" sz="1600" dirty="0">
                <a:solidFill>
                  <a:srgbClr val="00B050"/>
                </a:solidFill>
              </a:rPr>
              <a:t> deactivation delay requirement for activated </a:t>
            </a:r>
            <a:r>
              <a:rPr lang="en-US" altLang="zh-CN" sz="1600" dirty="0" err="1">
                <a:solidFill>
                  <a:srgbClr val="00B050"/>
                </a:solidFill>
              </a:rPr>
              <a:t>SCell</a:t>
            </a:r>
            <a:r>
              <a:rPr lang="en-US" altLang="zh-CN" sz="1600" dirty="0">
                <a:solidFill>
                  <a:srgbClr val="00B050"/>
                </a:solidFill>
              </a:rPr>
              <a:t> with multiple downlink </a:t>
            </a:r>
            <a:r>
              <a:rPr lang="en-US" altLang="zh-CN" sz="1600" dirty="0" err="1">
                <a:solidFill>
                  <a:srgbClr val="00B050"/>
                </a:solidFill>
              </a:rPr>
              <a:t>SCells</a:t>
            </a:r>
            <a:r>
              <a:rPr lang="en-US" altLang="zh-CN" sz="1600" dirty="0">
                <a:solidFill>
                  <a:srgbClr val="00B050"/>
                </a:solidFill>
              </a:rPr>
              <a:t> specified in section 8.3.8 of TS 38.133, which is (( T</a:t>
            </a:r>
            <a:r>
              <a:rPr lang="en-US" altLang="zh-CN" sz="100" dirty="0">
                <a:solidFill>
                  <a:srgbClr val="00B050"/>
                </a:solidFill>
              </a:rPr>
              <a:t>HARQ </a:t>
            </a:r>
            <a:r>
              <a:rPr lang="en-US" altLang="zh-CN" sz="1600" dirty="0">
                <a:solidFill>
                  <a:srgbClr val="00B050"/>
                </a:solidFill>
              </a:rPr>
              <a:t>+ 3ms)/ NR slot length). </a:t>
            </a:r>
            <a:endParaRPr lang="zh-CN" altLang="zh-CN" dirty="0">
              <a:solidFill>
                <a:srgbClr val="00B050"/>
              </a:solidFill>
            </a:endParaRPr>
          </a:p>
        </p:txBody>
      </p:sp>
    </p:spTree>
    <p:extLst>
      <p:ext uri="{BB962C8B-B14F-4D97-AF65-F5344CB8AC3E}">
        <p14:creationId xmlns:p14="http://schemas.microsoft.com/office/powerpoint/2010/main" val="379112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95486"/>
            <a:ext cx="8028384" cy="493563"/>
          </a:xfrm>
        </p:spPr>
        <p:txBody>
          <a:bodyPr>
            <a:normAutofit/>
          </a:bodyPr>
          <a:lstStyle/>
          <a:p>
            <a:r>
              <a:rPr lang="en-US" altLang="zh-CN" sz="2400" dirty="0" smtClean="0">
                <a:latin typeface="Times New Roman" pitchFamily="18" charset="0"/>
                <a:cs typeface="Times New Roman" pitchFamily="18" charset="0"/>
              </a:rPr>
              <a:t>Sub-topic </a:t>
            </a:r>
            <a:r>
              <a:rPr lang="en-US" altLang="zh-CN" sz="2400" dirty="0">
                <a:latin typeface="Times New Roman" pitchFamily="18" charset="0"/>
                <a:cs typeface="Times New Roman" pitchFamily="18" charset="0"/>
              </a:rPr>
              <a:t>1-1 </a:t>
            </a:r>
            <a:r>
              <a:rPr lang="en-US" altLang="zh-CN" sz="2400" dirty="0" smtClean="0">
                <a:latin typeface="Times New Roman" pitchFamily="18" charset="0"/>
                <a:cs typeface="Times New Roman" pitchFamily="18" charset="0"/>
              </a:rPr>
              <a:t>General(1/5)</a:t>
            </a:r>
            <a:endParaRPr lang="zh-CN" altLang="en-US" sz="2400" dirty="0">
              <a:latin typeface="Times New Roman" pitchFamily="18" charset="0"/>
              <a:cs typeface="Times New Roman" pitchFamily="18" charset="0"/>
            </a:endParaRPr>
          </a:p>
        </p:txBody>
      </p:sp>
      <p:sp>
        <p:nvSpPr>
          <p:cNvPr id="3" name="内容占位符 2"/>
          <p:cNvSpPr>
            <a:spLocks noGrp="1"/>
          </p:cNvSpPr>
          <p:nvPr>
            <p:ph idx="1"/>
          </p:nvPr>
        </p:nvSpPr>
        <p:spPr>
          <a:xfrm>
            <a:off x="539552" y="843558"/>
            <a:ext cx="8229600" cy="3394472"/>
          </a:xfrm>
        </p:spPr>
        <p:txBody>
          <a:bodyPr>
            <a:normAutofit fontScale="55000" lnSpcReduction="20000"/>
          </a:bodyPr>
          <a:lstStyle/>
          <a:p>
            <a:r>
              <a:rPr lang="en-GB" altLang="zh-CN" sz="2900" b="1" u="sng" dirty="0"/>
              <a:t>Issue 1-1-1: The ending point of PUCCH </a:t>
            </a:r>
            <a:r>
              <a:rPr lang="en-GB" altLang="zh-CN" sz="2900" b="1" u="sng" dirty="0" err="1"/>
              <a:t>SCell</a:t>
            </a:r>
            <a:r>
              <a:rPr lang="en-GB" altLang="zh-CN" sz="2900" b="1" u="sng" dirty="0"/>
              <a:t> activation?</a:t>
            </a:r>
            <a:endParaRPr lang="zh-CN" altLang="zh-CN" sz="2900" dirty="0"/>
          </a:p>
          <a:p>
            <a:pPr lvl="1" hangingPunct="0"/>
            <a:r>
              <a:rPr lang="en-GB" altLang="zh-CN" sz="2000" dirty="0">
                <a:solidFill>
                  <a:srgbClr val="0070C0"/>
                </a:solidFill>
              </a:rPr>
              <a:t>The ending point for valid TA case: </a:t>
            </a:r>
            <a:endParaRPr lang="zh-CN" altLang="zh-CN" sz="2000" dirty="0">
              <a:solidFill>
                <a:srgbClr val="0070C0"/>
              </a:solidFill>
            </a:endParaRPr>
          </a:p>
          <a:p>
            <a:pPr lvl="2" hangingPunct="0"/>
            <a:r>
              <a:rPr lang="en-GB" altLang="zh-CN" sz="1800" dirty="0">
                <a:solidFill>
                  <a:srgbClr val="0070C0"/>
                </a:solidFill>
              </a:rPr>
              <a:t>Option 1: </a:t>
            </a:r>
            <a:endParaRPr lang="zh-CN" altLang="zh-CN" sz="1800" dirty="0">
              <a:solidFill>
                <a:srgbClr val="0070C0"/>
              </a:solidFill>
            </a:endParaRPr>
          </a:p>
          <a:p>
            <a:pPr lvl="3"/>
            <a:r>
              <a:rPr lang="en-GB" altLang="zh-CN" sz="1600" dirty="0">
                <a:solidFill>
                  <a:srgbClr val="0070C0"/>
                </a:solidFill>
              </a:rPr>
              <a:t>For valid TA case, the ending point of PUCCH </a:t>
            </a:r>
            <a:r>
              <a:rPr lang="en-GB" altLang="zh-CN" sz="1600" dirty="0" err="1">
                <a:solidFill>
                  <a:srgbClr val="0070C0"/>
                </a:solidFill>
              </a:rPr>
              <a:t>SCell</a:t>
            </a:r>
            <a:r>
              <a:rPr lang="en-GB" altLang="zh-CN" sz="1600" dirty="0">
                <a:solidFill>
                  <a:srgbClr val="0070C0"/>
                </a:solidFill>
              </a:rPr>
              <a:t> activation should be the point when UE transmit valid CSI report on target PUCCH </a:t>
            </a:r>
            <a:r>
              <a:rPr lang="en-GB" altLang="zh-CN" sz="1600" dirty="0" err="1">
                <a:solidFill>
                  <a:srgbClr val="0070C0"/>
                </a:solidFill>
              </a:rPr>
              <a:t>SCell</a:t>
            </a:r>
            <a:r>
              <a:rPr lang="en-GB" altLang="zh-CN" sz="1600" dirty="0">
                <a:solidFill>
                  <a:srgbClr val="0070C0"/>
                </a:solidFill>
              </a:rPr>
              <a:t>. </a:t>
            </a:r>
            <a:endParaRPr lang="zh-CN" altLang="zh-CN" sz="1600" dirty="0">
              <a:solidFill>
                <a:srgbClr val="0070C0"/>
              </a:solidFill>
            </a:endParaRPr>
          </a:p>
          <a:p>
            <a:pPr lvl="2" hangingPunct="0"/>
            <a:r>
              <a:rPr lang="en-GB" altLang="zh-CN" sz="1800" dirty="0">
                <a:solidFill>
                  <a:srgbClr val="0070C0"/>
                </a:solidFill>
              </a:rPr>
              <a:t>Option 2: </a:t>
            </a:r>
            <a:endParaRPr lang="en-US" altLang="zh-CN" sz="1800" dirty="0">
              <a:solidFill>
                <a:srgbClr val="0070C0"/>
              </a:solidFill>
            </a:endParaRPr>
          </a:p>
          <a:p>
            <a:pPr lvl="3" hangingPunct="0"/>
            <a:r>
              <a:rPr lang="en-GB" altLang="zh-CN" sz="1600" dirty="0" smtClean="0">
                <a:solidFill>
                  <a:srgbClr val="0070C0"/>
                </a:solidFill>
              </a:rPr>
              <a:t>For </a:t>
            </a:r>
            <a:r>
              <a:rPr lang="en-GB" altLang="zh-CN" sz="1600" dirty="0">
                <a:solidFill>
                  <a:srgbClr val="0070C0"/>
                </a:solidFill>
              </a:rPr>
              <a:t>valid TA case, the ending point of PUCCH </a:t>
            </a:r>
            <a:r>
              <a:rPr lang="en-GB" altLang="zh-CN" sz="1600" dirty="0" err="1">
                <a:solidFill>
                  <a:srgbClr val="0070C0"/>
                </a:solidFill>
              </a:rPr>
              <a:t>SCell</a:t>
            </a:r>
            <a:r>
              <a:rPr lang="en-GB" altLang="zh-CN" sz="1600" dirty="0">
                <a:solidFill>
                  <a:srgbClr val="0070C0"/>
                </a:solidFill>
              </a:rPr>
              <a:t> activation is the point when UE transmit valid CSI report on a certain cell (</a:t>
            </a:r>
            <a:r>
              <a:rPr lang="en-GB" altLang="zh-CN" sz="1600" dirty="0" err="1">
                <a:solidFill>
                  <a:srgbClr val="0070C0"/>
                </a:solidFill>
              </a:rPr>
              <a:t>SpCell</a:t>
            </a:r>
            <a:r>
              <a:rPr lang="en-GB" altLang="zh-CN" sz="1600" dirty="0">
                <a:solidFill>
                  <a:srgbClr val="0070C0"/>
                </a:solidFill>
              </a:rPr>
              <a:t> or PUCCH </a:t>
            </a:r>
            <a:r>
              <a:rPr lang="en-GB" altLang="zh-CN" sz="1600" dirty="0" err="1">
                <a:solidFill>
                  <a:srgbClr val="0070C0"/>
                </a:solidFill>
              </a:rPr>
              <a:t>SCell</a:t>
            </a:r>
            <a:r>
              <a:rPr lang="en-GB" altLang="zh-CN" sz="1600" dirty="0">
                <a:solidFill>
                  <a:srgbClr val="0070C0"/>
                </a:solidFill>
              </a:rPr>
              <a:t> or others, i.e. not to define which cell is used</a:t>
            </a:r>
            <a:r>
              <a:rPr lang="en-GB" altLang="zh-CN" sz="1600" dirty="0" smtClean="0">
                <a:solidFill>
                  <a:srgbClr val="0070C0"/>
                </a:solidFill>
              </a:rPr>
              <a:t>).</a:t>
            </a:r>
          </a:p>
          <a:p>
            <a:pPr lvl="1" hangingPunct="0"/>
            <a:r>
              <a:rPr lang="en-GB" altLang="zh-CN" sz="2000" dirty="0">
                <a:solidFill>
                  <a:srgbClr val="FF0000"/>
                </a:solidFill>
              </a:rPr>
              <a:t>The ending point for invalid TA case: </a:t>
            </a:r>
            <a:endParaRPr lang="zh-CN" altLang="zh-CN" sz="2000" dirty="0">
              <a:solidFill>
                <a:srgbClr val="FF0000"/>
              </a:solidFill>
            </a:endParaRPr>
          </a:p>
          <a:p>
            <a:pPr lvl="2" hangingPunct="0"/>
            <a:r>
              <a:rPr lang="en-GB" altLang="zh-CN" sz="1800" dirty="0">
                <a:solidFill>
                  <a:srgbClr val="FF0000"/>
                </a:solidFill>
              </a:rPr>
              <a:t>Option 1: </a:t>
            </a:r>
            <a:endParaRPr lang="zh-CN" altLang="zh-CN" sz="1800" dirty="0">
              <a:solidFill>
                <a:srgbClr val="FF0000"/>
              </a:solidFill>
            </a:endParaRPr>
          </a:p>
          <a:p>
            <a:pPr lvl="3"/>
            <a:r>
              <a:rPr lang="en-GB" altLang="zh-CN" sz="1600" dirty="0">
                <a:solidFill>
                  <a:srgbClr val="FF0000"/>
                </a:solidFill>
              </a:rPr>
              <a:t>For invalid TA case, the ending point of PUCCH </a:t>
            </a:r>
            <a:r>
              <a:rPr lang="en-GB" altLang="zh-CN" sz="1600" dirty="0" err="1">
                <a:solidFill>
                  <a:srgbClr val="FF0000"/>
                </a:solidFill>
              </a:rPr>
              <a:t>SCell</a:t>
            </a:r>
            <a:r>
              <a:rPr lang="en-GB" altLang="zh-CN" sz="1600" dirty="0">
                <a:solidFill>
                  <a:srgbClr val="FF0000"/>
                </a:solidFill>
              </a:rPr>
              <a:t> activation should be the point when UE transmit valid CSI report on target PUCCH </a:t>
            </a:r>
            <a:r>
              <a:rPr lang="en-GB" altLang="zh-CN" sz="1600" dirty="0" err="1">
                <a:solidFill>
                  <a:srgbClr val="FF0000"/>
                </a:solidFill>
              </a:rPr>
              <a:t>SCell</a:t>
            </a:r>
            <a:r>
              <a:rPr lang="en-GB" altLang="zh-CN" sz="1600" dirty="0">
                <a:solidFill>
                  <a:srgbClr val="FF0000"/>
                </a:solidFill>
              </a:rPr>
              <a:t>. </a:t>
            </a:r>
            <a:endParaRPr lang="zh-CN" altLang="zh-CN" sz="1600" dirty="0">
              <a:solidFill>
                <a:srgbClr val="FF0000"/>
              </a:solidFill>
            </a:endParaRPr>
          </a:p>
          <a:p>
            <a:pPr lvl="2" hangingPunct="0"/>
            <a:r>
              <a:rPr lang="en-GB" altLang="zh-CN" sz="1800" dirty="0">
                <a:solidFill>
                  <a:srgbClr val="FF0000"/>
                </a:solidFill>
              </a:rPr>
              <a:t>Option 2: </a:t>
            </a:r>
            <a:endParaRPr lang="zh-CN" altLang="zh-CN" sz="1800" dirty="0">
              <a:solidFill>
                <a:srgbClr val="FF0000"/>
              </a:solidFill>
            </a:endParaRPr>
          </a:p>
          <a:p>
            <a:pPr lvl="3"/>
            <a:r>
              <a:rPr lang="en-GB" altLang="zh-CN" sz="1600" dirty="0">
                <a:solidFill>
                  <a:srgbClr val="FF0000"/>
                </a:solidFill>
              </a:rPr>
              <a:t>For invalid TA case, the ending point of PUCCH </a:t>
            </a:r>
            <a:r>
              <a:rPr lang="en-GB" altLang="zh-CN" sz="1600" dirty="0" err="1">
                <a:solidFill>
                  <a:srgbClr val="FF0000"/>
                </a:solidFill>
              </a:rPr>
              <a:t>SCell</a:t>
            </a:r>
            <a:r>
              <a:rPr lang="en-GB" altLang="zh-CN" sz="1600" dirty="0">
                <a:solidFill>
                  <a:srgbClr val="FF0000"/>
                </a:solidFill>
              </a:rPr>
              <a:t> activation is the point when UE transmit valid CSI report on a certain cell (</a:t>
            </a:r>
            <a:r>
              <a:rPr lang="en-GB" altLang="zh-CN" sz="1600" dirty="0" err="1">
                <a:solidFill>
                  <a:srgbClr val="FF0000"/>
                </a:solidFill>
              </a:rPr>
              <a:t>SpCell</a:t>
            </a:r>
            <a:r>
              <a:rPr lang="en-GB" altLang="zh-CN" sz="1600" dirty="0">
                <a:solidFill>
                  <a:srgbClr val="FF0000"/>
                </a:solidFill>
              </a:rPr>
              <a:t> or PUCCH </a:t>
            </a:r>
            <a:r>
              <a:rPr lang="en-GB" altLang="zh-CN" sz="1600" dirty="0" err="1">
                <a:solidFill>
                  <a:srgbClr val="FF0000"/>
                </a:solidFill>
              </a:rPr>
              <a:t>SCell</a:t>
            </a:r>
            <a:r>
              <a:rPr lang="en-GB" altLang="zh-CN" sz="1600" dirty="0">
                <a:solidFill>
                  <a:srgbClr val="FF0000"/>
                </a:solidFill>
              </a:rPr>
              <a:t> or others, i.e. not to define which cell is used). </a:t>
            </a:r>
            <a:endParaRPr lang="zh-CN" altLang="zh-CN" sz="1600" dirty="0">
              <a:solidFill>
                <a:srgbClr val="FF0000"/>
              </a:solidFill>
            </a:endParaRPr>
          </a:p>
          <a:p>
            <a:pPr lvl="2" hangingPunct="0"/>
            <a:r>
              <a:rPr lang="en-GB" altLang="zh-CN" sz="1800" dirty="0">
                <a:solidFill>
                  <a:srgbClr val="FF0000"/>
                </a:solidFill>
              </a:rPr>
              <a:t>Option 3: </a:t>
            </a:r>
            <a:endParaRPr lang="zh-CN" altLang="zh-CN" sz="1800" dirty="0">
              <a:solidFill>
                <a:srgbClr val="FF0000"/>
              </a:solidFill>
            </a:endParaRPr>
          </a:p>
          <a:p>
            <a:pPr lvl="3"/>
            <a:r>
              <a:rPr lang="en-GB" altLang="zh-CN" sz="1600" dirty="0">
                <a:solidFill>
                  <a:srgbClr val="FF0000"/>
                </a:solidFill>
              </a:rPr>
              <a:t>For invalid TA case, the ending point of PUCCH </a:t>
            </a:r>
            <a:r>
              <a:rPr lang="en-GB" altLang="zh-CN" sz="1600" dirty="0" err="1">
                <a:solidFill>
                  <a:srgbClr val="FF0000"/>
                </a:solidFill>
              </a:rPr>
              <a:t>SCell</a:t>
            </a:r>
            <a:r>
              <a:rPr lang="en-GB" altLang="zh-CN" sz="1600" dirty="0">
                <a:solidFill>
                  <a:srgbClr val="FF0000"/>
                </a:solidFill>
              </a:rPr>
              <a:t> activation should be the point when UE transmit PRACH on target PUCCH </a:t>
            </a:r>
            <a:r>
              <a:rPr lang="en-GB" altLang="zh-CN" sz="1600" dirty="0" err="1">
                <a:solidFill>
                  <a:srgbClr val="FF0000"/>
                </a:solidFill>
              </a:rPr>
              <a:t>SCell</a:t>
            </a:r>
            <a:r>
              <a:rPr lang="en-GB" altLang="zh-CN" sz="1600" dirty="0">
                <a:solidFill>
                  <a:srgbClr val="FF0000"/>
                </a:solidFill>
              </a:rPr>
              <a:t>.</a:t>
            </a:r>
            <a:endParaRPr lang="zh-CN" altLang="zh-CN" sz="1600" dirty="0">
              <a:solidFill>
                <a:srgbClr val="FF0000"/>
              </a:solidFill>
            </a:endParaRPr>
          </a:p>
          <a:p>
            <a:pPr lvl="2"/>
            <a:r>
              <a:rPr lang="en-GB" altLang="zh-CN" sz="1800" dirty="0">
                <a:solidFill>
                  <a:srgbClr val="FF0000"/>
                </a:solidFill>
              </a:rPr>
              <a:t>Option 4</a:t>
            </a:r>
            <a:endParaRPr lang="zh-CN" altLang="zh-CN" sz="1800" dirty="0">
              <a:solidFill>
                <a:srgbClr val="FF0000"/>
              </a:solidFill>
            </a:endParaRPr>
          </a:p>
          <a:p>
            <a:pPr lvl="3"/>
            <a:r>
              <a:rPr lang="en-GB" altLang="zh-CN" sz="1600" dirty="0">
                <a:solidFill>
                  <a:srgbClr val="FF0000"/>
                </a:solidFill>
              </a:rPr>
              <a:t>Depends on if the UE has transmitted the CSI reporting e.g. to inform network the beam information during the activation period. </a:t>
            </a:r>
            <a:endParaRPr lang="en-GB" altLang="zh-CN" sz="1600" dirty="0" smtClean="0">
              <a:solidFill>
                <a:srgbClr val="FF0000"/>
              </a:solidFill>
            </a:endParaRPr>
          </a:p>
          <a:p>
            <a:pPr marL="1371600" lvl="3" indent="0">
              <a:buNone/>
            </a:pPr>
            <a:endParaRPr lang="en-GB" altLang="zh-CN" sz="1600" dirty="0" smtClean="0"/>
          </a:p>
          <a:p>
            <a:r>
              <a:rPr lang="en-GB" altLang="zh-CN" sz="2000" b="1" u="sng" dirty="0"/>
              <a:t>Issue 1-1-2: Which cell is the CSI reporting transmitted for PUCCH </a:t>
            </a:r>
            <a:r>
              <a:rPr lang="en-GB" altLang="zh-CN" sz="2000" b="1" u="sng" dirty="0" err="1"/>
              <a:t>SCell</a:t>
            </a:r>
            <a:r>
              <a:rPr lang="en-GB" altLang="zh-CN" sz="2000" b="1" u="sng" dirty="0"/>
              <a:t> activation?</a:t>
            </a:r>
            <a:endParaRPr lang="zh-CN" altLang="zh-CN" sz="2000" b="1" u="sng" dirty="0"/>
          </a:p>
          <a:p>
            <a:pPr lvl="1" hangingPunct="0"/>
            <a:r>
              <a:rPr lang="en-US" altLang="zh-CN" sz="2100" dirty="0">
                <a:solidFill>
                  <a:srgbClr val="00B050"/>
                </a:solidFill>
              </a:rPr>
              <a:t>Closed, can be included in the discussion of issue 1-1-1</a:t>
            </a:r>
            <a:endParaRPr lang="zh-CN" altLang="zh-CN" sz="2100" dirty="0">
              <a:solidFill>
                <a:srgbClr val="00B050"/>
              </a:solidFill>
            </a:endParaRPr>
          </a:p>
        </p:txBody>
      </p:sp>
    </p:spTree>
    <p:extLst>
      <p:ext uri="{BB962C8B-B14F-4D97-AF65-F5344CB8AC3E}">
        <p14:creationId xmlns:p14="http://schemas.microsoft.com/office/powerpoint/2010/main" val="1101633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7643192" cy="493563"/>
          </a:xfrm>
        </p:spPr>
        <p:txBody>
          <a:bodyPr>
            <a:noAutofit/>
          </a:bodyPr>
          <a:lstStyle/>
          <a:p>
            <a:r>
              <a:rPr lang="en-US" altLang="zh-CN" sz="2400" dirty="0">
                <a:latin typeface="Times New Roman" pitchFamily="18" charset="0"/>
                <a:cs typeface="Times New Roman" pitchFamily="18" charset="0"/>
              </a:rPr>
              <a:t>Sub-topic 1-1 </a:t>
            </a:r>
            <a:r>
              <a:rPr lang="en-US" altLang="zh-CN" sz="2400" dirty="0" smtClean="0">
                <a:latin typeface="Times New Roman" pitchFamily="18" charset="0"/>
                <a:cs typeface="Times New Roman" pitchFamily="18" charset="0"/>
              </a:rPr>
              <a:t>General(4/5)</a:t>
            </a:r>
            <a:endParaRPr lang="zh-CN" altLang="en-US" sz="2400" dirty="0"/>
          </a:p>
        </p:txBody>
      </p:sp>
      <p:sp>
        <p:nvSpPr>
          <p:cNvPr id="3" name="内容占位符 2"/>
          <p:cNvSpPr>
            <a:spLocks noGrp="1"/>
          </p:cNvSpPr>
          <p:nvPr>
            <p:ph idx="1"/>
          </p:nvPr>
        </p:nvSpPr>
        <p:spPr>
          <a:xfrm>
            <a:off x="323528" y="771550"/>
            <a:ext cx="8496944" cy="4176464"/>
          </a:xfrm>
        </p:spPr>
        <p:txBody>
          <a:bodyPr>
            <a:normAutofit fontScale="25000" lnSpcReduction="20000"/>
          </a:bodyPr>
          <a:lstStyle/>
          <a:p>
            <a:r>
              <a:rPr lang="en-GB" altLang="zh-CN" sz="6200" b="1" u="sng" dirty="0"/>
              <a:t>Issue 1-1-3: Whether the beam information (SSB index) of PUCCH </a:t>
            </a:r>
            <a:r>
              <a:rPr lang="en-GB" altLang="zh-CN" sz="6200" b="1" u="sng" dirty="0" err="1"/>
              <a:t>Scell</a:t>
            </a:r>
            <a:r>
              <a:rPr lang="en-GB" altLang="zh-CN" sz="6200" b="1" u="sng" dirty="0"/>
              <a:t> is needed to be indicated to NW</a:t>
            </a:r>
            <a:r>
              <a:rPr lang="en-GB" altLang="zh-CN" sz="6200" b="1" u="sng" dirty="0" smtClean="0"/>
              <a:t>?</a:t>
            </a:r>
          </a:p>
          <a:p>
            <a:pPr lvl="1"/>
            <a:r>
              <a:rPr lang="en-GB" altLang="zh-CN" sz="4000" dirty="0">
                <a:solidFill>
                  <a:srgbClr val="FF0000"/>
                </a:solidFill>
              </a:rPr>
              <a:t>Option 1:  (vivo, Apple, ZTE)</a:t>
            </a:r>
            <a:endParaRPr lang="zh-CN" altLang="zh-CN" sz="4000" dirty="0">
              <a:solidFill>
                <a:srgbClr val="FF0000"/>
              </a:solidFill>
            </a:endParaRPr>
          </a:p>
          <a:p>
            <a:pPr lvl="2"/>
            <a:r>
              <a:rPr lang="en-GB" altLang="zh-CN" sz="3600" dirty="0">
                <a:solidFill>
                  <a:srgbClr val="FF0000"/>
                </a:solidFill>
              </a:rPr>
              <a:t>For the unknown case, the beam information of the PUCCH </a:t>
            </a:r>
            <a:r>
              <a:rPr lang="en-GB" altLang="zh-CN" sz="3600" dirty="0" err="1">
                <a:solidFill>
                  <a:srgbClr val="FF0000"/>
                </a:solidFill>
              </a:rPr>
              <a:t>Scell</a:t>
            </a:r>
            <a:r>
              <a:rPr lang="en-GB" altLang="zh-CN" sz="3600" dirty="0">
                <a:solidFill>
                  <a:srgbClr val="FF0000"/>
                </a:solidFill>
              </a:rPr>
              <a:t> being activated should be indicated to NW.  </a:t>
            </a:r>
            <a:endParaRPr lang="zh-CN" altLang="zh-CN" sz="3600" dirty="0">
              <a:solidFill>
                <a:srgbClr val="FF0000"/>
              </a:solidFill>
            </a:endParaRPr>
          </a:p>
          <a:p>
            <a:pPr lvl="2"/>
            <a:r>
              <a:rPr lang="en-GB" altLang="zh-CN" sz="3600" dirty="0">
                <a:solidFill>
                  <a:srgbClr val="FF0000"/>
                </a:solidFill>
              </a:rPr>
              <a:t>For the known case, this indication of this information can be omitted.</a:t>
            </a:r>
            <a:endParaRPr lang="zh-CN" altLang="zh-CN" sz="3600" dirty="0">
              <a:solidFill>
                <a:srgbClr val="FF0000"/>
              </a:solidFill>
            </a:endParaRPr>
          </a:p>
          <a:p>
            <a:pPr lvl="1"/>
            <a:r>
              <a:rPr lang="en-GB" altLang="zh-CN" sz="4000" dirty="0">
                <a:solidFill>
                  <a:srgbClr val="FF0000"/>
                </a:solidFill>
              </a:rPr>
              <a:t>Option 2: (NEC)</a:t>
            </a:r>
            <a:endParaRPr lang="zh-CN" altLang="zh-CN" sz="4000" dirty="0">
              <a:solidFill>
                <a:srgbClr val="FF0000"/>
              </a:solidFill>
            </a:endParaRPr>
          </a:p>
          <a:p>
            <a:pPr lvl="2"/>
            <a:r>
              <a:rPr lang="en-GB" altLang="zh-CN" sz="3600" dirty="0">
                <a:solidFill>
                  <a:srgbClr val="FF0000"/>
                </a:solidFill>
              </a:rPr>
              <a:t>Needed for unknown FR1 </a:t>
            </a:r>
            <a:r>
              <a:rPr lang="en-GB" altLang="zh-CN" sz="3600" dirty="0" err="1">
                <a:solidFill>
                  <a:srgbClr val="FF0000"/>
                </a:solidFill>
              </a:rPr>
              <a:t>Scell</a:t>
            </a:r>
            <a:r>
              <a:rPr lang="en-GB" altLang="zh-CN" sz="3600" dirty="0">
                <a:solidFill>
                  <a:srgbClr val="FF0000"/>
                </a:solidFill>
              </a:rPr>
              <a:t> activation</a:t>
            </a:r>
            <a:endParaRPr lang="zh-CN" altLang="zh-CN" sz="3600" dirty="0">
              <a:solidFill>
                <a:srgbClr val="FF0000"/>
              </a:solidFill>
            </a:endParaRPr>
          </a:p>
          <a:p>
            <a:pPr lvl="3"/>
            <a:r>
              <a:rPr lang="en-GB" altLang="zh-CN" sz="3200" dirty="0">
                <a:solidFill>
                  <a:srgbClr val="FF0000"/>
                </a:solidFill>
              </a:rPr>
              <a:t>For an unknown FR1 </a:t>
            </a:r>
            <a:r>
              <a:rPr lang="en-GB" altLang="zh-CN" sz="3200" dirty="0" err="1">
                <a:solidFill>
                  <a:srgbClr val="FF0000"/>
                </a:solidFill>
              </a:rPr>
              <a:t>Scell</a:t>
            </a:r>
            <a:r>
              <a:rPr lang="en-GB" altLang="zh-CN" sz="3200" dirty="0">
                <a:solidFill>
                  <a:srgbClr val="FF0000"/>
                </a:solidFill>
              </a:rPr>
              <a:t> activation where CSI reporting is transmitted on </a:t>
            </a:r>
            <a:r>
              <a:rPr lang="en-GB" altLang="zh-CN" sz="3200" dirty="0" err="1">
                <a:solidFill>
                  <a:srgbClr val="FF0000"/>
                </a:solidFill>
              </a:rPr>
              <a:t>Scell</a:t>
            </a:r>
            <a:r>
              <a:rPr lang="en-GB" altLang="zh-CN" sz="3200" dirty="0">
                <a:solidFill>
                  <a:srgbClr val="FF0000"/>
                </a:solidFill>
              </a:rPr>
              <a:t>, RAN4 to consider including L1-RSRP/beam reporting as part of the </a:t>
            </a:r>
            <a:r>
              <a:rPr lang="en-GB" altLang="zh-CN" sz="3200" dirty="0" err="1">
                <a:solidFill>
                  <a:srgbClr val="FF0000"/>
                </a:solidFill>
              </a:rPr>
              <a:t>Scell</a:t>
            </a:r>
            <a:r>
              <a:rPr lang="en-GB" altLang="zh-CN" sz="3200" dirty="0">
                <a:solidFill>
                  <a:srgbClr val="FF0000"/>
                </a:solidFill>
              </a:rPr>
              <a:t> activation procedure.</a:t>
            </a:r>
            <a:endParaRPr lang="zh-CN" altLang="zh-CN" sz="3200" dirty="0">
              <a:solidFill>
                <a:srgbClr val="FF0000"/>
              </a:solidFill>
            </a:endParaRPr>
          </a:p>
          <a:p>
            <a:pPr lvl="1"/>
            <a:r>
              <a:rPr lang="en-GB" altLang="zh-CN" sz="4000" dirty="0">
                <a:solidFill>
                  <a:srgbClr val="FF0000"/>
                </a:solidFill>
              </a:rPr>
              <a:t>Option 3: (Nokia)</a:t>
            </a:r>
            <a:endParaRPr lang="zh-CN" altLang="zh-CN" sz="4000" dirty="0">
              <a:solidFill>
                <a:srgbClr val="FF0000"/>
              </a:solidFill>
            </a:endParaRPr>
          </a:p>
          <a:p>
            <a:pPr lvl="2"/>
            <a:r>
              <a:rPr lang="en-GB" altLang="zh-CN" sz="3600" dirty="0">
                <a:solidFill>
                  <a:srgbClr val="FF0000"/>
                </a:solidFill>
              </a:rPr>
              <a:t>Needed for unknown PUCCH </a:t>
            </a:r>
            <a:r>
              <a:rPr lang="en-GB" altLang="zh-CN" sz="3600" dirty="0" err="1">
                <a:solidFill>
                  <a:srgbClr val="FF0000"/>
                </a:solidFill>
              </a:rPr>
              <a:t>Scell</a:t>
            </a:r>
            <a:r>
              <a:rPr lang="en-GB" altLang="zh-CN" sz="3600" dirty="0">
                <a:solidFill>
                  <a:srgbClr val="FF0000"/>
                </a:solidFill>
              </a:rPr>
              <a:t> in FR2. </a:t>
            </a:r>
            <a:endParaRPr lang="zh-CN" altLang="zh-CN" sz="3600" dirty="0">
              <a:solidFill>
                <a:srgbClr val="FF0000"/>
              </a:solidFill>
            </a:endParaRPr>
          </a:p>
          <a:p>
            <a:pPr lvl="2"/>
            <a:r>
              <a:rPr lang="en-GB" altLang="zh-CN" sz="3600" dirty="0">
                <a:solidFill>
                  <a:srgbClr val="FF0000"/>
                </a:solidFill>
              </a:rPr>
              <a:t>Not needed for PUCCH </a:t>
            </a:r>
            <a:r>
              <a:rPr lang="en-GB" altLang="zh-CN" sz="3600" dirty="0" err="1">
                <a:solidFill>
                  <a:srgbClr val="FF0000"/>
                </a:solidFill>
              </a:rPr>
              <a:t>Scell</a:t>
            </a:r>
            <a:r>
              <a:rPr lang="en-GB" altLang="zh-CN" sz="3600" dirty="0">
                <a:solidFill>
                  <a:srgbClr val="FF0000"/>
                </a:solidFill>
              </a:rPr>
              <a:t> in FR1 or known PUCCH </a:t>
            </a:r>
            <a:r>
              <a:rPr lang="en-GB" altLang="zh-CN" sz="3600" dirty="0" err="1">
                <a:solidFill>
                  <a:srgbClr val="FF0000"/>
                </a:solidFill>
              </a:rPr>
              <a:t>Scell</a:t>
            </a:r>
            <a:r>
              <a:rPr lang="en-GB" altLang="zh-CN" sz="3600" dirty="0">
                <a:solidFill>
                  <a:srgbClr val="FF0000"/>
                </a:solidFill>
              </a:rPr>
              <a:t> in FR2. </a:t>
            </a:r>
            <a:endParaRPr lang="zh-CN" altLang="zh-CN" sz="3600" dirty="0">
              <a:solidFill>
                <a:srgbClr val="FF0000"/>
              </a:solidFill>
            </a:endParaRPr>
          </a:p>
          <a:p>
            <a:pPr lvl="2"/>
            <a:r>
              <a:rPr lang="en-GB" altLang="zh-CN" sz="3600" dirty="0">
                <a:solidFill>
                  <a:srgbClr val="FF0000"/>
                </a:solidFill>
              </a:rPr>
              <a:t>If RAN4 agrees to send beam information on </a:t>
            </a:r>
            <a:r>
              <a:rPr lang="en-GB" altLang="zh-CN" sz="3600" dirty="0" err="1">
                <a:solidFill>
                  <a:srgbClr val="FF0000"/>
                </a:solidFill>
              </a:rPr>
              <a:t>Pcell</a:t>
            </a:r>
            <a:r>
              <a:rPr lang="en-GB" altLang="zh-CN" sz="3600" dirty="0">
                <a:solidFill>
                  <a:srgbClr val="FF0000"/>
                </a:solidFill>
              </a:rPr>
              <a:t>, send LS to RAN1/2 asking for the feasibility and potential solutions of transmitting CSI report of PUCCH </a:t>
            </a:r>
            <a:r>
              <a:rPr lang="en-GB" altLang="zh-CN" sz="3600" dirty="0" err="1">
                <a:solidFill>
                  <a:srgbClr val="FF0000"/>
                </a:solidFill>
              </a:rPr>
              <a:t>Scell</a:t>
            </a:r>
            <a:r>
              <a:rPr lang="en-GB" altLang="zh-CN" sz="3600" dirty="0">
                <a:solidFill>
                  <a:srgbClr val="FF0000"/>
                </a:solidFill>
              </a:rPr>
              <a:t> on the </a:t>
            </a:r>
            <a:r>
              <a:rPr lang="en-GB" altLang="zh-CN" sz="3600" dirty="0" err="1">
                <a:solidFill>
                  <a:srgbClr val="FF0000"/>
                </a:solidFill>
              </a:rPr>
              <a:t>Pcell</a:t>
            </a:r>
            <a:r>
              <a:rPr lang="en-GB" altLang="zh-CN" sz="3600" dirty="0">
                <a:solidFill>
                  <a:srgbClr val="FF0000"/>
                </a:solidFill>
              </a:rPr>
              <a:t>.</a:t>
            </a:r>
            <a:endParaRPr lang="zh-CN" altLang="zh-CN" sz="3600" dirty="0">
              <a:solidFill>
                <a:srgbClr val="FF0000"/>
              </a:solidFill>
            </a:endParaRPr>
          </a:p>
          <a:p>
            <a:pPr lvl="1"/>
            <a:r>
              <a:rPr lang="en-GB" altLang="zh-CN" sz="4000" dirty="0">
                <a:solidFill>
                  <a:srgbClr val="FF0000"/>
                </a:solidFill>
              </a:rPr>
              <a:t>Option 4: (Apple, Huawei, ZTE, NTT DOCOMO, OPPO, QC)</a:t>
            </a:r>
            <a:endParaRPr lang="zh-CN" altLang="zh-CN" sz="4000" dirty="0">
              <a:solidFill>
                <a:srgbClr val="FF0000"/>
              </a:solidFill>
            </a:endParaRPr>
          </a:p>
          <a:p>
            <a:pPr lvl="2" hangingPunct="0"/>
            <a:r>
              <a:rPr lang="en-GB" altLang="zh-CN" sz="3600" dirty="0">
                <a:solidFill>
                  <a:srgbClr val="FF0000"/>
                </a:solidFill>
              </a:rPr>
              <a:t>If the being-activated PUCCH </a:t>
            </a:r>
            <a:r>
              <a:rPr lang="en-GB" altLang="zh-CN" sz="3600" dirty="0" err="1">
                <a:solidFill>
                  <a:srgbClr val="FF0000"/>
                </a:solidFill>
              </a:rPr>
              <a:t>Scell</a:t>
            </a:r>
            <a:r>
              <a:rPr lang="en-GB" altLang="zh-CN" sz="3600" dirty="0">
                <a:solidFill>
                  <a:srgbClr val="FF0000"/>
                </a:solidFill>
              </a:rPr>
              <a:t> is known, no need to indicate the beam information to network for determining the associated SSB in PDCCH order for RA, i.e., no additional SSB based beam measurement is needed.</a:t>
            </a:r>
            <a:endParaRPr lang="zh-CN" altLang="zh-CN" sz="3600" dirty="0">
              <a:solidFill>
                <a:srgbClr val="FF0000"/>
              </a:solidFill>
            </a:endParaRPr>
          </a:p>
          <a:p>
            <a:pPr lvl="2" hangingPunct="0"/>
            <a:r>
              <a:rPr lang="en-GB" altLang="zh-CN" sz="3600" dirty="0">
                <a:solidFill>
                  <a:srgbClr val="FF0000"/>
                </a:solidFill>
              </a:rPr>
              <a:t>If the being-activated PUCCH </a:t>
            </a:r>
            <a:r>
              <a:rPr lang="en-GB" altLang="zh-CN" sz="3600" dirty="0" err="1">
                <a:solidFill>
                  <a:srgbClr val="FF0000"/>
                </a:solidFill>
              </a:rPr>
              <a:t>Scell</a:t>
            </a:r>
            <a:r>
              <a:rPr lang="en-GB" altLang="zh-CN" sz="3600" dirty="0">
                <a:solidFill>
                  <a:srgbClr val="FF0000"/>
                </a:solidFill>
              </a:rPr>
              <a:t> is unknown:</a:t>
            </a:r>
            <a:endParaRPr lang="zh-CN" altLang="zh-CN" sz="3600" dirty="0">
              <a:solidFill>
                <a:srgbClr val="FF0000"/>
              </a:solidFill>
            </a:endParaRPr>
          </a:p>
          <a:p>
            <a:pPr lvl="3" hangingPunct="0"/>
            <a:r>
              <a:rPr lang="en-GB" altLang="zh-CN" sz="3200" dirty="0">
                <a:solidFill>
                  <a:srgbClr val="FF0000"/>
                </a:solidFill>
              </a:rPr>
              <a:t>if target </a:t>
            </a:r>
            <a:r>
              <a:rPr lang="en-GB" altLang="zh-CN" sz="3200" dirty="0" err="1">
                <a:solidFill>
                  <a:srgbClr val="FF0000"/>
                </a:solidFill>
              </a:rPr>
              <a:t>Scell</a:t>
            </a:r>
            <a:r>
              <a:rPr lang="en-GB" altLang="zh-CN" sz="3200" dirty="0">
                <a:solidFill>
                  <a:srgbClr val="FF0000"/>
                </a:solidFill>
              </a:rPr>
              <a:t> belongs to FR2 and if there is at least one active serving cell on that FR2 band: following the same conditions in TS38.133 section 8.3.2 for intra-band FR2 </a:t>
            </a:r>
            <a:r>
              <a:rPr lang="en-GB" altLang="zh-CN" sz="3200" dirty="0" err="1">
                <a:solidFill>
                  <a:srgbClr val="FF0000"/>
                </a:solidFill>
              </a:rPr>
              <a:t>Scell</a:t>
            </a:r>
            <a:r>
              <a:rPr lang="en-GB" altLang="zh-CN" sz="3200" dirty="0">
                <a:solidFill>
                  <a:srgbClr val="FF0000"/>
                </a:solidFill>
              </a:rPr>
              <a:t> activation, no need to indicate the beam information to network for determining the associated SSB in PDCCH order for RA.</a:t>
            </a:r>
            <a:endParaRPr lang="zh-CN" altLang="zh-CN" sz="3200" dirty="0">
              <a:solidFill>
                <a:srgbClr val="FF0000"/>
              </a:solidFill>
            </a:endParaRPr>
          </a:p>
          <a:p>
            <a:pPr lvl="3" hangingPunct="0"/>
            <a:r>
              <a:rPr lang="en-GB" altLang="zh-CN" sz="3200" dirty="0">
                <a:solidFill>
                  <a:srgbClr val="FF0000"/>
                </a:solidFill>
              </a:rPr>
              <a:t>if target </a:t>
            </a:r>
            <a:r>
              <a:rPr lang="en-GB" altLang="zh-CN" sz="3200" dirty="0" err="1">
                <a:solidFill>
                  <a:srgbClr val="FF0000"/>
                </a:solidFill>
              </a:rPr>
              <a:t>Scell</a:t>
            </a:r>
            <a:r>
              <a:rPr lang="en-GB" altLang="zh-CN" sz="3200" dirty="0">
                <a:solidFill>
                  <a:srgbClr val="FF0000"/>
                </a:solidFill>
              </a:rPr>
              <a:t> belongs to FR2 and if there is no active serving cell on that FR2 band: need to indicate the beam information to network for determining the associated SSB in PDCCH order for RA.</a:t>
            </a:r>
            <a:endParaRPr lang="zh-CN" altLang="zh-CN" sz="3200" dirty="0">
              <a:solidFill>
                <a:srgbClr val="FF0000"/>
              </a:solidFill>
            </a:endParaRPr>
          </a:p>
          <a:p>
            <a:pPr lvl="3" hangingPunct="0"/>
            <a:r>
              <a:rPr lang="en-GB" altLang="zh-CN" sz="3200" dirty="0">
                <a:solidFill>
                  <a:srgbClr val="FF0000"/>
                </a:solidFill>
              </a:rPr>
              <a:t>if target </a:t>
            </a:r>
            <a:r>
              <a:rPr lang="en-GB" altLang="zh-CN" sz="3200" dirty="0" err="1">
                <a:solidFill>
                  <a:srgbClr val="FF0000"/>
                </a:solidFill>
              </a:rPr>
              <a:t>Scell</a:t>
            </a:r>
            <a:r>
              <a:rPr lang="en-GB" altLang="zh-CN" sz="3200" dirty="0">
                <a:solidFill>
                  <a:srgbClr val="FF0000"/>
                </a:solidFill>
              </a:rPr>
              <a:t> belongs to FR1 and it is contiguous to an active serving cell in the same band: following the same conditions in TS38.133 section 8.3.2 for intra-band contiguous FR1 </a:t>
            </a:r>
            <a:r>
              <a:rPr lang="en-GB" altLang="zh-CN" sz="3200" dirty="0" err="1">
                <a:solidFill>
                  <a:srgbClr val="FF0000"/>
                </a:solidFill>
              </a:rPr>
              <a:t>Scell</a:t>
            </a:r>
            <a:r>
              <a:rPr lang="en-GB" altLang="zh-CN" sz="3200" dirty="0">
                <a:solidFill>
                  <a:srgbClr val="FF0000"/>
                </a:solidFill>
              </a:rPr>
              <a:t> activation, no need to indicate the beam information to network for determining the associated SSB in PDCCH order for RA.</a:t>
            </a:r>
            <a:endParaRPr lang="zh-CN" altLang="zh-CN" sz="3200" dirty="0">
              <a:solidFill>
                <a:srgbClr val="FF0000"/>
              </a:solidFill>
            </a:endParaRPr>
          </a:p>
          <a:p>
            <a:pPr lvl="3"/>
            <a:r>
              <a:rPr lang="en-GB" altLang="zh-CN" sz="3200" dirty="0">
                <a:solidFill>
                  <a:srgbClr val="FF0000"/>
                </a:solidFill>
              </a:rPr>
              <a:t>if target </a:t>
            </a:r>
            <a:r>
              <a:rPr lang="en-GB" altLang="zh-CN" sz="3200" dirty="0" err="1">
                <a:solidFill>
                  <a:srgbClr val="FF0000"/>
                </a:solidFill>
              </a:rPr>
              <a:t>Scell</a:t>
            </a:r>
            <a:r>
              <a:rPr lang="en-GB" altLang="zh-CN" sz="3200" dirty="0">
                <a:solidFill>
                  <a:srgbClr val="FF0000"/>
                </a:solidFill>
              </a:rPr>
              <a:t> belongs to FR1 and if there is no contiguous active serving cell on that FR1 band: need to indicate the beam information to network for determining the associated SSB in PDCCH order for RA.</a:t>
            </a:r>
            <a:endParaRPr lang="zh-CN" altLang="zh-CN" sz="3200" dirty="0">
              <a:solidFill>
                <a:srgbClr val="FF0000"/>
              </a:solidFill>
            </a:endParaRPr>
          </a:p>
          <a:p>
            <a:pPr lvl="1"/>
            <a:r>
              <a:rPr lang="en-GB" altLang="zh-CN" sz="4000" dirty="0">
                <a:solidFill>
                  <a:srgbClr val="FF0000"/>
                </a:solidFill>
              </a:rPr>
              <a:t>Option 4a: (QC)</a:t>
            </a:r>
            <a:endParaRPr lang="zh-CN" altLang="zh-CN" sz="4000" dirty="0">
              <a:solidFill>
                <a:srgbClr val="FF0000"/>
              </a:solidFill>
            </a:endParaRPr>
          </a:p>
          <a:p>
            <a:pPr lvl="2"/>
            <a:r>
              <a:rPr lang="en-GB" altLang="zh-CN" sz="3600" dirty="0">
                <a:solidFill>
                  <a:srgbClr val="FF0000"/>
                </a:solidFill>
              </a:rPr>
              <a:t>The clarification for option 4:</a:t>
            </a:r>
            <a:endParaRPr lang="zh-CN" altLang="zh-CN" sz="3600" dirty="0">
              <a:solidFill>
                <a:srgbClr val="FF0000"/>
              </a:solidFill>
            </a:endParaRPr>
          </a:p>
          <a:p>
            <a:pPr lvl="3"/>
            <a:r>
              <a:rPr lang="zh-CN" altLang="zh-CN" sz="3200" dirty="0">
                <a:solidFill>
                  <a:srgbClr val="FF0000"/>
                </a:solidFill>
              </a:rPr>
              <a:t>“</a:t>
            </a:r>
            <a:r>
              <a:rPr lang="en-GB" altLang="zh-CN" sz="3200" dirty="0">
                <a:solidFill>
                  <a:srgbClr val="FF0000"/>
                </a:solidFill>
              </a:rPr>
              <a:t>need to indicate the beam information to network for determining the associated SSB in PDCCH order for RA” doesn’t necessarily mean it is always possible for all cases, i.e. there can be cases where DL beam (SSB index) indication can’t be reported to the serving cell due to UE </a:t>
            </a:r>
            <a:r>
              <a:rPr lang="en-GB" altLang="zh-CN" sz="3200" dirty="0" err="1">
                <a:solidFill>
                  <a:srgbClr val="FF0000"/>
                </a:solidFill>
              </a:rPr>
              <a:t>behavior</a:t>
            </a:r>
            <a:r>
              <a:rPr lang="en-GB" altLang="zh-CN" sz="3200" dirty="0">
                <a:solidFill>
                  <a:srgbClr val="FF0000"/>
                </a:solidFill>
              </a:rPr>
              <a:t> for PUCCH grouping specified by RAN1/2</a:t>
            </a:r>
            <a:r>
              <a:rPr lang="en-GB" altLang="zh-CN" dirty="0" smtClean="0">
                <a:solidFill>
                  <a:srgbClr val="FF0000"/>
                </a:solidFill>
              </a:rPr>
              <a:t>.</a:t>
            </a:r>
            <a:endParaRPr lang="zh-CN" altLang="zh-CN" dirty="0">
              <a:solidFill>
                <a:srgbClr val="FF0000"/>
              </a:solidFill>
            </a:endParaRPr>
          </a:p>
        </p:txBody>
      </p:sp>
    </p:spTree>
    <p:extLst>
      <p:ext uri="{BB962C8B-B14F-4D97-AF65-F5344CB8AC3E}">
        <p14:creationId xmlns:p14="http://schemas.microsoft.com/office/powerpoint/2010/main" val="19811568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147248" cy="637579"/>
          </a:xfrm>
        </p:spPr>
        <p:txBody>
          <a:bodyPr>
            <a:normAutofit/>
          </a:bodyPr>
          <a:lstStyle/>
          <a:p>
            <a:r>
              <a:rPr lang="en-US" altLang="zh-CN" sz="2400" dirty="0">
                <a:latin typeface="Times New Roman" pitchFamily="18" charset="0"/>
                <a:cs typeface="Times New Roman" pitchFamily="18" charset="0"/>
              </a:rPr>
              <a:t>Sub-topic 1-1 General(4/5)</a:t>
            </a:r>
            <a:endParaRPr lang="zh-CN" altLang="en-US" sz="2400" dirty="0"/>
          </a:p>
        </p:txBody>
      </p:sp>
      <p:sp>
        <p:nvSpPr>
          <p:cNvPr id="3" name="内容占位符 2"/>
          <p:cNvSpPr>
            <a:spLocks noGrp="1"/>
          </p:cNvSpPr>
          <p:nvPr>
            <p:ph idx="1"/>
          </p:nvPr>
        </p:nvSpPr>
        <p:spPr>
          <a:xfrm>
            <a:off x="467544" y="843558"/>
            <a:ext cx="8229600" cy="3394472"/>
          </a:xfrm>
        </p:spPr>
        <p:txBody>
          <a:bodyPr>
            <a:normAutofit/>
          </a:bodyPr>
          <a:lstStyle/>
          <a:p>
            <a:pPr marL="0" indent="0">
              <a:buNone/>
            </a:pPr>
            <a:r>
              <a:rPr lang="en-US" altLang="zh-CN" sz="1900" dirty="0" smtClean="0"/>
              <a:t>Cont. from last page</a:t>
            </a:r>
            <a:endParaRPr lang="en-GB" altLang="zh-CN" sz="1900" dirty="0" smtClean="0"/>
          </a:p>
          <a:p>
            <a:r>
              <a:rPr lang="en-GB" altLang="zh-CN" sz="1600" b="1" u="sng" dirty="0" smtClean="0"/>
              <a:t>Issue </a:t>
            </a:r>
            <a:r>
              <a:rPr lang="en-GB" altLang="zh-CN" sz="1600" b="1" u="sng" dirty="0"/>
              <a:t>1-1-3: Whether the beam information (SSB index) of PUCCH </a:t>
            </a:r>
            <a:r>
              <a:rPr lang="en-GB" altLang="zh-CN" sz="1600" b="1" u="sng" dirty="0" err="1"/>
              <a:t>Scell</a:t>
            </a:r>
            <a:r>
              <a:rPr lang="en-GB" altLang="zh-CN" sz="1600" b="1" u="sng" dirty="0"/>
              <a:t> is needed to be indicated to NW</a:t>
            </a:r>
            <a:r>
              <a:rPr lang="en-GB" altLang="zh-CN" sz="1600" b="1" u="sng" dirty="0" smtClean="0"/>
              <a:t>?</a:t>
            </a:r>
            <a:endParaRPr lang="en-GB" altLang="zh-CN" sz="1600" dirty="0" smtClean="0"/>
          </a:p>
          <a:p>
            <a:pPr lvl="1"/>
            <a:r>
              <a:rPr lang="en-GB" altLang="zh-CN" sz="1000" dirty="0">
                <a:solidFill>
                  <a:srgbClr val="FF0000"/>
                </a:solidFill>
              </a:rPr>
              <a:t>Option </a:t>
            </a:r>
            <a:r>
              <a:rPr lang="en-GB" altLang="zh-CN" sz="1000" dirty="0" smtClean="0">
                <a:solidFill>
                  <a:srgbClr val="FF0000"/>
                </a:solidFill>
              </a:rPr>
              <a:t>5: </a:t>
            </a:r>
            <a:r>
              <a:rPr lang="en-GB" altLang="zh-CN" sz="1000" dirty="0">
                <a:solidFill>
                  <a:srgbClr val="FF0000"/>
                </a:solidFill>
              </a:rPr>
              <a:t>(Ericsson)</a:t>
            </a:r>
            <a:endParaRPr lang="zh-CN" altLang="zh-CN" sz="1000" dirty="0">
              <a:solidFill>
                <a:srgbClr val="FF0000"/>
              </a:solidFill>
            </a:endParaRPr>
          </a:p>
          <a:p>
            <a:pPr lvl="2"/>
            <a:r>
              <a:rPr lang="en-GB" altLang="zh-CN" sz="1000" dirty="0">
                <a:solidFill>
                  <a:srgbClr val="FF0000"/>
                </a:solidFill>
              </a:rPr>
              <a:t>RAN4 to focus on deriving PUCCH </a:t>
            </a:r>
            <a:r>
              <a:rPr lang="en-GB" altLang="zh-CN" sz="1000" dirty="0" err="1">
                <a:solidFill>
                  <a:srgbClr val="FF0000"/>
                </a:solidFill>
              </a:rPr>
              <a:t>Scell</a:t>
            </a:r>
            <a:r>
              <a:rPr lang="en-GB" altLang="zh-CN" sz="1000" dirty="0">
                <a:solidFill>
                  <a:srgbClr val="FF0000"/>
                </a:solidFill>
              </a:rPr>
              <a:t> activation requirements for the scenario where the beam index to be provided in the PDCCH order is known to NW beforehand.</a:t>
            </a:r>
            <a:endParaRPr lang="zh-CN" altLang="zh-CN" sz="1000" dirty="0">
              <a:solidFill>
                <a:srgbClr val="FF0000"/>
              </a:solidFill>
            </a:endParaRPr>
          </a:p>
          <a:p>
            <a:pPr lvl="1"/>
            <a:r>
              <a:rPr lang="en-GB" altLang="zh-CN" sz="1000" dirty="0">
                <a:solidFill>
                  <a:srgbClr val="FF0000"/>
                </a:solidFill>
              </a:rPr>
              <a:t>Option </a:t>
            </a:r>
            <a:r>
              <a:rPr lang="en-GB" altLang="zh-CN" sz="1000" dirty="0" smtClean="0">
                <a:solidFill>
                  <a:srgbClr val="FF0000"/>
                </a:solidFill>
              </a:rPr>
              <a:t>6: </a:t>
            </a:r>
            <a:r>
              <a:rPr lang="en-GB" altLang="zh-CN" sz="1000" dirty="0">
                <a:solidFill>
                  <a:srgbClr val="FF0000"/>
                </a:solidFill>
              </a:rPr>
              <a:t>(</a:t>
            </a:r>
            <a:r>
              <a:rPr lang="en-GB" altLang="zh-CN" sz="1000" dirty="0" err="1">
                <a:solidFill>
                  <a:srgbClr val="FF0000"/>
                </a:solidFill>
              </a:rPr>
              <a:t>Xiaomi</a:t>
            </a:r>
            <a:r>
              <a:rPr lang="en-GB" altLang="zh-CN" sz="1000" dirty="0">
                <a:solidFill>
                  <a:srgbClr val="FF0000"/>
                </a:solidFill>
              </a:rPr>
              <a:t>)</a:t>
            </a:r>
            <a:endParaRPr lang="zh-CN" altLang="zh-CN" sz="1000" dirty="0">
              <a:solidFill>
                <a:srgbClr val="FF0000"/>
              </a:solidFill>
            </a:endParaRPr>
          </a:p>
          <a:p>
            <a:pPr lvl="2"/>
            <a:r>
              <a:rPr lang="en-GB" altLang="zh-CN" sz="1000" dirty="0">
                <a:solidFill>
                  <a:srgbClr val="FF0000"/>
                </a:solidFill>
              </a:rPr>
              <a:t>No need to indicate the beam information to NW, and the SSB/PBCH index will be indicated in the PDCCH order which is used to determine the RACH occasion for the PRACH transmission</a:t>
            </a:r>
            <a:endParaRPr lang="zh-CN" altLang="zh-CN" sz="1000" dirty="0">
              <a:solidFill>
                <a:srgbClr val="FF0000"/>
              </a:solidFill>
            </a:endParaRPr>
          </a:p>
          <a:p>
            <a:pPr lvl="1"/>
            <a:r>
              <a:rPr lang="en-GB" altLang="zh-CN" sz="1000" dirty="0">
                <a:solidFill>
                  <a:srgbClr val="FF0000"/>
                </a:solidFill>
              </a:rPr>
              <a:t>Option </a:t>
            </a:r>
            <a:r>
              <a:rPr lang="en-GB" altLang="zh-CN" sz="1000" dirty="0" smtClean="0">
                <a:solidFill>
                  <a:srgbClr val="FF0000"/>
                </a:solidFill>
              </a:rPr>
              <a:t>7: </a:t>
            </a:r>
            <a:r>
              <a:rPr lang="en-GB" altLang="zh-CN" sz="1000" dirty="0">
                <a:solidFill>
                  <a:srgbClr val="FF0000"/>
                </a:solidFill>
              </a:rPr>
              <a:t>(CATT)</a:t>
            </a:r>
            <a:endParaRPr lang="zh-CN" altLang="zh-CN" sz="1000" dirty="0">
              <a:solidFill>
                <a:srgbClr val="FF0000"/>
              </a:solidFill>
            </a:endParaRPr>
          </a:p>
          <a:p>
            <a:pPr lvl="2"/>
            <a:r>
              <a:rPr lang="en-GB" altLang="zh-CN" sz="1000" dirty="0">
                <a:solidFill>
                  <a:srgbClr val="FF0000"/>
                </a:solidFill>
              </a:rPr>
              <a:t>Not needed for contention based random access. Needed for unknown cell in contention-free random access.</a:t>
            </a:r>
            <a:endParaRPr lang="zh-CN" altLang="zh-CN" sz="1000" dirty="0">
              <a:solidFill>
                <a:srgbClr val="FF0000"/>
              </a:solidFill>
            </a:endParaRPr>
          </a:p>
        </p:txBody>
      </p:sp>
    </p:spTree>
    <p:extLst>
      <p:ext uri="{BB962C8B-B14F-4D97-AF65-F5344CB8AC3E}">
        <p14:creationId xmlns:p14="http://schemas.microsoft.com/office/powerpoint/2010/main" val="3163660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400" dirty="0">
                <a:latin typeface="Times New Roman" pitchFamily="18" charset="0"/>
                <a:cs typeface="Times New Roman" pitchFamily="18" charset="0"/>
              </a:rPr>
              <a:t>Sub-topic 1-1 </a:t>
            </a:r>
            <a:r>
              <a:rPr lang="en-US" altLang="zh-CN" sz="2400" dirty="0" smtClean="0">
                <a:latin typeface="Times New Roman" pitchFamily="18" charset="0"/>
                <a:cs typeface="Times New Roman" pitchFamily="18" charset="0"/>
              </a:rPr>
              <a:t>General(4/5)</a:t>
            </a:r>
            <a:endParaRPr lang="zh-CN" altLang="en-US" sz="2400" dirty="0"/>
          </a:p>
        </p:txBody>
      </p:sp>
      <p:sp>
        <p:nvSpPr>
          <p:cNvPr id="3" name="内容占位符 2"/>
          <p:cNvSpPr>
            <a:spLocks noGrp="1"/>
          </p:cNvSpPr>
          <p:nvPr>
            <p:ph idx="1"/>
          </p:nvPr>
        </p:nvSpPr>
        <p:spPr/>
        <p:txBody>
          <a:bodyPr>
            <a:normAutofit fontScale="92500" lnSpcReduction="20000"/>
          </a:bodyPr>
          <a:lstStyle/>
          <a:p>
            <a:r>
              <a:rPr lang="en-GB" altLang="zh-CN" sz="1700" b="1" u="sng" dirty="0"/>
              <a:t>Issue 1-1-4: Which cell is the L1-RSRP reporting transmitted for PUCCH </a:t>
            </a:r>
            <a:r>
              <a:rPr lang="en-GB" altLang="zh-CN" sz="1700" b="1" u="sng" dirty="0" err="1"/>
              <a:t>SCell</a:t>
            </a:r>
            <a:r>
              <a:rPr lang="en-GB" altLang="zh-CN" sz="1700" b="1" u="sng" dirty="0"/>
              <a:t> activation?</a:t>
            </a:r>
            <a:endParaRPr lang="zh-CN" altLang="zh-CN" sz="1700" dirty="0"/>
          </a:p>
          <a:p>
            <a:pPr lvl="1"/>
            <a:r>
              <a:rPr lang="en-GB" altLang="zh-CN" sz="1500" dirty="0" smtClean="0">
                <a:solidFill>
                  <a:srgbClr val="FF0000"/>
                </a:solidFill>
              </a:rPr>
              <a:t>Option </a:t>
            </a:r>
            <a:r>
              <a:rPr lang="en-GB" altLang="zh-CN" sz="1500" dirty="0" smtClean="0">
                <a:solidFill>
                  <a:srgbClr val="FF0000"/>
                </a:solidFill>
              </a:rPr>
              <a:t>1:  </a:t>
            </a:r>
            <a:r>
              <a:rPr lang="en-GB" altLang="zh-CN" sz="1500" dirty="0">
                <a:solidFill>
                  <a:srgbClr val="FF0000"/>
                </a:solidFill>
              </a:rPr>
              <a:t>(Apple, ZTE, Ericsson, Nokia, MTK, NEC, CATT, QC)</a:t>
            </a:r>
            <a:endParaRPr lang="zh-CN" altLang="zh-CN" sz="1500" dirty="0">
              <a:solidFill>
                <a:srgbClr val="FF0000"/>
              </a:solidFill>
            </a:endParaRPr>
          </a:p>
          <a:p>
            <a:pPr lvl="2"/>
            <a:r>
              <a:rPr lang="en-GB" altLang="zh-CN" sz="1300" dirty="0">
                <a:solidFill>
                  <a:srgbClr val="FF0000"/>
                </a:solidFill>
              </a:rPr>
              <a:t>L1-RSRP report is transmitted on the </a:t>
            </a:r>
            <a:r>
              <a:rPr lang="en-GB" altLang="zh-CN" sz="1300" dirty="0" err="1">
                <a:solidFill>
                  <a:srgbClr val="FF0000"/>
                </a:solidFill>
              </a:rPr>
              <a:t>SpCell</a:t>
            </a:r>
            <a:r>
              <a:rPr lang="en-GB" altLang="zh-CN" sz="1300" dirty="0">
                <a:solidFill>
                  <a:srgbClr val="FF0000"/>
                </a:solidFill>
              </a:rPr>
              <a:t> if L1-RSRP report is needed.</a:t>
            </a:r>
            <a:endParaRPr lang="zh-CN" altLang="zh-CN" sz="1300" dirty="0">
              <a:solidFill>
                <a:srgbClr val="FF0000"/>
              </a:solidFill>
            </a:endParaRPr>
          </a:p>
          <a:p>
            <a:pPr lvl="1"/>
            <a:r>
              <a:rPr lang="en-GB" altLang="zh-CN" sz="1500" dirty="0">
                <a:solidFill>
                  <a:srgbClr val="FF0000"/>
                </a:solidFill>
              </a:rPr>
              <a:t>Option </a:t>
            </a:r>
            <a:r>
              <a:rPr lang="en-GB" altLang="zh-CN" sz="1500" dirty="0" smtClean="0">
                <a:solidFill>
                  <a:srgbClr val="FF0000"/>
                </a:solidFill>
              </a:rPr>
              <a:t>2: </a:t>
            </a:r>
            <a:r>
              <a:rPr lang="en-GB" altLang="zh-CN" sz="1500" dirty="0">
                <a:solidFill>
                  <a:srgbClr val="FF0000"/>
                </a:solidFill>
              </a:rPr>
              <a:t>(</a:t>
            </a:r>
            <a:r>
              <a:rPr lang="en-GB" altLang="zh-CN" sz="1500" dirty="0" err="1">
                <a:solidFill>
                  <a:srgbClr val="FF0000"/>
                </a:solidFill>
              </a:rPr>
              <a:t>Xiaomi</a:t>
            </a:r>
            <a:r>
              <a:rPr lang="en-GB" altLang="zh-CN" sz="1500" dirty="0">
                <a:solidFill>
                  <a:srgbClr val="FF0000"/>
                </a:solidFill>
              </a:rPr>
              <a:t>)</a:t>
            </a:r>
            <a:endParaRPr lang="zh-CN" altLang="zh-CN" sz="1500" dirty="0">
              <a:solidFill>
                <a:srgbClr val="FF0000"/>
              </a:solidFill>
            </a:endParaRPr>
          </a:p>
          <a:p>
            <a:pPr lvl="2"/>
            <a:r>
              <a:rPr lang="en-GB" altLang="zh-CN" sz="1300" dirty="0">
                <a:solidFill>
                  <a:srgbClr val="FF0000"/>
                </a:solidFill>
              </a:rPr>
              <a:t>L1-RSRP report is not needed. </a:t>
            </a:r>
            <a:endParaRPr lang="en-GB" altLang="zh-CN" sz="1300" dirty="0" smtClean="0">
              <a:solidFill>
                <a:srgbClr val="FF0000"/>
              </a:solidFill>
            </a:endParaRPr>
          </a:p>
          <a:p>
            <a:pPr marL="914400" lvl="2" indent="0">
              <a:buNone/>
            </a:pPr>
            <a:endParaRPr lang="en-GB" altLang="zh-CN" sz="1200" dirty="0" smtClean="0"/>
          </a:p>
          <a:p>
            <a:r>
              <a:rPr lang="en-GB" altLang="zh-CN" sz="1700" b="1" u="sng" dirty="0" smtClean="0"/>
              <a:t>Issue </a:t>
            </a:r>
            <a:r>
              <a:rPr lang="en-GB" altLang="zh-CN" sz="1700" b="1" u="sng" dirty="0"/>
              <a:t>1-1-5: Whether the UL spatial relation is needed for PUCCH </a:t>
            </a:r>
            <a:r>
              <a:rPr lang="en-GB" altLang="zh-CN" sz="1700" b="1" u="sng" dirty="0" err="1"/>
              <a:t>SCell</a:t>
            </a:r>
            <a:r>
              <a:rPr lang="en-GB" altLang="zh-CN" sz="1700" b="1" u="sng" dirty="0"/>
              <a:t> activation?</a:t>
            </a:r>
            <a:endParaRPr lang="zh-CN" altLang="zh-CN" sz="1700" dirty="0"/>
          </a:p>
          <a:p>
            <a:pPr lvl="1"/>
            <a:r>
              <a:rPr lang="en-GB" altLang="zh-CN" sz="1500" dirty="0">
                <a:solidFill>
                  <a:srgbClr val="FF0000"/>
                </a:solidFill>
              </a:rPr>
              <a:t>Option 1:  (CATT, </a:t>
            </a:r>
            <a:r>
              <a:rPr lang="en-GB" altLang="zh-CN" sz="1500" dirty="0" err="1">
                <a:solidFill>
                  <a:srgbClr val="FF0000"/>
                </a:solidFill>
              </a:rPr>
              <a:t>Xiaomi</a:t>
            </a:r>
            <a:r>
              <a:rPr lang="en-GB" altLang="zh-CN" sz="1500" dirty="0">
                <a:solidFill>
                  <a:srgbClr val="FF0000"/>
                </a:solidFill>
              </a:rPr>
              <a:t>, Nokia)</a:t>
            </a:r>
            <a:endParaRPr lang="zh-CN" altLang="zh-CN" sz="1500" dirty="0">
              <a:solidFill>
                <a:srgbClr val="FF0000"/>
              </a:solidFill>
            </a:endParaRPr>
          </a:p>
          <a:p>
            <a:pPr lvl="2"/>
            <a:r>
              <a:rPr lang="en-GB" altLang="zh-CN" sz="1300" dirty="0">
                <a:solidFill>
                  <a:srgbClr val="FF0000"/>
                </a:solidFill>
              </a:rPr>
              <a:t>No.</a:t>
            </a:r>
            <a:endParaRPr lang="zh-CN" altLang="zh-CN" sz="1300" dirty="0">
              <a:solidFill>
                <a:srgbClr val="FF0000"/>
              </a:solidFill>
            </a:endParaRPr>
          </a:p>
          <a:p>
            <a:pPr lvl="1"/>
            <a:r>
              <a:rPr lang="en-GB" altLang="zh-CN" sz="1500" dirty="0">
                <a:solidFill>
                  <a:srgbClr val="FF0000"/>
                </a:solidFill>
              </a:rPr>
              <a:t>Option </a:t>
            </a:r>
            <a:r>
              <a:rPr lang="en-GB" altLang="zh-CN" sz="1500" dirty="0" smtClean="0">
                <a:solidFill>
                  <a:srgbClr val="FF0000"/>
                </a:solidFill>
              </a:rPr>
              <a:t>2:  </a:t>
            </a:r>
            <a:r>
              <a:rPr lang="en-GB" altLang="zh-CN" sz="1500" dirty="0">
                <a:solidFill>
                  <a:srgbClr val="FF0000"/>
                </a:solidFill>
              </a:rPr>
              <a:t>(Apple, Huawei, </a:t>
            </a:r>
            <a:r>
              <a:rPr lang="en-GB" altLang="zh-CN" sz="1500" dirty="0" err="1">
                <a:solidFill>
                  <a:srgbClr val="FF0000"/>
                </a:solidFill>
              </a:rPr>
              <a:t>Xiaomi</a:t>
            </a:r>
            <a:r>
              <a:rPr lang="en-GB" altLang="zh-CN" sz="1500" dirty="0">
                <a:solidFill>
                  <a:srgbClr val="FF0000"/>
                </a:solidFill>
              </a:rPr>
              <a:t>, ZTE, QC, Ericsson, NTT DOCOMO, OPPO, NEC)</a:t>
            </a:r>
            <a:endParaRPr lang="zh-CN" altLang="zh-CN" sz="1500" dirty="0">
              <a:solidFill>
                <a:srgbClr val="FF0000"/>
              </a:solidFill>
            </a:endParaRPr>
          </a:p>
          <a:p>
            <a:pPr lvl="2"/>
            <a:r>
              <a:rPr lang="en-GB" altLang="zh-CN" sz="1300" dirty="0">
                <a:solidFill>
                  <a:srgbClr val="FF0000"/>
                </a:solidFill>
              </a:rPr>
              <a:t>The UL spatial relation of PUCCH on target being-activated </a:t>
            </a:r>
            <a:r>
              <a:rPr lang="en-GB" altLang="zh-CN" sz="1300" dirty="0" err="1">
                <a:solidFill>
                  <a:srgbClr val="FF0000"/>
                </a:solidFill>
              </a:rPr>
              <a:t>SCell</a:t>
            </a:r>
            <a:r>
              <a:rPr lang="en-GB" altLang="zh-CN" sz="1300" dirty="0">
                <a:solidFill>
                  <a:srgbClr val="FF0000"/>
                </a:solidFill>
              </a:rPr>
              <a:t> should be considered for PUCCH </a:t>
            </a:r>
            <a:r>
              <a:rPr lang="en-GB" altLang="zh-CN" sz="1300" dirty="0" err="1">
                <a:solidFill>
                  <a:srgbClr val="FF0000"/>
                </a:solidFill>
              </a:rPr>
              <a:t>SCell</a:t>
            </a:r>
            <a:r>
              <a:rPr lang="en-GB" altLang="zh-CN" sz="1300" dirty="0">
                <a:solidFill>
                  <a:srgbClr val="FF0000"/>
                </a:solidFill>
              </a:rPr>
              <a:t> activation in FR2 only.</a:t>
            </a:r>
            <a:endParaRPr lang="zh-CN" altLang="zh-CN" sz="1300" dirty="0">
              <a:solidFill>
                <a:srgbClr val="FF0000"/>
              </a:solidFill>
            </a:endParaRPr>
          </a:p>
          <a:p>
            <a:pPr lvl="3"/>
            <a:r>
              <a:rPr lang="en-GB" altLang="zh-CN" sz="1200" dirty="0">
                <a:solidFill>
                  <a:srgbClr val="FF0000"/>
                </a:solidFill>
              </a:rPr>
              <a:t>the time uncertainty of the MAC CE for UL spatial relation activation of PUCCH in target being-activated </a:t>
            </a:r>
            <a:r>
              <a:rPr lang="en-GB" altLang="zh-CN" sz="1200" dirty="0" err="1">
                <a:solidFill>
                  <a:srgbClr val="FF0000"/>
                </a:solidFill>
              </a:rPr>
              <a:t>SCell</a:t>
            </a:r>
            <a:r>
              <a:rPr lang="en-GB" altLang="zh-CN" sz="1200" dirty="0">
                <a:solidFill>
                  <a:srgbClr val="FF0000"/>
                </a:solidFill>
              </a:rPr>
              <a:t> shall be defined in the baseline FR2 </a:t>
            </a:r>
            <a:r>
              <a:rPr lang="en-GB" altLang="zh-CN" sz="1200" dirty="0" err="1">
                <a:solidFill>
                  <a:srgbClr val="FF0000"/>
                </a:solidFill>
              </a:rPr>
              <a:t>SCell</a:t>
            </a:r>
            <a:r>
              <a:rPr lang="en-GB" altLang="zh-CN" sz="1200" dirty="0">
                <a:solidFill>
                  <a:srgbClr val="FF0000"/>
                </a:solidFill>
              </a:rPr>
              <a:t> activation delay part (</a:t>
            </a:r>
            <a:r>
              <a:rPr lang="en-GB" altLang="zh-CN" sz="1200" dirty="0" err="1">
                <a:solidFill>
                  <a:srgbClr val="FF0000"/>
                </a:solidFill>
              </a:rPr>
              <a:t>Tactivate_basic</a:t>
            </a:r>
            <a:r>
              <a:rPr lang="en-GB" altLang="zh-CN" sz="1200" dirty="0">
                <a:solidFill>
                  <a:srgbClr val="FF0000"/>
                </a:solidFill>
              </a:rPr>
              <a:t>). Details are FFS</a:t>
            </a:r>
            <a:endParaRPr lang="zh-CN" altLang="zh-CN" sz="1200" dirty="0">
              <a:solidFill>
                <a:srgbClr val="FF0000"/>
              </a:solidFill>
            </a:endParaRPr>
          </a:p>
          <a:p>
            <a:pPr lvl="1"/>
            <a:r>
              <a:rPr lang="en-GB" altLang="zh-CN" sz="1500" dirty="0">
                <a:solidFill>
                  <a:srgbClr val="FF0000"/>
                </a:solidFill>
              </a:rPr>
              <a:t>Option </a:t>
            </a:r>
            <a:r>
              <a:rPr lang="en-GB" altLang="zh-CN" sz="1500" dirty="0" smtClean="0">
                <a:solidFill>
                  <a:srgbClr val="FF0000"/>
                </a:solidFill>
              </a:rPr>
              <a:t>3:  </a:t>
            </a:r>
            <a:r>
              <a:rPr lang="en-GB" altLang="zh-CN" sz="1500" dirty="0">
                <a:solidFill>
                  <a:srgbClr val="FF0000"/>
                </a:solidFill>
              </a:rPr>
              <a:t>(MTK)</a:t>
            </a:r>
            <a:endParaRPr lang="zh-CN" altLang="zh-CN" sz="1500" dirty="0">
              <a:solidFill>
                <a:srgbClr val="FF0000"/>
              </a:solidFill>
            </a:endParaRPr>
          </a:p>
          <a:p>
            <a:pPr lvl="2"/>
            <a:r>
              <a:rPr lang="en-GB" altLang="zh-CN" sz="1300" dirty="0">
                <a:solidFill>
                  <a:srgbClr val="FF0000"/>
                </a:solidFill>
              </a:rPr>
              <a:t>For valid TA case, the UL spatial relation is needed for PUCCH </a:t>
            </a:r>
            <a:r>
              <a:rPr lang="en-GB" altLang="zh-CN" sz="1300" dirty="0" err="1">
                <a:solidFill>
                  <a:srgbClr val="FF0000"/>
                </a:solidFill>
              </a:rPr>
              <a:t>SCell</a:t>
            </a:r>
            <a:r>
              <a:rPr lang="en-GB" altLang="zh-CN" sz="1300" dirty="0">
                <a:solidFill>
                  <a:srgbClr val="FF0000"/>
                </a:solidFill>
              </a:rPr>
              <a:t> </a:t>
            </a:r>
            <a:endParaRPr lang="zh-CN" altLang="zh-CN" sz="1300" dirty="0">
              <a:solidFill>
                <a:srgbClr val="FF0000"/>
              </a:solidFill>
            </a:endParaRPr>
          </a:p>
          <a:p>
            <a:pPr lvl="2"/>
            <a:r>
              <a:rPr lang="en-GB" altLang="zh-CN" sz="1300" dirty="0">
                <a:solidFill>
                  <a:srgbClr val="FF0000"/>
                </a:solidFill>
              </a:rPr>
              <a:t>For invalid TA case, FFS</a:t>
            </a:r>
            <a:endParaRPr lang="zh-CN" altLang="zh-CN" sz="1300" dirty="0">
              <a:solidFill>
                <a:srgbClr val="FF0000"/>
              </a:solidFill>
            </a:endParaRPr>
          </a:p>
          <a:p>
            <a:pPr lvl="2"/>
            <a:endParaRPr lang="zh-CN" altLang="zh-CN" sz="1200" dirty="0"/>
          </a:p>
        </p:txBody>
      </p:sp>
    </p:spTree>
    <p:extLst>
      <p:ext uri="{BB962C8B-B14F-4D97-AF65-F5344CB8AC3E}">
        <p14:creationId xmlns:p14="http://schemas.microsoft.com/office/powerpoint/2010/main" val="687815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147248" cy="709587"/>
          </a:xfrm>
        </p:spPr>
        <p:txBody>
          <a:bodyPr>
            <a:normAutofit/>
          </a:bodyPr>
          <a:lstStyle/>
          <a:p>
            <a:r>
              <a:rPr lang="en-US" altLang="zh-CN" sz="2400" dirty="0">
                <a:latin typeface="Times New Roman" pitchFamily="18" charset="0"/>
                <a:cs typeface="Times New Roman" pitchFamily="18" charset="0"/>
              </a:rPr>
              <a:t>Sub-topic 1-1 </a:t>
            </a:r>
            <a:r>
              <a:rPr lang="en-US" altLang="zh-CN" sz="2400" dirty="0" smtClean="0">
                <a:latin typeface="Times New Roman" pitchFamily="18" charset="0"/>
                <a:cs typeface="Times New Roman" pitchFamily="18" charset="0"/>
              </a:rPr>
              <a:t>General(5/5)</a:t>
            </a:r>
            <a:endParaRPr lang="zh-CN" altLang="en-US" sz="2400" dirty="0"/>
          </a:p>
        </p:txBody>
      </p:sp>
      <p:sp>
        <p:nvSpPr>
          <p:cNvPr id="3" name="内容占位符 2"/>
          <p:cNvSpPr>
            <a:spLocks noGrp="1"/>
          </p:cNvSpPr>
          <p:nvPr>
            <p:ph idx="1"/>
          </p:nvPr>
        </p:nvSpPr>
        <p:spPr/>
        <p:txBody>
          <a:bodyPr>
            <a:normAutofit/>
          </a:bodyPr>
          <a:lstStyle/>
          <a:p>
            <a:r>
              <a:rPr lang="en-GB" altLang="zh-CN" sz="1600" b="1" u="sng" dirty="0"/>
              <a:t>Issue 1-1-6: Known/unknown condition for PUCCH </a:t>
            </a:r>
            <a:r>
              <a:rPr lang="en-GB" altLang="zh-CN" sz="1600" b="1" u="sng" dirty="0" err="1"/>
              <a:t>SCell</a:t>
            </a:r>
            <a:r>
              <a:rPr lang="en-GB" altLang="zh-CN" sz="1600" b="1" u="sng" dirty="0"/>
              <a:t> activation</a:t>
            </a:r>
            <a:r>
              <a:rPr lang="en-GB" altLang="zh-CN" sz="1600" b="1" u="sng" dirty="0" smtClean="0"/>
              <a:t>?</a:t>
            </a:r>
            <a:endParaRPr lang="zh-CN" altLang="zh-CN" sz="1600" dirty="0"/>
          </a:p>
          <a:p>
            <a:pPr lvl="1"/>
            <a:r>
              <a:rPr lang="en-GB" altLang="zh-CN" sz="1400" dirty="0">
                <a:solidFill>
                  <a:srgbClr val="00B050"/>
                </a:solidFill>
              </a:rPr>
              <a:t>The known and unknown condition for </a:t>
            </a:r>
            <a:r>
              <a:rPr lang="en-GB" altLang="zh-CN" sz="1400" dirty="0" err="1">
                <a:solidFill>
                  <a:srgbClr val="00B050"/>
                </a:solidFill>
              </a:rPr>
              <a:t>Scell</a:t>
            </a:r>
            <a:r>
              <a:rPr lang="en-GB" altLang="zh-CN" sz="1400" dirty="0">
                <a:solidFill>
                  <a:srgbClr val="00B050"/>
                </a:solidFill>
              </a:rPr>
              <a:t> activation can be reused for PUCCH </a:t>
            </a:r>
            <a:r>
              <a:rPr lang="en-GB" altLang="zh-CN" sz="1400" dirty="0" err="1">
                <a:solidFill>
                  <a:srgbClr val="00B050"/>
                </a:solidFill>
              </a:rPr>
              <a:t>Scell</a:t>
            </a:r>
            <a:r>
              <a:rPr lang="en-GB" altLang="zh-CN" sz="1400" dirty="0" smtClean="0">
                <a:solidFill>
                  <a:srgbClr val="00B050"/>
                </a:solidFill>
              </a:rPr>
              <a:t>.</a:t>
            </a:r>
          </a:p>
          <a:p>
            <a:pPr marL="457200" lvl="1" indent="0">
              <a:buNone/>
            </a:pPr>
            <a:endParaRPr lang="en-GB" altLang="zh-CN" sz="1400" dirty="0" smtClean="0">
              <a:solidFill>
                <a:srgbClr val="00B050"/>
              </a:solidFill>
            </a:endParaRPr>
          </a:p>
          <a:p>
            <a:r>
              <a:rPr lang="en-GB" altLang="zh-CN" sz="1600" b="1" u="sng" dirty="0"/>
              <a:t>Issue 1-1-7: UE capability for FR2 PUCCH </a:t>
            </a:r>
            <a:r>
              <a:rPr lang="en-GB" altLang="zh-CN" sz="1600" b="1" u="sng" dirty="0" err="1"/>
              <a:t>SCell</a:t>
            </a:r>
            <a:r>
              <a:rPr lang="en-GB" altLang="zh-CN" sz="1600" b="1" u="sng" dirty="0"/>
              <a:t> (de)activation requirements?</a:t>
            </a:r>
            <a:endParaRPr lang="zh-CN" altLang="zh-CN" sz="1600" dirty="0"/>
          </a:p>
          <a:p>
            <a:pPr lvl="1"/>
            <a:r>
              <a:rPr lang="en-GB" altLang="zh-CN" sz="1400" dirty="0"/>
              <a:t>Option 1:  (Qualcomm, NTT DOCOMO)</a:t>
            </a:r>
            <a:endParaRPr lang="zh-CN" altLang="zh-CN" sz="1400" dirty="0"/>
          </a:p>
          <a:p>
            <a:pPr lvl="2" hangingPunct="0"/>
            <a:r>
              <a:rPr lang="en-GB" altLang="zh-CN" sz="1200" dirty="0"/>
              <a:t>For UEs not supporting one of the following capabilities, FR2 PUCCH </a:t>
            </a:r>
            <a:r>
              <a:rPr lang="en-GB" altLang="zh-CN" sz="1200" dirty="0" err="1"/>
              <a:t>SCell</a:t>
            </a:r>
            <a:r>
              <a:rPr lang="en-GB" altLang="zh-CN" sz="1200" dirty="0"/>
              <a:t> (de)activation requirements are not defined.</a:t>
            </a:r>
            <a:endParaRPr lang="zh-CN" altLang="zh-CN" sz="1200" dirty="0"/>
          </a:p>
          <a:p>
            <a:pPr lvl="3" hangingPunct="0"/>
            <a:r>
              <a:rPr lang="en-GB" altLang="zh-CN" sz="1100" dirty="0" err="1"/>
              <a:t>beamCorrespondenceWithoutUL-BeamSweeping</a:t>
            </a:r>
            <a:endParaRPr lang="zh-CN" altLang="zh-CN" sz="1100" dirty="0"/>
          </a:p>
          <a:p>
            <a:pPr lvl="3"/>
            <a:r>
              <a:rPr lang="en-GB" altLang="zh-CN" sz="1100" dirty="0"/>
              <a:t>beamCorrespondenceSSB-based-r16. </a:t>
            </a:r>
            <a:endParaRPr lang="zh-CN" altLang="zh-CN" sz="1100" dirty="0"/>
          </a:p>
          <a:p>
            <a:pPr lvl="1"/>
            <a:r>
              <a:rPr lang="en-GB" altLang="zh-CN" sz="1400" dirty="0"/>
              <a:t>Option 2: (Apple, Huawei, ZTE, OPPO, vivo, Nokia, MTK, CATT)</a:t>
            </a:r>
            <a:endParaRPr lang="zh-CN" altLang="zh-CN" sz="1400" dirty="0"/>
          </a:p>
          <a:p>
            <a:pPr lvl="2"/>
            <a:r>
              <a:rPr lang="en-GB" altLang="zh-CN" sz="1200" dirty="0"/>
              <a:t>Need more </a:t>
            </a:r>
            <a:r>
              <a:rPr lang="en-GB" altLang="zh-CN" sz="1200" dirty="0" smtClean="0"/>
              <a:t>discussion</a:t>
            </a:r>
            <a:endParaRPr lang="zh-CN" altLang="zh-CN" sz="1200" dirty="0"/>
          </a:p>
        </p:txBody>
      </p:sp>
    </p:spTree>
    <p:extLst>
      <p:ext uri="{BB962C8B-B14F-4D97-AF65-F5344CB8AC3E}">
        <p14:creationId xmlns:p14="http://schemas.microsoft.com/office/powerpoint/2010/main" val="2503640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075240" cy="709587"/>
          </a:xfrm>
        </p:spPr>
        <p:txBody>
          <a:bodyPr>
            <a:noAutofit/>
          </a:bodyPr>
          <a:lstStyle/>
          <a:p>
            <a:r>
              <a:rPr lang="en-US" altLang="zh-CN" sz="2400" dirty="0" smtClean="0"/>
              <a:t>Sub-topic </a:t>
            </a:r>
            <a:r>
              <a:rPr lang="en-US" altLang="zh-CN" sz="2400" dirty="0"/>
              <a:t>1-2 PUCCH </a:t>
            </a:r>
            <a:r>
              <a:rPr lang="en-US" altLang="zh-CN" sz="2400" dirty="0" err="1"/>
              <a:t>Scell</a:t>
            </a:r>
            <a:r>
              <a:rPr lang="en-US" altLang="zh-CN" sz="2400" dirty="0"/>
              <a:t> activation delay requirement for valid TA case</a:t>
            </a:r>
            <a:endParaRPr lang="zh-CN" altLang="en-US" sz="2400" dirty="0"/>
          </a:p>
        </p:txBody>
      </p:sp>
      <p:sp>
        <p:nvSpPr>
          <p:cNvPr id="3" name="内容占位符 2"/>
          <p:cNvSpPr>
            <a:spLocks noGrp="1"/>
          </p:cNvSpPr>
          <p:nvPr>
            <p:ph idx="1"/>
          </p:nvPr>
        </p:nvSpPr>
        <p:spPr>
          <a:xfrm>
            <a:off x="467544" y="1131590"/>
            <a:ext cx="8229600" cy="3456384"/>
          </a:xfrm>
        </p:spPr>
        <p:txBody>
          <a:bodyPr>
            <a:normAutofit/>
          </a:bodyPr>
          <a:lstStyle/>
          <a:p>
            <a:r>
              <a:rPr lang="en-US" altLang="zh-CN" sz="2000" b="1" u="sng" dirty="0"/>
              <a:t>Issue 1-2 PUCCH </a:t>
            </a:r>
            <a:r>
              <a:rPr lang="en-US" altLang="zh-CN" sz="2000" b="1" u="sng" dirty="0" err="1"/>
              <a:t>Scell</a:t>
            </a:r>
            <a:r>
              <a:rPr lang="en-US" altLang="zh-CN" sz="2000" b="1" u="sng" dirty="0"/>
              <a:t> activation delay requirement for valid TA case</a:t>
            </a:r>
            <a:endParaRPr lang="en-US" altLang="zh-CN" sz="2000" b="1" u="sng" dirty="0"/>
          </a:p>
          <a:p>
            <a:pPr lvl="1"/>
            <a:r>
              <a:rPr lang="en-GB" altLang="zh-CN" sz="1400" dirty="0" smtClean="0"/>
              <a:t>Option </a:t>
            </a:r>
            <a:r>
              <a:rPr lang="en-GB" altLang="zh-CN" sz="1400" dirty="0"/>
              <a:t>1:  (</a:t>
            </a:r>
            <a:r>
              <a:rPr lang="en-GB" altLang="zh-CN" sz="1400" dirty="0" err="1"/>
              <a:t>Xiaomi</a:t>
            </a:r>
            <a:r>
              <a:rPr lang="en-GB" altLang="zh-CN" sz="1400" dirty="0"/>
              <a:t>, OPPO, CMCC, Ericsson, NTT DOCOMO, vivo, Nokia, CATT)</a:t>
            </a:r>
            <a:endParaRPr lang="zh-CN" altLang="zh-CN" sz="1400" dirty="0"/>
          </a:p>
          <a:p>
            <a:pPr lvl="2"/>
            <a:r>
              <a:rPr lang="en-GB" altLang="zh-CN" sz="1200" dirty="0"/>
              <a:t>Reuse the Rel-15 </a:t>
            </a:r>
            <a:r>
              <a:rPr lang="en-GB" altLang="zh-CN" sz="1200" dirty="0" err="1"/>
              <a:t>SCell</a:t>
            </a:r>
            <a:r>
              <a:rPr lang="en-GB" altLang="zh-CN" sz="1200" dirty="0"/>
              <a:t> activation delay requirement which is (( T</a:t>
            </a:r>
            <a:r>
              <a:rPr lang="en-GB" altLang="zh-CN" sz="1200" baseline="-25000" dirty="0"/>
              <a:t>HARQ </a:t>
            </a:r>
            <a:r>
              <a:rPr lang="en-GB" altLang="zh-CN" sz="1200" dirty="0"/>
              <a:t>+ </a:t>
            </a:r>
            <a:r>
              <a:rPr lang="en-GB" altLang="zh-CN" sz="1200" dirty="0" err="1"/>
              <a:t>T</a:t>
            </a:r>
            <a:r>
              <a:rPr lang="en-GB" altLang="zh-CN" sz="1200" baseline="-25000" dirty="0" err="1"/>
              <a:t>activation_time</a:t>
            </a:r>
            <a:r>
              <a:rPr lang="en-GB" altLang="zh-CN" sz="1200" baseline="-25000" dirty="0"/>
              <a:t> </a:t>
            </a:r>
            <a:r>
              <a:rPr lang="en-GB" altLang="zh-CN" sz="1200" dirty="0"/>
              <a:t>+</a:t>
            </a:r>
            <a:r>
              <a:rPr lang="en-GB" altLang="zh-CN" sz="1200" dirty="0" err="1"/>
              <a:t>T</a:t>
            </a:r>
            <a:r>
              <a:rPr lang="en-GB" altLang="zh-CN" sz="1200" baseline="-25000" dirty="0" err="1"/>
              <a:t>CSI_Reporting</a:t>
            </a:r>
            <a:r>
              <a:rPr lang="en-GB" altLang="zh-CN" sz="1200" dirty="0"/>
              <a:t>)/ NR slot length).</a:t>
            </a:r>
            <a:endParaRPr lang="zh-CN" altLang="zh-CN" sz="1200" dirty="0"/>
          </a:p>
          <a:p>
            <a:pPr lvl="1" hangingPunct="0"/>
            <a:r>
              <a:rPr lang="en-GB" altLang="zh-CN" sz="1400" dirty="0"/>
              <a:t>Option 2: (Apple, Huawei, </a:t>
            </a:r>
            <a:r>
              <a:rPr lang="en-GB" altLang="zh-CN" sz="1400" dirty="0" err="1"/>
              <a:t>Xiaomi</a:t>
            </a:r>
            <a:r>
              <a:rPr lang="en-GB" altLang="zh-CN" sz="1400" dirty="0"/>
              <a:t>, ZTE, QC)</a:t>
            </a:r>
            <a:endParaRPr lang="zh-CN" altLang="zh-CN" sz="1400" dirty="0"/>
          </a:p>
          <a:p>
            <a:pPr lvl="2" hangingPunct="0"/>
            <a:r>
              <a:rPr lang="en-GB" altLang="zh-CN" sz="1200" dirty="0"/>
              <a:t>In FR1, reuse the Rel-15 </a:t>
            </a:r>
            <a:r>
              <a:rPr lang="en-GB" altLang="zh-CN" sz="1200" dirty="0" err="1"/>
              <a:t>SCell</a:t>
            </a:r>
            <a:r>
              <a:rPr lang="en-GB" altLang="zh-CN" sz="1200" dirty="0"/>
              <a:t> activation delay requirement which is (( T</a:t>
            </a:r>
            <a:r>
              <a:rPr lang="en-GB" altLang="zh-CN" sz="1200" baseline="-25000" dirty="0"/>
              <a:t>HARQ </a:t>
            </a:r>
            <a:r>
              <a:rPr lang="en-GB" altLang="zh-CN" sz="1200" dirty="0"/>
              <a:t>+ </a:t>
            </a:r>
            <a:r>
              <a:rPr lang="en-GB" altLang="zh-CN" sz="1200" dirty="0" err="1"/>
              <a:t>T</a:t>
            </a:r>
            <a:r>
              <a:rPr lang="en-GB" altLang="zh-CN" sz="1200" baseline="-25000" dirty="0" err="1"/>
              <a:t>activation_time</a:t>
            </a:r>
            <a:r>
              <a:rPr lang="en-GB" altLang="zh-CN" sz="1200" baseline="-25000" dirty="0"/>
              <a:t> </a:t>
            </a:r>
            <a:r>
              <a:rPr lang="en-GB" altLang="zh-CN" sz="1200" dirty="0"/>
              <a:t>+</a:t>
            </a:r>
            <a:r>
              <a:rPr lang="en-GB" altLang="zh-CN" sz="1200" dirty="0" err="1"/>
              <a:t>T</a:t>
            </a:r>
            <a:r>
              <a:rPr lang="en-GB" altLang="zh-CN" sz="1200" baseline="-25000" dirty="0" err="1"/>
              <a:t>CSI_Reporting</a:t>
            </a:r>
            <a:r>
              <a:rPr lang="en-GB" altLang="zh-CN" sz="1200" dirty="0"/>
              <a:t>)/ NR slot length). </a:t>
            </a:r>
            <a:endParaRPr lang="zh-CN" altLang="zh-CN" sz="1200" dirty="0"/>
          </a:p>
          <a:p>
            <a:pPr lvl="2"/>
            <a:r>
              <a:rPr lang="en-GB" altLang="zh-CN" sz="1200" dirty="0"/>
              <a:t>In FR2, use normal </a:t>
            </a:r>
            <a:r>
              <a:rPr lang="en-GB" altLang="zh-CN" sz="1200" dirty="0" err="1"/>
              <a:t>SCell</a:t>
            </a:r>
            <a:r>
              <a:rPr lang="en-GB" altLang="zh-CN" sz="1200" dirty="0"/>
              <a:t> activation delay (i.e., (( THARQ + </a:t>
            </a:r>
            <a:r>
              <a:rPr lang="en-GB" altLang="zh-CN" sz="1200" dirty="0" err="1"/>
              <a:t>T</a:t>
            </a:r>
            <a:r>
              <a:rPr lang="en-GB" altLang="zh-CN" sz="1200" baseline="-25000" dirty="0" err="1"/>
              <a:t>activation_time</a:t>
            </a:r>
            <a:r>
              <a:rPr lang="en-GB" altLang="zh-CN" sz="1200" dirty="0"/>
              <a:t> +</a:t>
            </a:r>
            <a:r>
              <a:rPr lang="en-GB" altLang="zh-CN" sz="1200" dirty="0" err="1"/>
              <a:t>T</a:t>
            </a:r>
            <a:r>
              <a:rPr lang="en-GB" altLang="zh-CN" sz="1200" baseline="-25000" dirty="0" err="1"/>
              <a:t>CSI_Reporting</a:t>
            </a:r>
            <a:r>
              <a:rPr lang="en-GB" altLang="zh-CN" sz="1200" dirty="0"/>
              <a:t>)/ NR slot length);) in TS38.133 section 8.3.2 as baseline, but the time uncertainty of the MAC CE for UL spatial relation activation of PUCCH in target being-activated </a:t>
            </a:r>
            <a:r>
              <a:rPr lang="en-GB" altLang="zh-CN" sz="1200" dirty="0" err="1"/>
              <a:t>SCell</a:t>
            </a:r>
            <a:r>
              <a:rPr lang="en-GB" altLang="zh-CN" sz="1200" dirty="0"/>
              <a:t> shall be considered in the baseline </a:t>
            </a:r>
            <a:r>
              <a:rPr lang="en-GB" altLang="zh-CN" sz="1200" dirty="0" err="1"/>
              <a:t>T</a:t>
            </a:r>
            <a:r>
              <a:rPr lang="en-GB" altLang="zh-CN" sz="1200" baseline="-25000" dirty="0" err="1"/>
              <a:t>activation_time</a:t>
            </a:r>
            <a:r>
              <a:rPr lang="en-GB" altLang="zh-CN" sz="1200" dirty="0"/>
              <a:t>.</a:t>
            </a:r>
            <a:endParaRPr lang="zh-CN" altLang="zh-CN" sz="1200" dirty="0"/>
          </a:p>
          <a:p>
            <a:pPr lvl="1"/>
            <a:r>
              <a:rPr lang="en-GB" altLang="zh-CN" sz="1400" dirty="0"/>
              <a:t>Option 3:  (MTK, NEC)</a:t>
            </a:r>
            <a:endParaRPr lang="zh-CN" altLang="zh-CN" sz="1400" dirty="0"/>
          </a:p>
          <a:p>
            <a:pPr lvl="2"/>
            <a:r>
              <a:rPr lang="en-GB" altLang="zh-CN" sz="1200" dirty="0"/>
              <a:t>Wait for the conclusions of other open issues. </a:t>
            </a:r>
            <a:endParaRPr lang="zh-CN" altLang="zh-CN" sz="1200" dirty="0"/>
          </a:p>
        </p:txBody>
      </p:sp>
    </p:spTree>
    <p:extLst>
      <p:ext uri="{BB962C8B-B14F-4D97-AF65-F5344CB8AC3E}">
        <p14:creationId xmlns:p14="http://schemas.microsoft.com/office/powerpoint/2010/main" val="2200379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2400" dirty="0"/>
              <a:t>Sub-topic </a:t>
            </a:r>
            <a:r>
              <a:rPr lang="en-US" altLang="zh-CN" sz="2400" dirty="0" smtClean="0"/>
              <a:t>1-3 </a:t>
            </a:r>
            <a:r>
              <a:rPr lang="en-US" altLang="zh-CN" sz="2400" dirty="0" smtClean="0"/>
              <a:t>The </a:t>
            </a:r>
            <a:r>
              <a:rPr lang="en-US" altLang="zh-CN" sz="2400" dirty="0"/>
              <a:t>PUCCH </a:t>
            </a:r>
            <a:r>
              <a:rPr lang="en-US" altLang="zh-CN" sz="2400" dirty="0" err="1"/>
              <a:t>SCell</a:t>
            </a:r>
            <a:r>
              <a:rPr lang="en-US" altLang="zh-CN" sz="2400" dirty="0"/>
              <a:t> activation requirements for invalid TA case</a:t>
            </a:r>
            <a:endParaRPr lang="zh-CN" altLang="en-US" sz="2400" dirty="0"/>
          </a:p>
        </p:txBody>
      </p:sp>
      <p:sp>
        <p:nvSpPr>
          <p:cNvPr id="3" name="内容占位符 2"/>
          <p:cNvSpPr>
            <a:spLocks noGrp="1"/>
          </p:cNvSpPr>
          <p:nvPr>
            <p:ph idx="1"/>
          </p:nvPr>
        </p:nvSpPr>
        <p:spPr/>
        <p:txBody>
          <a:bodyPr>
            <a:normAutofit fontScale="77500" lnSpcReduction="20000"/>
          </a:bodyPr>
          <a:lstStyle/>
          <a:p>
            <a:pPr>
              <a:lnSpc>
                <a:spcPct val="120000"/>
              </a:lnSpc>
            </a:pPr>
            <a:r>
              <a:rPr lang="en-GB" altLang="zh-CN" sz="2600" b="1" u="sng" dirty="0"/>
              <a:t>Issue 1-3-1: The PUCCH </a:t>
            </a:r>
            <a:r>
              <a:rPr lang="en-GB" altLang="zh-CN" sz="2600" b="1" u="sng" dirty="0" err="1"/>
              <a:t>SCell</a:t>
            </a:r>
            <a:r>
              <a:rPr lang="en-GB" altLang="zh-CN" sz="2600" b="1" u="sng" dirty="0"/>
              <a:t> activation requirements for invalid TA case</a:t>
            </a:r>
            <a:endParaRPr lang="zh-CN" altLang="zh-CN" sz="2600" dirty="0"/>
          </a:p>
          <a:p>
            <a:pPr lvl="1">
              <a:lnSpc>
                <a:spcPct val="120000"/>
              </a:lnSpc>
            </a:pPr>
            <a:r>
              <a:rPr lang="en-GB" altLang="zh-CN" sz="2000" dirty="0"/>
              <a:t>Option 1: (Apple, </a:t>
            </a:r>
            <a:r>
              <a:rPr lang="en-GB" altLang="zh-CN" sz="2000" dirty="0" err="1"/>
              <a:t>Xiaomi</a:t>
            </a:r>
            <a:r>
              <a:rPr lang="en-GB" altLang="zh-CN" sz="2000" dirty="0"/>
              <a:t>, OPPO, CMCC, NTT DOCOMO, vivo, MTK)</a:t>
            </a:r>
            <a:endParaRPr lang="zh-CN" altLang="zh-CN" sz="2000" dirty="0"/>
          </a:p>
          <a:p>
            <a:pPr lvl="2" hangingPunct="0"/>
            <a:r>
              <a:rPr lang="en-GB" altLang="zh-CN" sz="1700" dirty="0"/>
              <a:t>If UE does not have the valid TA on the PUCCH </a:t>
            </a:r>
            <a:r>
              <a:rPr lang="en-GB" altLang="zh-CN" sz="1700" dirty="0" err="1"/>
              <a:t>SCell</a:t>
            </a:r>
            <a:r>
              <a:rPr lang="en-GB" altLang="zh-CN" sz="1700" dirty="0"/>
              <a:t> being activated, an additional UL synchronization procedure to obtain the valid TA shall be considered which including the following factors:</a:t>
            </a:r>
            <a:endParaRPr lang="zh-CN" altLang="zh-CN" sz="1700" dirty="0"/>
          </a:p>
          <a:p>
            <a:pPr lvl="3" hangingPunct="0"/>
            <a:r>
              <a:rPr lang="en-GB" altLang="zh-CN" sz="1600" dirty="0"/>
              <a:t>the delay uncertainty in acquiring the first available PRACH occasion in the PUCCH </a:t>
            </a:r>
            <a:r>
              <a:rPr lang="en-GB" altLang="zh-CN" sz="1600" dirty="0" err="1"/>
              <a:t>SCell</a:t>
            </a:r>
            <a:r>
              <a:rPr lang="en-GB" altLang="zh-CN" sz="1600" dirty="0"/>
              <a:t> (T1);</a:t>
            </a:r>
            <a:endParaRPr lang="zh-CN" altLang="zh-CN" sz="1600" dirty="0"/>
          </a:p>
          <a:p>
            <a:pPr lvl="3" hangingPunct="0"/>
            <a:r>
              <a:rPr lang="en-GB" altLang="zh-CN" sz="1600" dirty="0"/>
              <a:t>the delay for obtaining a valid TA command for the </a:t>
            </a:r>
            <a:r>
              <a:rPr lang="en-GB" altLang="zh-CN" sz="1600" dirty="0" err="1"/>
              <a:t>sTAG</a:t>
            </a:r>
            <a:r>
              <a:rPr lang="en-GB" altLang="zh-CN" sz="1600" dirty="0"/>
              <a:t> to which the </a:t>
            </a:r>
            <a:r>
              <a:rPr lang="en-GB" altLang="zh-CN" sz="1600" dirty="0" err="1"/>
              <a:t>SCell</a:t>
            </a:r>
            <a:r>
              <a:rPr lang="en-GB" altLang="zh-CN" sz="1600" dirty="0"/>
              <a:t> configured with PUCCH belongs (T2);</a:t>
            </a:r>
            <a:endParaRPr lang="zh-CN" altLang="zh-CN" sz="1600" dirty="0"/>
          </a:p>
          <a:p>
            <a:pPr lvl="3" hangingPunct="0"/>
            <a:r>
              <a:rPr lang="en-GB" altLang="zh-CN" sz="1600" dirty="0"/>
              <a:t>the delay for applying the received TA for uplink transmission (T3)</a:t>
            </a:r>
            <a:endParaRPr lang="zh-CN" altLang="zh-CN" sz="1600" dirty="0"/>
          </a:p>
          <a:p>
            <a:pPr lvl="1"/>
            <a:r>
              <a:rPr lang="en-GB" altLang="zh-CN" sz="2000" dirty="0"/>
              <a:t>Option 2: (Huawei, CATT)</a:t>
            </a:r>
            <a:endParaRPr lang="zh-CN" altLang="zh-CN" sz="2000" dirty="0"/>
          </a:p>
          <a:p>
            <a:pPr lvl="2"/>
            <a:r>
              <a:rPr lang="en-GB" altLang="zh-CN" sz="1700" dirty="0"/>
              <a:t>Only T1 (The delay uncertainty in acquiring the first available PRACH occasion in the PUCCH </a:t>
            </a:r>
            <a:r>
              <a:rPr lang="en-GB" altLang="zh-CN" sz="1700" dirty="0" err="1"/>
              <a:t>SCell</a:t>
            </a:r>
            <a:r>
              <a:rPr lang="en-GB" altLang="zh-CN" sz="1700" dirty="0"/>
              <a:t>) need to be considered</a:t>
            </a:r>
            <a:endParaRPr lang="zh-CN" altLang="zh-CN" sz="1700" dirty="0"/>
          </a:p>
          <a:p>
            <a:pPr lvl="1"/>
            <a:r>
              <a:rPr lang="en-GB" altLang="zh-CN" sz="2000" dirty="0"/>
              <a:t>Option </a:t>
            </a:r>
            <a:r>
              <a:rPr lang="en-GB" altLang="zh-CN" sz="2000" dirty="0" smtClean="0"/>
              <a:t>3: </a:t>
            </a:r>
            <a:r>
              <a:rPr lang="en-GB" altLang="zh-CN" sz="2000" dirty="0"/>
              <a:t>(Ericsson, Nokia, NEC)</a:t>
            </a:r>
            <a:endParaRPr lang="zh-CN" altLang="zh-CN" sz="2000" dirty="0"/>
          </a:p>
          <a:p>
            <a:pPr lvl="2"/>
            <a:r>
              <a:rPr lang="en-GB" altLang="zh-CN" sz="1700" dirty="0"/>
              <a:t>Depending on the conclusions of other open issues. FFS. </a:t>
            </a:r>
            <a:endParaRPr lang="zh-CN" altLang="zh-CN" sz="1700" dirty="0"/>
          </a:p>
        </p:txBody>
      </p:sp>
    </p:spTree>
    <p:extLst>
      <p:ext uri="{BB962C8B-B14F-4D97-AF65-F5344CB8AC3E}">
        <p14:creationId xmlns:p14="http://schemas.microsoft.com/office/powerpoint/2010/main" val="2479088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781595"/>
          </a:xfrm>
        </p:spPr>
        <p:txBody>
          <a:bodyPr>
            <a:noAutofit/>
          </a:bodyPr>
          <a:lstStyle/>
          <a:p>
            <a:r>
              <a:rPr lang="en-US" altLang="zh-CN" sz="2400" dirty="0"/>
              <a:t>Sub-topic </a:t>
            </a:r>
            <a:r>
              <a:rPr lang="en-US" altLang="zh-CN" sz="2400" dirty="0" smtClean="0"/>
              <a:t>1-3 </a:t>
            </a:r>
            <a:r>
              <a:rPr lang="en-US" altLang="zh-CN" sz="2400" dirty="0" smtClean="0"/>
              <a:t>The </a:t>
            </a:r>
            <a:r>
              <a:rPr lang="en-US" altLang="zh-CN" sz="2400" dirty="0"/>
              <a:t>PUCCH </a:t>
            </a:r>
            <a:r>
              <a:rPr lang="en-US" altLang="zh-CN" sz="2400" dirty="0" err="1"/>
              <a:t>SCell</a:t>
            </a:r>
            <a:r>
              <a:rPr lang="en-US" altLang="zh-CN" sz="2400" dirty="0"/>
              <a:t> activation requirements for invalid TA case</a:t>
            </a:r>
            <a:endParaRPr lang="zh-CN" altLang="en-US" sz="2400" dirty="0"/>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a:xfrm>
                <a:off x="467544" y="987574"/>
                <a:ext cx="8352928" cy="3888431"/>
              </a:xfrm>
            </p:spPr>
            <p:txBody>
              <a:bodyPr>
                <a:noAutofit/>
              </a:bodyPr>
              <a:lstStyle/>
              <a:p>
                <a:pPr marL="0" indent="0">
                  <a:buNone/>
                </a:pPr>
                <a:r>
                  <a:rPr lang="en-US" altLang="zh-CN" sz="900" dirty="0"/>
                  <a:t>Cont. from last </a:t>
                </a:r>
                <a:r>
                  <a:rPr lang="en-US" altLang="zh-CN" sz="900" dirty="0" smtClean="0"/>
                  <a:t>page</a:t>
                </a:r>
                <a:endParaRPr lang="en-GB" altLang="zh-CN" sz="900" b="1" u="sng" dirty="0" smtClean="0"/>
              </a:p>
              <a:p>
                <a:r>
                  <a:rPr lang="en-GB" altLang="zh-CN" sz="1200" b="1" u="sng" dirty="0" smtClean="0"/>
                  <a:t>Issue </a:t>
                </a:r>
                <a:r>
                  <a:rPr lang="en-GB" altLang="zh-CN" sz="1200" b="1" u="sng" dirty="0"/>
                  <a:t>1-3-1: The PUCCH </a:t>
                </a:r>
                <a:r>
                  <a:rPr lang="en-GB" altLang="zh-CN" sz="1200" b="1" u="sng" dirty="0" err="1"/>
                  <a:t>SCell</a:t>
                </a:r>
                <a:r>
                  <a:rPr lang="en-GB" altLang="zh-CN" sz="1200" b="1" u="sng" dirty="0"/>
                  <a:t> activation requirements for invalid TA case</a:t>
                </a:r>
                <a:endParaRPr lang="zh-CN" altLang="zh-CN" sz="1200" dirty="0"/>
              </a:p>
              <a:p>
                <a:pPr lvl="1"/>
                <a:r>
                  <a:rPr lang="en-GB" altLang="zh-CN" sz="600" dirty="0" smtClean="0"/>
                  <a:t>Option 4: (Qualcomm, ZTE)</a:t>
                </a:r>
                <a:endParaRPr lang="zh-CN" altLang="zh-CN" sz="600" dirty="0"/>
              </a:p>
              <a:p>
                <a:pPr lvl="2"/>
                <a:r>
                  <a:rPr lang="en-US" altLang="zh-CN" sz="600" dirty="0"/>
                  <a:t>For known PUCCH </a:t>
                </a:r>
                <a:r>
                  <a:rPr lang="en-US" altLang="zh-CN" sz="600" dirty="0" err="1"/>
                  <a:t>SCell</a:t>
                </a:r>
                <a:r>
                  <a:rPr lang="en-US" altLang="zh-CN" sz="600" dirty="0"/>
                  <a:t> with an invalid TA, the single </a:t>
                </a:r>
                <a:r>
                  <a:rPr lang="en-US" altLang="zh-CN" sz="600" dirty="0" err="1"/>
                  <a:t>SCell</a:t>
                </a:r>
                <a:r>
                  <a:rPr lang="en-US" altLang="zh-CN" sz="600" dirty="0"/>
                  <a:t> activation requirements in terms of activation delay and interruption are defined as follows:</a:t>
                </a:r>
                <a:endParaRPr lang="zh-CN" altLang="zh-CN" sz="600" dirty="0"/>
              </a:p>
              <a:p>
                <a:pPr lvl="3"/>
                <a:r>
                  <a:rPr lang="en-US" altLang="zh-CN" sz="600" dirty="0"/>
                  <a:t>Starting point of interruption window is the same as legacy </a:t>
                </a:r>
                <a:r>
                  <a:rPr lang="en-US" altLang="zh-CN" sz="600" dirty="0" err="1"/>
                  <a:t>SCell</a:t>
                </a:r>
                <a:r>
                  <a:rPr lang="en-US" altLang="zh-CN" sz="600" dirty="0"/>
                  <a:t> activation requirement</a:t>
                </a:r>
                <a:endParaRPr lang="zh-CN" altLang="zh-CN" sz="600" dirty="0"/>
              </a:p>
              <a:p>
                <a:pPr lvl="3"/>
                <a:r>
                  <a:rPr lang="en-US" altLang="zh-CN" sz="600" dirty="0"/>
                  <a:t>Activation delay = legacy </a:t>
                </a:r>
                <a:r>
                  <a:rPr lang="en-US" altLang="zh-CN" sz="600" dirty="0" err="1"/>
                  <a:t>SCell</a:t>
                </a:r>
                <a:r>
                  <a:rPr lang="en-US" altLang="zh-CN" sz="600" dirty="0"/>
                  <a:t> activation delay + T1 + T2 + T3, where</a:t>
                </a:r>
                <a:endParaRPr lang="zh-CN" altLang="zh-CN" sz="600" dirty="0"/>
              </a:p>
              <a:p>
                <a:pPr lvl="4"/>
                <a:r>
                  <a:rPr lang="en-US" altLang="zh-CN" sz="600" dirty="0">
                    <a:effectLst/>
                  </a:rPr>
                  <a:t>T1: the delay uncertainty in acquiring the first available PRACH occasion in the PUCCH </a:t>
                </a:r>
                <a:r>
                  <a:rPr lang="en-US" altLang="zh-CN" sz="600" dirty="0" err="1">
                    <a:effectLst/>
                  </a:rPr>
                  <a:t>SCell</a:t>
                </a:r>
                <a:endParaRPr lang="zh-CN" altLang="zh-CN" sz="600" dirty="0">
                  <a:effectLst/>
                </a:endParaRPr>
              </a:p>
              <a:p>
                <a:pPr lvl="4"/>
                <a:r>
                  <a:rPr lang="en-US" altLang="zh-CN" sz="600" dirty="0">
                    <a:effectLst/>
                  </a:rPr>
                  <a:t>T2: the delay for obtaining a valid TA command for the </a:t>
                </a:r>
                <a:r>
                  <a:rPr lang="en-US" altLang="zh-CN" sz="600" dirty="0" err="1">
                    <a:effectLst/>
                  </a:rPr>
                  <a:t>sTAG</a:t>
                </a:r>
                <a:endParaRPr lang="zh-CN" altLang="zh-CN" sz="600" dirty="0">
                  <a:effectLst/>
                </a:endParaRPr>
              </a:p>
              <a:p>
                <a:pPr lvl="4"/>
                <a:r>
                  <a:rPr lang="en-US" altLang="zh-CN" sz="600" dirty="0">
                    <a:effectLst/>
                  </a:rPr>
                  <a:t>T3: the delay for applying the received TA for uplink transmission</a:t>
                </a:r>
                <a:endParaRPr lang="zh-CN" altLang="zh-CN" sz="600" dirty="0">
                  <a:effectLst/>
                </a:endParaRPr>
              </a:p>
              <a:p>
                <a:pPr lvl="3"/>
                <a:r>
                  <a:rPr lang="en-US" altLang="zh-CN" sz="600" dirty="0">
                    <a:effectLst/>
                  </a:rPr>
                  <a:t>CSI of the PUCCH </a:t>
                </a:r>
                <a:r>
                  <a:rPr lang="en-US" altLang="zh-CN" sz="600" dirty="0" err="1">
                    <a:effectLst/>
                  </a:rPr>
                  <a:t>SCell</a:t>
                </a:r>
                <a:r>
                  <a:rPr lang="en-US" altLang="zh-CN" sz="600" dirty="0">
                    <a:effectLst/>
                  </a:rPr>
                  <a:t> is reported on the </a:t>
                </a:r>
                <a:r>
                  <a:rPr lang="en-US" altLang="zh-CN" sz="600" dirty="0" err="1">
                    <a:effectLst/>
                  </a:rPr>
                  <a:t>SCell</a:t>
                </a:r>
                <a:r>
                  <a:rPr lang="en-US" altLang="zh-CN" sz="600" dirty="0">
                    <a:effectLst/>
                  </a:rPr>
                  <a:t> after T3</a:t>
                </a:r>
                <a:endParaRPr lang="zh-CN" altLang="zh-CN" sz="600" dirty="0">
                  <a:effectLst/>
                </a:endParaRPr>
              </a:p>
              <a:p>
                <a:pPr lvl="3"/>
                <a:r>
                  <a:rPr lang="en-US" altLang="zh-CN" sz="600" dirty="0">
                    <a:effectLst/>
                  </a:rPr>
                  <a:t>For FR1, the above requirement also applies to “unknown PUCCH </a:t>
                </a:r>
                <a:r>
                  <a:rPr lang="en-US" altLang="zh-CN" sz="600" dirty="0" err="1">
                    <a:effectLst/>
                  </a:rPr>
                  <a:t>SCell</a:t>
                </a:r>
                <a:r>
                  <a:rPr lang="en-US" altLang="zh-CN" sz="600" dirty="0">
                    <a:effectLst/>
                  </a:rPr>
                  <a:t> with invalid TA” if one of the following conditions is met:</a:t>
                </a:r>
                <a:endParaRPr lang="zh-CN" altLang="zh-CN" sz="600" dirty="0">
                  <a:effectLst/>
                </a:endParaRPr>
              </a:p>
              <a:p>
                <a:pPr lvl="4"/>
                <a:r>
                  <a:rPr lang="en-US" altLang="zh-CN" sz="600" dirty="0">
                    <a:effectLst/>
                  </a:rPr>
                  <a:t>‘</a:t>
                </a:r>
                <a:r>
                  <a:rPr lang="en-US" altLang="zh-CN" sz="600" dirty="0" err="1">
                    <a:effectLst/>
                  </a:rPr>
                  <a:t>ssb-PositionInBurst</a:t>
                </a:r>
                <a:r>
                  <a:rPr lang="en-US" altLang="zh-CN" sz="600" dirty="0">
                    <a:effectLst/>
                  </a:rPr>
                  <a:t>’ indicates only one SSB is being actually transmitted, or </a:t>
                </a:r>
                <a:endParaRPr lang="zh-CN" altLang="zh-CN" sz="600" dirty="0">
                  <a:effectLst/>
                </a:endParaRPr>
              </a:p>
              <a:p>
                <a:pPr lvl="4"/>
                <a:r>
                  <a:rPr lang="en-US" altLang="zh-CN" sz="600" dirty="0">
                    <a:effectLst/>
                  </a:rPr>
                  <a:t> ‘</a:t>
                </a:r>
                <a:r>
                  <a:rPr lang="en-US" altLang="zh-CN" sz="600" dirty="0" err="1">
                    <a:effectLst/>
                  </a:rPr>
                  <a:t>ssb-PositionInBurst</a:t>
                </a:r>
                <a:r>
                  <a:rPr lang="en-US" altLang="zh-CN" sz="600" dirty="0">
                    <a:effectLst/>
                  </a:rPr>
                  <a:t>’ indicates multiple SSBs and TCI indication is provided in same MAC PDU with </a:t>
                </a:r>
                <a:r>
                  <a:rPr lang="en-US" altLang="zh-CN" sz="600" dirty="0" err="1">
                    <a:effectLst/>
                  </a:rPr>
                  <a:t>SCell</a:t>
                </a:r>
                <a:r>
                  <a:rPr lang="en-US" altLang="zh-CN" sz="600" dirty="0">
                    <a:effectLst/>
                  </a:rPr>
                  <a:t> activation</a:t>
                </a:r>
                <a:endParaRPr lang="zh-CN" altLang="zh-CN" sz="600" dirty="0">
                  <a:effectLst/>
                </a:endParaRPr>
              </a:p>
              <a:p>
                <a:pPr lvl="3"/>
                <a:r>
                  <a:rPr lang="en-US" altLang="zh-CN" sz="600" dirty="0">
                    <a:effectLst/>
                  </a:rPr>
                  <a:t>For FR2, if L1-RSRP report is followed by RRC reconfiguration for PUCCH-</a:t>
                </a:r>
                <a:r>
                  <a:rPr lang="en-US" altLang="zh-CN" sz="600" dirty="0" err="1">
                    <a:effectLst/>
                  </a:rPr>
                  <a:t>SpatialRelationInfo</a:t>
                </a:r>
                <a:r>
                  <a:rPr lang="en-US" altLang="zh-CN" sz="600" dirty="0">
                    <a:effectLst/>
                  </a:rPr>
                  <a:t> update based on the report during the activation procedure, an additional delay is expected</a:t>
                </a:r>
                <a:endParaRPr lang="zh-CN" altLang="zh-CN" sz="600" dirty="0">
                  <a:effectLst/>
                </a:endParaRPr>
              </a:p>
              <a:p>
                <a:pPr lvl="2"/>
                <a:r>
                  <a:rPr lang="en-US" altLang="zh-CN" sz="600" dirty="0"/>
                  <a:t>For unknown PUCCH </a:t>
                </a:r>
                <a:r>
                  <a:rPr lang="en-US" altLang="zh-CN" sz="600" dirty="0" err="1"/>
                  <a:t>SCell</a:t>
                </a:r>
                <a:r>
                  <a:rPr lang="en-US" altLang="zh-CN" sz="600" dirty="0"/>
                  <a:t> with an invalid TA, the single </a:t>
                </a:r>
                <a:r>
                  <a:rPr lang="en-US" altLang="zh-CN" sz="600" dirty="0" err="1"/>
                  <a:t>SCell</a:t>
                </a:r>
                <a:r>
                  <a:rPr lang="en-US" altLang="zh-CN" sz="600" dirty="0"/>
                  <a:t> activation requirements in terms of activation delay and interruption are defined as follows:</a:t>
                </a:r>
                <a:endParaRPr lang="zh-CN" altLang="zh-CN" sz="600" dirty="0"/>
              </a:p>
              <a:p>
                <a:pPr lvl="3"/>
                <a:r>
                  <a:rPr lang="en-US" altLang="zh-CN" sz="600" dirty="0"/>
                  <a:t>Starting point of interruption window is the same as legacy </a:t>
                </a:r>
                <a:r>
                  <a:rPr lang="en-US" altLang="zh-CN" sz="600" dirty="0" err="1"/>
                  <a:t>SCell</a:t>
                </a:r>
                <a:r>
                  <a:rPr lang="en-US" altLang="zh-CN" sz="600" dirty="0"/>
                  <a:t> activation requirement</a:t>
                </a:r>
                <a:endParaRPr lang="zh-CN" altLang="zh-CN" sz="600" dirty="0"/>
              </a:p>
              <a:p>
                <a:pPr lvl="3"/>
                <a:r>
                  <a:rPr lang="en-US" altLang="zh-CN" sz="600" dirty="0"/>
                  <a:t>Activation delay = T0 + T1 + T2 + T3, where</a:t>
                </a:r>
                <a:endParaRPr lang="zh-CN" altLang="zh-CN" sz="600" dirty="0"/>
              </a:p>
              <a:p>
                <a:pPr lvl="4"/>
                <a:r>
                  <a:rPr lang="en-US" altLang="zh-CN" sz="600" dirty="0">
                    <a:effectLst/>
                  </a:rPr>
                  <a:t>T0: </a:t>
                </a:r>
                <a:endParaRPr lang="zh-CN" altLang="zh-CN" sz="600" dirty="0">
                  <a:effectLst/>
                </a:endParaRPr>
              </a:p>
              <a:p>
                <a:pPr lvl="5"/>
                <a:r>
                  <a:rPr lang="en-GB" altLang="zh-CN" sz="600" dirty="0">
                    <a:effectLst/>
                  </a:rPr>
                  <a:t>If semi-persistent CSI-RS is used for CSI reporting, </a:t>
                </a:r>
                <a14:m>
                  <m:oMath xmlns:m="http://schemas.openxmlformats.org/officeDocument/2006/math">
                    <m:sSub>
                      <m:sSubPr>
                        <m:ctrlPr>
                          <a:rPr lang="zh-CN" altLang="zh-CN" sz="600" i="1"/>
                        </m:ctrlPr>
                      </m:sSubPr>
                      <m:e>
                        <m:r>
                          <a:rPr lang="en-GB" altLang="zh-CN" sz="600" i="1"/>
                          <m:t>𝑇</m:t>
                        </m:r>
                      </m:e>
                      <m:sub>
                        <m:r>
                          <a:rPr lang="en-GB" altLang="zh-CN" sz="600" i="1"/>
                          <m:t>𝑎𝑐𝑡𝑖𝑣𝑎𝑡𝑖𝑜𝑛</m:t>
                        </m:r>
                        <m:r>
                          <a:rPr lang="en-GB" altLang="zh-CN" sz="600" i="1"/>
                          <m:t>_</m:t>
                        </m:r>
                        <m:r>
                          <a:rPr lang="en-GB" altLang="zh-CN" sz="600" i="1"/>
                          <m:t>𝑡𝑖𝑚𝑒</m:t>
                        </m:r>
                      </m:sub>
                    </m:sSub>
                    <m:r>
                      <a:rPr lang="en-GB" altLang="zh-CN" sz="600" i="1"/>
                      <m:t>=6</m:t>
                    </m:r>
                    <m:r>
                      <a:rPr lang="en-GB" altLang="zh-CN" sz="600" i="1"/>
                      <m:t>𝑚𝑠</m:t>
                    </m:r>
                    <m:r>
                      <a:rPr lang="en-GB" altLang="zh-CN" sz="600" i="1"/>
                      <m:t>+</m:t>
                    </m:r>
                    <m:sSub>
                      <m:sSubPr>
                        <m:ctrlPr>
                          <a:rPr lang="zh-CN" altLang="zh-CN" sz="600" i="1"/>
                        </m:ctrlPr>
                      </m:sSubPr>
                      <m:e>
                        <m:r>
                          <a:rPr lang="en-GB" altLang="zh-CN" sz="600" i="1"/>
                          <m:t>𝑇</m:t>
                        </m:r>
                      </m:e>
                      <m:sub>
                        <m:r>
                          <a:rPr lang="en-GB" altLang="zh-CN" sz="600" i="1"/>
                          <m:t>𝐹𝑖𝑟𝑠𝑡𝑆𝑆𝐵</m:t>
                        </m:r>
                        <m:r>
                          <a:rPr lang="en-GB" altLang="zh-CN" sz="600" i="1"/>
                          <m:t>_</m:t>
                        </m:r>
                        <m:r>
                          <a:rPr lang="en-GB" altLang="zh-CN" sz="600" i="1"/>
                          <m:t>𝑀𝐴𝑋</m:t>
                        </m:r>
                      </m:sub>
                    </m:sSub>
                    <m:r>
                      <a:rPr lang="en-GB" altLang="zh-CN" sz="600" i="1"/>
                      <m:t>+</m:t>
                    </m:r>
                    <m:sSub>
                      <m:sSubPr>
                        <m:ctrlPr>
                          <a:rPr lang="zh-CN" altLang="zh-CN" sz="600" i="1"/>
                        </m:ctrlPr>
                      </m:sSubPr>
                      <m:e>
                        <m:r>
                          <a:rPr lang="en-GB" altLang="zh-CN" sz="600" i="1"/>
                          <m:t>𝑇</m:t>
                        </m:r>
                      </m:e>
                      <m:sub>
                        <m:r>
                          <a:rPr lang="en-GB" altLang="zh-CN" sz="600" i="1"/>
                          <m:t>𝑆𝑀𝑇𝐶</m:t>
                        </m:r>
                        <m:r>
                          <a:rPr lang="en-GB" altLang="zh-CN" sz="600" i="1"/>
                          <m:t>_</m:t>
                        </m:r>
                        <m:r>
                          <a:rPr lang="en-GB" altLang="zh-CN" sz="600" i="1"/>
                          <m:t>𝑀𝐴𝑋</m:t>
                        </m:r>
                      </m:sub>
                    </m:sSub>
                    <m:r>
                      <a:rPr lang="en-GB" altLang="zh-CN" sz="600" i="1"/>
                      <m:t>+</m:t>
                    </m:r>
                    <m:sSub>
                      <m:sSubPr>
                        <m:ctrlPr>
                          <a:rPr lang="zh-CN" altLang="zh-CN" sz="600" i="1"/>
                        </m:ctrlPr>
                      </m:sSubPr>
                      <m:e>
                        <m:r>
                          <a:rPr lang="en-GB" altLang="zh-CN" sz="600" i="1"/>
                          <m:t>𝑇</m:t>
                        </m:r>
                      </m:e>
                      <m:sub>
                        <m:r>
                          <a:rPr lang="en-GB" altLang="zh-CN" sz="600" i="1"/>
                          <m:t>𝑟𝑠</m:t>
                        </m:r>
                      </m:sub>
                    </m:sSub>
                    <m:r>
                      <a:rPr lang="en-GB" altLang="zh-CN" sz="600" i="1"/>
                      <m:t>+</m:t>
                    </m:r>
                    <m:sSub>
                      <m:sSubPr>
                        <m:ctrlPr>
                          <a:rPr lang="zh-CN" altLang="zh-CN" sz="600" i="1"/>
                        </m:ctrlPr>
                      </m:sSubPr>
                      <m:e>
                        <m:r>
                          <a:rPr lang="en-GB" altLang="zh-CN" sz="600" i="1"/>
                          <m:t>𝑇</m:t>
                        </m:r>
                      </m:e>
                      <m:sub>
                        <m:r>
                          <a:rPr lang="en-GB" altLang="zh-CN" sz="600" i="1"/>
                          <m:t>𝐿</m:t>
                        </m:r>
                        <m:r>
                          <a:rPr lang="en-GB" altLang="zh-CN" sz="600" i="1"/>
                          <m:t>1−</m:t>
                        </m:r>
                        <m:r>
                          <a:rPr lang="en-GB" altLang="zh-CN" sz="600" i="1"/>
                          <m:t>𝑅𝑆𝑅𝑃</m:t>
                        </m:r>
                        <m:r>
                          <a:rPr lang="en-GB" altLang="zh-CN" sz="600" i="1"/>
                          <m:t>,</m:t>
                        </m:r>
                        <m:r>
                          <a:rPr lang="en-GB" altLang="zh-CN" sz="600" i="1"/>
                          <m:t>𝑚𝑒𝑎𝑠𝑢𝑟𝑒</m:t>
                        </m:r>
                      </m:sub>
                    </m:sSub>
                    <m:r>
                      <a:rPr lang="en-GB" altLang="zh-CN" sz="600" i="1"/>
                      <m:t>+</m:t>
                    </m:r>
                    <m:sSub>
                      <m:sSubPr>
                        <m:ctrlPr>
                          <a:rPr lang="zh-CN" altLang="zh-CN" sz="600" i="1"/>
                        </m:ctrlPr>
                      </m:sSubPr>
                      <m:e>
                        <m:r>
                          <a:rPr lang="en-GB" altLang="zh-CN" sz="600" i="1"/>
                          <m:t>𝑇</m:t>
                        </m:r>
                      </m:e>
                      <m:sub>
                        <m:r>
                          <a:rPr lang="en-GB" altLang="zh-CN" sz="600" i="1"/>
                          <m:t>𝐿</m:t>
                        </m:r>
                        <m:r>
                          <a:rPr lang="en-GB" altLang="zh-CN" sz="600" i="1"/>
                          <m:t>1−</m:t>
                        </m:r>
                        <m:r>
                          <a:rPr lang="en-GB" altLang="zh-CN" sz="600" i="1"/>
                          <m:t>𝑅𝑆𝑅𝑃</m:t>
                        </m:r>
                        <m:r>
                          <a:rPr lang="en-GB" altLang="zh-CN" sz="600" i="1"/>
                          <m:t>,</m:t>
                        </m:r>
                        <m:r>
                          <a:rPr lang="en-GB" altLang="zh-CN" sz="600" i="1"/>
                          <m:t>𝑟𝑒𝑝𝑜𝑟𝑡</m:t>
                        </m:r>
                      </m:sub>
                    </m:sSub>
                    <m:r>
                      <a:rPr lang="en-GB" altLang="zh-CN" sz="600" i="1"/>
                      <m:t>+</m:t>
                    </m:r>
                    <m:sSub>
                      <m:sSubPr>
                        <m:ctrlPr>
                          <a:rPr lang="zh-CN" altLang="zh-CN" sz="600" i="1"/>
                        </m:ctrlPr>
                      </m:sSubPr>
                      <m:e>
                        <m:r>
                          <a:rPr lang="en-GB" altLang="zh-CN" sz="600" i="1"/>
                          <m:t>𝑇</m:t>
                        </m:r>
                      </m:e>
                      <m:sub>
                        <m:r>
                          <a:rPr lang="en-GB" altLang="zh-CN" sz="600" i="1"/>
                          <m:t>𝐻𝐴𝑅𝑄</m:t>
                        </m:r>
                      </m:sub>
                    </m:sSub>
                    <m:r>
                      <a:rPr lang="en-GB" altLang="zh-CN" sz="600" i="1"/>
                      <m:t>+</m:t>
                    </m:r>
                    <m:func>
                      <m:funcPr>
                        <m:ctrlPr>
                          <a:rPr lang="zh-CN" altLang="zh-CN" sz="600" i="1"/>
                        </m:ctrlPr>
                      </m:funcPr>
                      <m:fName>
                        <m:r>
                          <m:rPr>
                            <m:sty m:val="p"/>
                          </m:rPr>
                          <a:rPr lang="en-GB" altLang="zh-CN" sz="600"/>
                          <m:t>max</m:t>
                        </m:r>
                      </m:fName>
                      <m:e>
                        <m:d>
                          <m:dPr>
                            <m:ctrlPr>
                              <a:rPr lang="zh-CN" altLang="zh-CN" sz="600" i="1"/>
                            </m:ctrlPr>
                          </m:dPr>
                          <m:e>
                            <m:sSub>
                              <m:sSubPr>
                                <m:ctrlPr>
                                  <a:rPr lang="zh-CN" altLang="zh-CN" sz="600" i="1"/>
                                </m:ctrlPr>
                              </m:sSubPr>
                              <m:e>
                                <m:r>
                                  <a:rPr lang="en-GB" altLang="zh-CN" sz="600" i="1"/>
                                  <m:t>𝑇</m:t>
                                </m:r>
                              </m:e>
                              <m:sub>
                                <m:r>
                                  <a:rPr lang="en-GB" altLang="zh-CN" sz="600" i="1"/>
                                  <m:t>𝑢𝑛𝑐𝑒𝑟𝑡𝑎𝑖𝑛𝑡𝑦</m:t>
                                </m:r>
                                <m:r>
                                  <a:rPr lang="en-GB" altLang="zh-CN" sz="600" i="1"/>
                                  <m:t>_</m:t>
                                </m:r>
                                <m:r>
                                  <a:rPr lang="en-GB" altLang="zh-CN" sz="600" i="1"/>
                                  <m:t>𝑀𝐴𝐶</m:t>
                                </m:r>
                              </m:sub>
                            </m:sSub>
                            <m:r>
                              <a:rPr lang="en-GB" altLang="zh-CN" sz="600" i="1"/>
                              <m:t>+</m:t>
                            </m:r>
                            <m:sSub>
                              <m:sSubPr>
                                <m:ctrlPr>
                                  <a:rPr lang="zh-CN" altLang="zh-CN" sz="600" i="1"/>
                                </m:ctrlPr>
                              </m:sSubPr>
                              <m:e>
                                <m:r>
                                  <a:rPr lang="en-GB" altLang="zh-CN" sz="600" i="1"/>
                                  <m:t>𝑇</m:t>
                                </m:r>
                              </m:e>
                              <m:sub>
                                <m:r>
                                  <a:rPr lang="en-GB" altLang="zh-CN" sz="600" i="1"/>
                                  <m:t>𝐹𝑖𝑛𝑒𝑇𝑖𝑚𝑖𝑛𝑔</m:t>
                                </m:r>
                              </m:sub>
                            </m:sSub>
                            <m:r>
                              <a:rPr lang="en-GB" altLang="zh-CN" sz="600" i="1"/>
                              <m:t>+2</m:t>
                            </m:r>
                            <m:r>
                              <a:rPr lang="en-GB" altLang="zh-CN" sz="600" i="1"/>
                              <m:t>𝑚𝑠</m:t>
                            </m:r>
                            <m:r>
                              <a:rPr lang="en-GB" altLang="zh-CN" sz="600" i="1"/>
                              <m:t>,</m:t>
                            </m:r>
                            <m:sSub>
                              <m:sSubPr>
                                <m:ctrlPr>
                                  <a:rPr lang="zh-CN" altLang="zh-CN" sz="600" i="1"/>
                                </m:ctrlPr>
                              </m:sSubPr>
                              <m:e>
                                <m:r>
                                  <a:rPr lang="en-GB" altLang="zh-CN" sz="600" i="1"/>
                                  <m:t>𝑇</m:t>
                                </m:r>
                              </m:e>
                              <m:sub>
                                <m:r>
                                  <a:rPr lang="en-GB" altLang="zh-CN" sz="600" i="1"/>
                                  <m:t>𝑢𝑛𝑐𝑒𝑟𝑡𝑎𝑖𝑛𝑡𝑦</m:t>
                                </m:r>
                                <m:r>
                                  <a:rPr lang="en-GB" altLang="zh-CN" sz="600" i="1"/>
                                  <m:t>_</m:t>
                                </m:r>
                                <m:r>
                                  <a:rPr lang="en-GB" altLang="zh-CN" sz="600" i="1"/>
                                  <m:t>𝑆𝑃</m:t>
                                </m:r>
                              </m:sub>
                            </m:sSub>
                          </m:e>
                        </m:d>
                      </m:e>
                    </m:func>
                  </m:oMath>
                </a14:m>
                <a:endParaRPr lang="zh-CN" altLang="zh-CN" sz="600" dirty="0">
                  <a:effectLst/>
                </a:endParaRPr>
              </a:p>
              <a:p>
                <a:pPr lvl="5"/>
                <a:r>
                  <a:rPr lang="en-GB" altLang="zh-CN" sz="600" dirty="0">
                    <a:effectLst/>
                  </a:rPr>
                  <a:t>If periodic CSI-RS is used for CSI reporting, </a:t>
                </a:r>
                <a14:m>
                  <m:oMath xmlns:m="http://schemas.openxmlformats.org/officeDocument/2006/math">
                    <m:sSub>
                      <m:sSubPr>
                        <m:ctrlPr>
                          <a:rPr lang="zh-CN" altLang="zh-CN" sz="600" i="1"/>
                        </m:ctrlPr>
                      </m:sSubPr>
                      <m:e>
                        <m:r>
                          <a:rPr lang="en-GB" altLang="zh-CN" sz="600" i="1"/>
                          <m:t>𝑇</m:t>
                        </m:r>
                      </m:e>
                      <m:sub>
                        <m:r>
                          <a:rPr lang="en-GB" altLang="zh-CN" sz="600" i="1"/>
                          <m:t>𝑎𝑐𝑡𝑖𝑣𝑎𝑡𝑖𝑜𝑛</m:t>
                        </m:r>
                        <m:r>
                          <a:rPr lang="en-GB" altLang="zh-CN" sz="600" i="1"/>
                          <m:t>_</m:t>
                        </m:r>
                        <m:r>
                          <a:rPr lang="en-GB" altLang="zh-CN" sz="600" i="1"/>
                          <m:t>𝑡𝑖𝑚𝑒</m:t>
                        </m:r>
                      </m:sub>
                    </m:sSub>
                    <m:r>
                      <a:rPr lang="en-GB" altLang="zh-CN" sz="600" i="1"/>
                      <m:t>=</m:t>
                    </m:r>
                    <m:r>
                      <a:rPr lang="en-GB" altLang="zh-CN" sz="600"/>
                      <m:t>3</m:t>
                    </m:r>
                    <m:r>
                      <m:rPr>
                        <m:sty m:val="p"/>
                      </m:rPr>
                      <a:rPr lang="en-GB" altLang="zh-CN" sz="600"/>
                      <m:t>ms</m:t>
                    </m:r>
                    <m:r>
                      <a:rPr lang="en-GB" altLang="zh-CN" sz="600"/>
                      <m:t>+</m:t>
                    </m:r>
                    <m:sSub>
                      <m:sSubPr>
                        <m:ctrlPr>
                          <a:rPr lang="zh-CN" altLang="zh-CN" sz="600" i="1"/>
                        </m:ctrlPr>
                      </m:sSubPr>
                      <m:e>
                        <m:r>
                          <a:rPr lang="en-GB" altLang="zh-CN" sz="600" i="1"/>
                          <m:t>𝑇</m:t>
                        </m:r>
                      </m:e>
                      <m:sub>
                        <m:r>
                          <a:rPr lang="en-GB" altLang="zh-CN" sz="600" i="1"/>
                          <m:t>𝐹𝑖𝑟𝑠𝑡𝑆𝑆𝐵</m:t>
                        </m:r>
                        <m:r>
                          <a:rPr lang="en-GB" altLang="zh-CN" sz="600" i="1"/>
                          <m:t>_</m:t>
                        </m:r>
                        <m:r>
                          <a:rPr lang="en-GB" altLang="zh-CN" sz="600" i="1"/>
                          <m:t>𝑀𝐴𝑋</m:t>
                        </m:r>
                      </m:sub>
                    </m:sSub>
                    <m:r>
                      <a:rPr lang="en-GB" altLang="zh-CN" sz="600" i="1"/>
                      <m:t>+</m:t>
                    </m:r>
                    <m:sSub>
                      <m:sSubPr>
                        <m:ctrlPr>
                          <a:rPr lang="zh-CN" altLang="zh-CN" sz="600" i="1"/>
                        </m:ctrlPr>
                      </m:sSubPr>
                      <m:e>
                        <m:r>
                          <a:rPr lang="en-GB" altLang="zh-CN" sz="600" i="1"/>
                          <m:t>𝑇</m:t>
                        </m:r>
                      </m:e>
                      <m:sub>
                        <m:r>
                          <a:rPr lang="en-GB" altLang="zh-CN" sz="600" i="1"/>
                          <m:t>𝑆𝑀𝑇𝐶</m:t>
                        </m:r>
                        <m:r>
                          <a:rPr lang="en-GB" altLang="zh-CN" sz="600" i="1"/>
                          <m:t>_</m:t>
                        </m:r>
                        <m:r>
                          <a:rPr lang="en-GB" altLang="zh-CN" sz="600" i="1"/>
                          <m:t>𝑀𝐴𝑋</m:t>
                        </m:r>
                      </m:sub>
                    </m:sSub>
                    <m:r>
                      <a:rPr lang="en-GB" altLang="zh-CN" sz="600" i="1"/>
                      <m:t>+</m:t>
                    </m:r>
                    <m:sSub>
                      <m:sSubPr>
                        <m:ctrlPr>
                          <a:rPr lang="zh-CN" altLang="zh-CN" sz="600" i="1"/>
                        </m:ctrlPr>
                      </m:sSubPr>
                      <m:e>
                        <m:r>
                          <a:rPr lang="en-GB" altLang="zh-CN" sz="600" i="1"/>
                          <m:t>𝑇</m:t>
                        </m:r>
                      </m:e>
                      <m:sub>
                        <m:r>
                          <a:rPr lang="en-GB" altLang="zh-CN" sz="600" i="1"/>
                          <m:t>𝑟𝑠</m:t>
                        </m:r>
                      </m:sub>
                    </m:sSub>
                    <m:r>
                      <a:rPr lang="en-GB" altLang="zh-CN" sz="600" i="1"/>
                      <m:t>+</m:t>
                    </m:r>
                    <m:sSub>
                      <m:sSubPr>
                        <m:ctrlPr>
                          <a:rPr lang="zh-CN" altLang="zh-CN" sz="600" i="1"/>
                        </m:ctrlPr>
                      </m:sSubPr>
                      <m:e>
                        <m:r>
                          <a:rPr lang="en-GB" altLang="zh-CN" sz="600" i="1"/>
                          <m:t>𝑇</m:t>
                        </m:r>
                      </m:e>
                      <m:sub>
                        <m:r>
                          <a:rPr lang="en-GB" altLang="zh-CN" sz="600" i="1"/>
                          <m:t>𝐿</m:t>
                        </m:r>
                        <m:r>
                          <a:rPr lang="en-GB" altLang="zh-CN" sz="600" i="1"/>
                          <m:t>1−</m:t>
                        </m:r>
                        <m:r>
                          <a:rPr lang="en-GB" altLang="zh-CN" sz="600" i="1"/>
                          <m:t>𝑅𝑆𝑅𝑃</m:t>
                        </m:r>
                        <m:r>
                          <a:rPr lang="en-GB" altLang="zh-CN" sz="600" i="1"/>
                          <m:t>,</m:t>
                        </m:r>
                        <m:r>
                          <a:rPr lang="en-GB" altLang="zh-CN" sz="600" i="1"/>
                          <m:t>𝑚𝑒𝑎𝑠𝑢𝑟𝑒</m:t>
                        </m:r>
                      </m:sub>
                    </m:sSub>
                    <m:r>
                      <a:rPr lang="en-GB" altLang="zh-CN" sz="600" i="1"/>
                      <m:t>+</m:t>
                    </m:r>
                    <m:sSub>
                      <m:sSubPr>
                        <m:ctrlPr>
                          <a:rPr lang="zh-CN" altLang="zh-CN" sz="600" i="1"/>
                        </m:ctrlPr>
                      </m:sSubPr>
                      <m:e>
                        <m:r>
                          <a:rPr lang="en-GB" altLang="zh-CN" sz="600" i="1"/>
                          <m:t>𝑇</m:t>
                        </m:r>
                      </m:e>
                      <m:sub>
                        <m:r>
                          <a:rPr lang="en-GB" altLang="zh-CN" sz="600" i="1"/>
                          <m:t>𝐿</m:t>
                        </m:r>
                        <m:r>
                          <a:rPr lang="en-GB" altLang="zh-CN" sz="600" i="1"/>
                          <m:t>1−</m:t>
                        </m:r>
                        <m:r>
                          <a:rPr lang="en-GB" altLang="zh-CN" sz="600" i="1"/>
                          <m:t>𝑅𝑆𝑅𝑃</m:t>
                        </m:r>
                        <m:r>
                          <a:rPr lang="en-GB" altLang="zh-CN" sz="600" i="1"/>
                          <m:t>,</m:t>
                        </m:r>
                        <m:r>
                          <a:rPr lang="en-GB" altLang="zh-CN" sz="600" i="1"/>
                          <m:t>𝑟𝑒𝑝𝑜𝑟𝑡</m:t>
                        </m:r>
                      </m:sub>
                    </m:sSub>
                    <m:r>
                      <a:rPr lang="en-GB" altLang="zh-CN" sz="600" i="1"/>
                      <m:t>+</m:t>
                    </m:r>
                    <m:sSub>
                      <m:sSubPr>
                        <m:ctrlPr>
                          <a:rPr lang="zh-CN" altLang="zh-CN" sz="600" i="1"/>
                        </m:ctrlPr>
                      </m:sSubPr>
                      <m:e>
                        <m:r>
                          <a:rPr lang="en-GB" altLang="zh-CN" sz="600" i="1"/>
                          <m:t>𝑇</m:t>
                        </m:r>
                      </m:e>
                      <m:sub>
                        <m:r>
                          <a:rPr lang="en-GB" altLang="zh-CN" sz="600" i="1"/>
                          <m:t>𝐻𝐴𝑅𝑄</m:t>
                        </m:r>
                      </m:sub>
                    </m:sSub>
                    <m:r>
                      <a:rPr lang="en-GB" altLang="zh-CN" sz="600" i="1"/>
                      <m:t>+</m:t>
                    </m:r>
                    <m:r>
                      <m:rPr>
                        <m:sty m:val="p"/>
                      </m:rPr>
                      <a:rPr lang="en-GB" altLang="zh-CN" sz="600"/>
                      <m:t>max</m:t>
                    </m:r>
                    <m:r>
                      <a:rPr lang="en-GB" altLang="zh-CN" sz="600" i="1"/>
                      <m:t>⁡</m:t>
                    </m:r>
                    <m:d>
                      <m:dPr>
                        <m:ctrlPr>
                          <a:rPr lang="zh-CN" altLang="zh-CN" sz="600" i="1"/>
                        </m:ctrlPr>
                      </m:dPr>
                      <m:e>
                        <m:sSub>
                          <m:sSubPr>
                            <m:ctrlPr>
                              <a:rPr lang="zh-CN" altLang="zh-CN" sz="600" i="1"/>
                            </m:ctrlPr>
                          </m:sSubPr>
                          <m:e>
                            <m:r>
                              <a:rPr lang="en-GB" altLang="zh-CN" sz="600" i="1"/>
                              <m:t>𝑇</m:t>
                            </m:r>
                          </m:e>
                          <m:sub>
                            <m:r>
                              <a:rPr lang="en-GB" altLang="zh-CN" sz="600" i="1"/>
                              <m:t>𝑢𝑛𝑐𝑒𝑟𝑡𝑎𝑖𝑛𝑡𝑦</m:t>
                            </m:r>
                            <m:r>
                              <a:rPr lang="en-GB" altLang="zh-CN" sz="600" i="1"/>
                              <m:t>_</m:t>
                            </m:r>
                            <m:r>
                              <a:rPr lang="en-GB" altLang="zh-CN" sz="600" i="1"/>
                              <m:t>𝑀𝐴𝐶</m:t>
                            </m:r>
                          </m:sub>
                        </m:sSub>
                        <m:r>
                          <a:rPr lang="en-GB" altLang="zh-CN" sz="600" i="1"/>
                          <m:t>+5</m:t>
                        </m:r>
                        <m:r>
                          <a:rPr lang="en-GB" altLang="zh-CN" sz="600" i="1"/>
                          <m:t>𝑚𝑠</m:t>
                        </m:r>
                        <m:r>
                          <a:rPr lang="en-GB" altLang="zh-CN" sz="600" i="1"/>
                          <m:t>+</m:t>
                        </m:r>
                        <m:sSub>
                          <m:sSubPr>
                            <m:ctrlPr>
                              <a:rPr lang="zh-CN" altLang="zh-CN" sz="600" i="1"/>
                            </m:ctrlPr>
                          </m:sSubPr>
                          <m:e>
                            <m:r>
                              <a:rPr lang="en-GB" altLang="zh-CN" sz="600" i="1"/>
                              <m:t>𝑇</m:t>
                            </m:r>
                          </m:e>
                          <m:sub>
                            <m:r>
                              <a:rPr lang="en-GB" altLang="zh-CN" sz="600" i="1"/>
                              <m:t>𝐹𝑖𝑛𝑒𝑇𝑖𝑚𝑖𝑛𝑔</m:t>
                            </m:r>
                          </m:sub>
                        </m:sSub>
                        <m:r>
                          <a:rPr lang="en-GB" altLang="zh-CN" sz="600" i="1"/>
                          <m:t>, </m:t>
                        </m:r>
                        <m:sSub>
                          <m:sSubPr>
                            <m:ctrlPr>
                              <a:rPr lang="zh-CN" altLang="zh-CN" sz="600" i="1"/>
                            </m:ctrlPr>
                          </m:sSubPr>
                          <m:e>
                            <m:r>
                              <a:rPr lang="en-GB" altLang="zh-CN" sz="600" i="1"/>
                              <m:t>𝑇</m:t>
                            </m:r>
                          </m:e>
                          <m:sub>
                            <m:r>
                              <a:rPr lang="en-GB" altLang="zh-CN" sz="600" i="1"/>
                              <m:t>𝑢𝑛𝑐𝑒𝑟𝑡𝑎𝑖𝑛𝑡𝑦</m:t>
                            </m:r>
                            <m:r>
                              <a:rPr lang="en-GB" altLang="zh-CN" sz="600" i="1"/>
                              <m:t>_</m:t>
                            </m:r>
                            <m:r>
                              <a:rPr lang="en-GB" altLang="zh-CN" sz="600" i="1"/>
                              <m:t>𝑅𝑅𝐶</m:t>
                            </m:r>
                          </m:sub>
                        </m:sSub>
                        <m:r>
                          <a:rPr lang="en-GB" altLang="zh-CN" sz="600" i="1"/>
                          <m:t>+</m:t>
                        </m:r>
                        <m:sSub>
                          <m:sSubPr>
                            <m:ctrlPr>
                              <a:rPr lang="zh-CN" altLang="zh-CN" sz="600" i="1"/>
                            </m:ctrlPr>
                          </m:sSubPr>
                          <m:e>
                            <m:r>
                              <a:rPr lang="en-GB" altLang="zh-CN" sz="600" i="1"/>
                              <m:t>𝑇</m:t>
                            </m:r>
                          </m:e>
                          <m:sub>
                            <m:r>
                              <a:rPr lang="en-GB" altLang="zh-CN" sz="600" i="1"/>
                              <m:t>𝑅𝑅𝐶</m:t>
                            </m:r>
                            <m:r>
                              <a:rPr lang="en-GB" altLang="zh-CN" sz="600" i="1"/>
                              <m:t>_</m:t>
                            </m:r>
                            <m:r>
                              <a:rPr lang="en-GB" altLang="zh-CN" sz="600" i="1"/>
                              <m:t>𝑑𝑒𝑙𝑎𝑦</m:t>
                            </m:r>
                          </m:sub>
                        </m:sSub>
                        <m:r>
                          <a:rPr lang="en-GB" altLang="zh-CN" sz="600" i="1"/>
                          <m:t>−</m:t>
                        </m:r>
                        <m:sSub>
                          <m:sSubPr>
                            <m:ctrlPr>
                              <a:rPr lang="zh-CN" altLang="zh-CN" sz="600" i="1"/>
                            </m:ctrlPr>
                          </m:sSubPr>
                          <m:e>
                            <m:r>
                              <a:rPr lang="en-GB" altLang="zh-CN" sz="600" i="1"/>
                              <m:t>𝑇</m:t>
                            </m:r>
                          </m:e>
                          <m:sub>
                            <m:r>
                              <a:rPr lang="en-GB" altLang="zh-CN" sz="600" i="1"/>
                              <m:t>𝐻𝐴𝑅𝑄</m:t>
                            </m:r>
                          </m:sub>
                        </m:sSub>
                      </m:e>
                    </m:d>
                  </m:oMath>
                </a14:m>
                <a:endParaRPr lang="zh-CN" altLang="zh-CN" sz="600" dirty="0">
                  <a:effectLst/>
                </a:endParaRPr>
              </a:p>
              <a:p>
                <a:pPr lvl="4"/>
                <a:r>
                  <a:rPr lang="en-US" altLang="zh-CN" sz="600" dirty="0">
                    <a:effectLst/>
                  </a:rPr>
                  <a:t>T1: the delay uncertainty in acquiring the first available PRACH occasion in the PUCCH </a:t>
                </a:r>
                <a:r>
                  <a:rPr lang="en-US" altLang="zh-CN" sz="600" dirty="0" err="1">
                    <a:effectLst/>
                  </a:rPr>
                  <a:t>SCell</a:t>
                </a:r>
                <a:endParaRPr lang="zh-CN" altLang="zh-CN" sz="600" dirty="0">
                  <a:effectLst/>
                </a:endParaRPr>
              </a:p>
              <a:p>
                <a:pPr lvl="4"/>
                <a:r>
                  <a:rPr lang="en-US" altLang="zh-CN" sz="600" dirty="0">
                    <a:effectLst/>
                  </a:rPr>
                  <a:t>T2: the delay for obtaining a valid TA command for the </a:t>
                </a:r>
                <a:r>
                  <a:rPr lang="en-US" altLang="zh-CN" sz="600" dirty="0" err="1">
                    <a:effectLst/>
                  </a:rPr>
                  <a:t>sTAG</a:t>
                </a:r>
                <a:endParaRPr lang="zh-CN" altLang="zh-CN" sz="600" dirty="0">
                  <a:effectLst/>
                </a:endParaRPr>
              </a:p>
              <a:p>
                <a:pPr lvl="4"/>
                <a:r>
                  <a:rPr lang="en-US" altLang="zh-CN" sz="600" dirty="0">
                    <a:effectLst/>
                  </a:rPr>
                  <a:t>T3: the delay for applying the received TA for uplink transmission</a:t>
                </a:r>
                <a:endParaRPr lang="zh-CN" altLang="zh-CN" sz="600" dirty="0">
                  <a:effectLst/>
                </a:endParaRPr>
              </a:p>
              <a:p>
                <a:pPr lvl="3"/>
                <a:r>
                  <a:rPr lang="en-US" altLang="zh-CN" sz="600" dirty="0">
                    <a:effectLst/>
                  </a:rPr>
                  <a:t>PDCCH triggering CF-RA shall be after UE finishes processing the last activation command for TCI</a:t>
                </a:r>
                <a:endParaRPr lang="zh-CN" altLang="zh-CN" sz="600" dirty="0">
                  <a:effectLst/>
                </a:endParaRPr>
              </a:p>
              <a:p>
                <a:pPr lvl="3"/>
                <a:r>
                  <a:rPr lang="en-US" altLang="zh-CN" sz="600" dirty="0">
                    <a:effectLst/>
                  </a:rPr>
                  <a:t>CSI of the PUCCH </a:t>
                </a:r>
                <a:r>
                  <a:rPr lang="en-US" altLang="zh-CN" sz="600" dirty="0" err="1">
                    <a:effectLst/>
                  </a:rPr>
                  <a:t>SCell</a:t>
                </a:r>
                <a:r>
                  <a:rPr lang="en-US" altLang="zh-CN" sz="600" dirty="0">
                    <a:effectLst/>
                  </a:rPr>
                  <a:t> is reported on the </a:t>
                </a:r>
                <a:r>
                  <a:rPr lang="en-US" altLang="zh-CN" sz="600" dirty="0" err="1">
                    <a:effectLst/>
                  </a:rPr>
                  <a:t>SCell</a:t>
                </a:r>
                <a:r>
                  <a:rPr lang="en-US" altLang="zh-CN" sz="600" dirty="0">
                    <a:effectLst/>
                  </a:rPr>
                  <a:t> after T3</a:t>
                </a:r>
                <a:endParaRPr lang="zh-CN" altLang="zh-CN" sz="600" dirty="0">
                  <a:effectLst/>
                </a:endParaRPr>
              </a:p>
              <a:p>
                <a:pPr lvl="3"/>
                <a:r>
                  <a:rPr lang="en-US" altLang="zh-CN" sz="600" dirty="0">
                    <a:effectLst/>
                  </a:rPr>
                  <a:t>For FR2, if L1-RSRP report is followed by RRC reconfiguration for PUCCH-</a:t>
                </a:r>
                <a:r>
                  <a:rPr lang="en-US" altLang="zh-CN" sz="600" dirty="0" err="1">
                    <a:effectLst/>
                  </a:rPr>
                  <a:t>SpatialRelationInfo</a:t>
                </a:r>
                <a:r>
                  <a:rPr lang="en-US" altLang="zh-CN" sz="600" dirty="0">
                    <a:effectLst/>
                  </a:rPr>
                  <a:t> update based on the report during the activation procedure, an additional delay is expected</a:t>
                </a:r>
                <a:endParaRPr lang="zh-CN" altLang="zh-CN" sz="600" dirty="0">
                  <a:effectLst/>
                </a:endParaRPr>
              </a:p>
              <a:p>
                <a:pPr lvl="3"/>
                <a:r>
                  <a:rPr lang="en-US" altLang="zh-CN" sz="600" dirty="0">
                    <a:effectLst/>
                  </a:rPr>
                  <a:t>For FR1, the above requirement applies only when none of the following conditions is met:</a:t>
                </a:r>
                <a:endParaRPr lang="zh-CN" altLang="zh-CN" sz="600" dirty="0">
                  <a:effectLst/>
                </a:endParaRPr>
              </a:p>
              <a:p>
                <a:pPr lvl="4"/>
                <a:r>
                  <a:rPr lang="en-US" altLang="zh-CN" sz="600" dirty="0">
                    <a:effectLst/>
                  </a:rPr>
                  <a:t>‘</a:t>
                </a:r>
                <a:r>
                  <a:rPr lang="en-US" altLang="zh-CN" sz="600" dirty="0" err="1">
                    <a:effectLst/>
                  </a:rPr>
                  <a:t>ssb-PositionInBurst</a:t>
                </a:r>
                <a:r>
                  <a:rPr lang="en-US" altLang="zh-CN" sz="600" dirty="0">
                    <a:effectLst/>
                  </a:rPr>
                  <a:t>’ indicates only one SSB is being actually transmitted, or </a:t>
                </a:r>
                <a:endParaRPr lang="en-US" altLang="zh-CN" sz="600" dirty="0" smtClean="0"/>
              </a:p>
              <a:p>
                <a:pPr lvl="4"/>
                <a:r>
                  <a:rPr lang="en-US" altLang="zh-CN" sz="600" dirty="0" smtClean="0"/>
                  <a:t>‘</a:t>
                </a:r>
                <a:r>
                  <a:rPr lang="en-US" altLang="zh-CN" sz="600" dirty="0" err="1"/>
                  <a:t>ssb-PositionInBurst</a:t>
                </a:r>
                <a:r>
                  <a:rPr lang="en-US" altLang="zh-CN" sz="600" dirty="0"/>
                  <a:t>’ indicates multiple SSBs and TCI indication is provided in same MAC PDU with </a:t>
                </a:r>
                <a:r>
                  <a:rPr lang="en-US" altLang="zh-CN" sz="600" dirty="0" err="1"/>
                  <a:t>SCell</a:t>
                </a:r>
                <a:r>
                  <a:rPr lang="en-US" altLang="zh-CN" sz="600" dirty="0"/>
                  <a:t> activation</a:t>
                </a:r>
                <a:endParaRPr lang="zh-CN" altLang="zh-CN" sz="600" dirty="0"/>
              </a:p>
            </p:txBody>
          </p:sp>
        </mc:Choice>
        <mc:Fallback>
          <p:sp>
            <p:nvSpPr>
              <p:cNvPr id="3" name="内容占位符 2"/>
              <p:cNvSpPr>
                <a:spLocks noGrp="1" noRot="1" noChangeAspect="1" noMove="1" noResize="1" noEditPoints="1" noAdjustHandles="1" noChangeArrowheads="1" noChangeShapeType="1" noTextEdit="1"/>
              </p:cNvSpPr>
              <p:nvPr>
                <p:ph idx="1"/>
              </p:nvPr>
            </p:nvSpPr>
            <p:spPr>
              <a:xfrm>
                <a:off x="467544" y="987574"/>
                <a:ext cx="8352928" cy="3888431"/>
              </a:xfrm>
              <a:blipFill rotWithShape="1">
                <a:blip r:embed="rId2"/>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4229401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2130</TotalTime>
  <Words>2893</Words>
  <Application>Microsoft Office PowerPoint</Application>
  <PresentationFormat>全屏显示(16:9)</PresentationFormat>
  <Paragraphs>192</Paragraphs>
  <Slides>14</Slides>
  <Notes>0</Notes>
  <HiddenSlides>0</HiddenSlides>
  <MMClips>0</MMClips>
  <ScaleCrop>false</ScaleCrop>
  <HeadingPairs>
    <vt:vector size="4" baseType="variant">
      <vt:variant>
        <vt:lpstr>主题</vt:lpstr>
      </vt:variant>
      <vt:variant>
        <vt:i4>1</vt:i4>
      </vt:variant>
      <vt:variant>
        <vt:lpstr>幻灯片标题</vt:lpstr>
      </vt:variant>
      <vt:variant>
        <vt:i4>14</vt:i4>
      </vt:variant>
    </vt:vector>
  </HeadingPairs>
  <TitlesOfParts>
    <vt:vector size="15" baseType="lpstr">
      <vt:lpstr>Office 主题</vt:lpstr>
      <vt:lpstr>WF on further RRM enhancement for NR and MR-DC - PUCCH SCell activation/deactivation requirements</vt:lpstr>
      <vt:lpstr>Sub-topic 1-1 General(1/5)</vt:lpstr>
      <vt:lpstr>Sub-topic 1-1 General(4/5)</vt:lpstr>
      <vt:lpstr>Sub-topic 1-1 General(4/5)</vt:lpstr>
      <vt:lpstr>Sub-topic 1-1 General(4/5)</vt:lpstr>
      <vt:lpstr>Sub-topic 1-1 General(5/5)</vt:lpstr>
      <vt:lpstr>Sub-topic 1-2 PUCCH Scell activation delay requirement for valid TA case</vt:lpstr>
      <vt:lpstr>Sub-topic 1-3 The PUCCH SCell activation requirements for invalid TA case</vt:lpstr>
      <vt:lpstr>Sub-topic 1-3 The PUCCH SCell activation requirements for invalid TA case</vt:lpstr>
      <vt:lpstr>Sub-topic 1-3 The PUCCH SCell activation requirements for invalid TA case</vt:lpstr>
      <vt:lpstr>Sub-topic 1-4 Interruption requirements for PUCCH SCell activation</vt:lpstr>
      <vt:lpstr>Sub-topic 1-5 Applicability of PUCCH Scell activation requirements</vt:lpstr>
      <vt:lpstr>Sub-topic 1-6 Interruption requirements for PUCCH Scell deactivation </vt:lpstr>
      <vt:lpstr>Sub-topic 1-7 PUCCH SCell deactivation delay requirement for activated PUCCH SCell with multiple Scells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CSI-RS configuration and intra/inter-frequency measurements definition for CSI-RS based L3 measurement</dc:title>
  <dc:creator>陶旭华</dc:creator>
  <cp:lastModifiedBy>CATT</cp:lastModifiedBy>
  <cp:revision>255</cp:revision>
  <dcterms:created xsi:type="dcterms:W3CDTF">2020-03-03T06:21:43Z</dcterms:created>
  <dcterms:modified xsi:type="dcterms:W3CDTF">2021-04-16T06:20:49Z</dcterms:modified>
</cp:coreProperties>
</file>