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8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AEA7F-FA68-4D07-8D83-065F9C5531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8748AC-641C-42CD-B6E2-8C0970956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04435E-65FD-49DE-82E6-E0331C3E086C}"/>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5" name="Footer Placeholder 4">
            <a:extLst>
              <a:ext uri="{FF2B5EF4-FFF2-40B4-BE49-F238E27FC236}">
                <a16:creationId xmlns:a16="http://schemas.microsoft.com/office/drawing/2014/main" id="{8EE79818-CB9B-420C-BF04-80A97D70F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F9DEBA-2A2D-417B-8D71-0355D84DA867}"/>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09161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4869A-635C-4C93-851D-2021739351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D06F88-5193-47D4-83EA-BFC01CA25D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DD68BE-58C4-48F4-9A7E-9787A356C5E5}"/>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5" name="Footer Placeholder 4">
            <a:extLst>
              <a:ext uri="{FF2B5EF4-FFF2-40B4-BE49-F238E27FC236}">
                <a16:creationId xmlns:a16="http://schemas.microsoft.com/office/drawing/2014/main" id="{5F7BA6D1-8EBF-4D74-97B0-BF864C9C4C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E9BAC1-2E93-4D46-9022-A167260D7D30}"/>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03437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8CCBC6-9802-40D3-A007-7FC6A8956C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ED2CA0-49BB-44A0-BD44-ACB879869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EB5146-0EC3-467A-B905-9CD5FB3AB1FE}"/>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5" name="Footer Placeholder 4">
            <a:extLst>
              <a:ext uri="{FF2B5EF4-FFF2-40B4-BE49-F238E27FC236}">
                <a16:creationId xmlns:a16="http://schemas.microsoft.com/office/drawing/2014/main" id="{1FF9855B-EE66-4302-92C4-8C854F4E83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BBA31D-E8AB-4C5F-A3EB-74384923659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64185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EBD3-117D-4EC7-B8ED-4D6DD3C0B9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DF7C4C-8BB3-45B1-B526-F424110E83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0285DA-F648-4CB8-88AA-C578AAFB1D0A}"/>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5" name="Footer Placeholder 4">
            <a:extLst>
              <a:ext uri="{FF2B5EF4-FFF2-40B4-BE49-F238E27FC236}">
                <a16:creationId xmlns:a16="http://schemas.microsoft.com/office/drawing/2014/main" id="{7802238D-FDA6-434F-9E41-3BCD78155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2F39A-88EB-430D-AC96-D9BF8F6FD70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393843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6286-F566-4853-8331-85D24B701A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A02F5E-D441-4CB5-A433-5603C97883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D58933-7E73-41C3-B137-677FD7EE9CD1}"/>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5" name="Footer Placeholder 4">
            <a:extLst>
              <a:ext uri="{FF2B5EF4-FFF2-40B4-BE49-F238E27FC236}">
                <a16:creationId xmlns:a16="http://schemas.microsoft.com/office/drawing/2014/main" id="{896E5F24-813D-4AD7-9D90-AFB21CF45D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3E68B9-2A8C-452F-AE67-E082684AB113}"/>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3243817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675E-AAD0-402B-9982-E89AB88E7E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E14D44-1E62-42F3-9A26-F71F321E96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09BC4C-97C7-4AF1-A7FE-1E4823C5A6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43B25E-BD99-49F1-A341-9B463BB7EA2B}"/>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6" name="Footer Placeholder 5">
            <a:extLst>
              <a:ext uri="{FF2B5EF4-FFF2-40B4-BE49-F238E27FC236}">
                <a16:creationId xmlns:a16="http://schemas.microsoft.com/office/drawing/2014/main" id="{CAC10B19-B701-4FE7-825F-BD2264C17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72387A-52DA-4C7C-84B7-601FD547B134}"/>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16721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AE537-62B8-43F6-96AF-EF074A9671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D9EDCE-F931-4208-9FE4-865068C510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1A2063-2AAF-4186-A499-D5EA029908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6E581C-93AF-4A8C-AF61-7C17E9D7AF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3A68CF-C210-4BBD-8D81-316D8D7B86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F7792E-59E2-481A-BC5C-1B03E6FE35E3}"/>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8" name="Footer Placeholder 7">
            <a:extLst>
              <a:ext uri="{FF2B5EF4-FFF2-40B4-BE49-F238E27FC236}">
                <a16:creationId xmlns:a16="http://schemas.microsoft.com/office/drawing/2014/main" id="{164FC241-0067-4F56-B2AF-5244E478A3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9AC938-01B1-45A2-A4FA-19D302095FA7}"/>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7922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3177-3A02-411D-AAFF-8EA7FDA58B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BA7D0D6-580B-4EB6-AE8D-092FB64EDCC4}"/>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4" name="Footer Placeholder 3">
            <a:extLst>
              <a:ext uri="{FF2B5EF4-FFF2-40B4-BE49-F238E27FC236}">
                <a16:creationId xmlns:a16="http://schemas.microsoft.com/office/drawing/2014/main" id="{0378668A-1B95-4500-ACDD-D83DE404872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49DEF9-FE7C-456B-B389-C1D1394CEDCE}"/>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8760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7E6236-40B4-4139-A53F-F7E1292348B0}"/>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3" name="Footer Placeholder 2">
            <a:extLst>
              <a:ext uri="{FF2B5EF4-FFF2-40B4-BE49-F238E27FC236}">
                <a16:creationId xmlns:a16="http://schemas.microsoft.com/office/drawing/2014/main" id="{152DDA9D-47F5-4B9F-A78A-F1F428D9A8C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5FDECD-8C08-4DCE-B94E-B228B798007D}"/>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100174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3E3A-5AFB-4044-B829-C95A5DBCE7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B23BB98-1AD6-4461-81FE-A7555EC22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B239E1-F033-43BD-A7EF-9D5930CE2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709955-F1F7-436C-910C-8C27969B9D2E}"/>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6" name="Footer Placeholder 5">
            <a:extLst>
              <a:ext uri="{FF2B5EF4-FFF2-40B4-BE49-F238E27FC236}">
                <a16:creationId xmlns:a16="http://schemas.microsoft.com/office/drawing/2014/main" id="{B9C63F27-C379-448F-9861-98E5AE9741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8CBCB4-2F3F-4442-A34A-B6EF5E01762A}"/>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40830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A0D3C-B5AD-49D0-976B-534EA82A5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5313C8-CCD6-415D-B260-5A2F8A36B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CB185C-EC73-45C0-A44D-6ACF1FD089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D8C7F-09B7-47E7-BF2D-02A51FC8A6B8}"/>
              </a:ext>
            </a:extLst>
          </p:cNvPr>
          <p:cNvSpPr>
            <a:spLocks noGrp="1"/>
          </p:cNvSpPr>
          <p:nvPr>
            <p:ph type="dt" sz="half" idx="10"/>
          </p:nvPr>
        </p:nvSpPr>
        <p:spPr/>
        <p:txBody>
          <a:bodyPr/>
          <a:lstStyle/>
          <a:p>
            <a:fld id="{ACB7FFA9-04B8-4D05-BE5F-CBDC3A509381}" type="datetimeFigureOut">
              <a:rPr lang="en-GB" smtClean="0"/>
              <a:t>20/04/2021</a:t>
            </a:fld>
            <a:endParaRPr lang="en-GB"/>
          </a:p>
        </p:txBody>
      </p:sp>
      <p:sp>
        <p:nvSpPr>
          <p:cNvPr id="6" name="Footer Placeholder 5">
            <a:extLst>
              <a:ext uri="{FF2B5EF4-FFF2-40B4-BE49-F238E27FC236}">
                <a16:creationId xmlns:a16="http://schemas.microsoft.com/office/drawing/2014/main" id="{6687C590-C0BA-4D4B-89BB-144BCFFEA4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B87519-FC46-4DEE-9FBA-D03F0552DD80}"/>
              </a:ext>
            </a:extLst>
          </p:cNvPr>
          <p:cNvSpPr>
            <a:spLocks noGrp="1"/>
          </p:cNvSpPr>
          <p:nvPr>
            <p:ph type="sldNum" sz="quarter" idx="12"/>
          </p:nvPr>
        </p:nvSpPr>
        <p:spPr/>
        <p:txBody>
          <a:bodyPr/>
          <a:lstStyle/>
          <a:p>
            <a:fld id="{1017B0A9-3FF0-4E84-BE0D-67FA08669B7B}" type="slidenum">
              <a:rPr lang="en-GB" smtClean="0"/>
              <a:t>‹#›</a:t>
            </a:fld>
            <a:endParaRPr lang="en-GB"/>
          </a:p>
        </p:txBody>
      </p:sp>
    </p:spTree>
    <p:extLst>
      <p:ext uri="{BB962C8B-B14F-4D97-AF65-F5344CB8AC3E}">
        <p14:creationId xmlns:p14="http://schemas.microsoft.com/office/powerpoint/2010/main" val="208138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2200FA-0D3F-4DE8-8863-103A04340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03E0A4-E9A7-4CD7-99C1-2DFDD1186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5D042-5810-42BC-87CB-0F2C16749B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7FFA9-04B8-4D05-BE5F-CBDC3A509381}" type="datetimeFigureOut">
              <a:rPr lang="en-GB" smtClean="0"/>
              <a:t>20/04/2021</a:t>
            </a:fld>
            <a:endParaRPr lang="en-GB"/>
          </a:p>
        </p:txBody>
      </p:sp>
      <p:sp>
        <p:nvSpPr>
          <p:cNvPr id="5" name="Footer Placeholder 4">
            <a:extLst>
              <a:ext uri="{FF2B5EF4-FFF2-40B4-BE49-F238E27FC236}">
                <a16:creationId xmlns:a16="http://schemas.microsoft.com/office/drawing/2014/main" id="{AC7CE5DC-093A-4191-97A3-7E236D3ED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27E519-A8C1-4961-B135-04025852F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7B0A9-3FF0-4E84-BE0D-67FA08669B7B}" type="slidenum">
              <a:rPr lang="en-GB" smtClean="0"/>
              <a:t>‹#›</a:t>
            </a:fld>
            <a:endParaRPr lang="en-GB"/>
          </a:p>
        </p:txBody>
      </p:sp>
    </p:spTree>
    <p:extLst>
      <p:ext uri="{BB962C8B-B14F-4D97-AF65-F5344CB8AC3E}">
        <p14:creationId xmlns:p14="http://schemas.microsoft.com/office/powerpoint/2010/main" val="410826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66823"/>
            <a:ext cx="9144000" cy="1543140"/>
          </a:xfrm>
        </p:spPr>
        <p:txBody>
          <a:bodyPr>
            <a:normAutofit/>
          </a:bodyPr>
          <a:lstStyle/>
          <a:p>
            <a:r>
              <a:rPr lang="en-GB" sz="4000" b="1" dirty="0">
                <a:latin typeface="+mn-lt"/>
              </a:rPr>
              <a:t>WF on RRM requirements for FR2 Inter-band DL CA and UL CA</a:t>
            </a:r>
            <a:endParaRPr lang="ja-JP" altLang="en-US" sz="4000" b="1" dirty="0">
              <a:latin typeface="+mn-lt"/>
            </a:endParaRPr>
          </a:p>
        </p:txBody>
      </p:sp>
      <p:sp>
        <p:nvSpPr>
          <p:cNvPr id="3" name="サブタイトル 2"/>
          <p:cNvSpPr>
            <a:spLocks noGrp="1"/>
          </p:cNvSpPr>
          <p:nvPr>
            <p:ph type="subTitle" idx="1"/>
          </p:nvPr>
        </p:nvSpPr>
        <p:spPr/>
        <p:txBody>
          <a:bodyPr>
            <a:normAutofit/>
          </a:bodyPr>
          <a:lstStyle/>
          <a:p>
            <a:r>
              <a:rPr lang="en-US" altLang="ja-JP" sz="2800" dirty="0">
                <a:solidFill>
                  <a:schemeClr val="tx1"/>
                </a:solidFill>
              </a:rPr>
              <a:t>Nokia, Nokia Shanghai Bell</a:t>
            </a:r>
          </a:p>
        </p:txBody>
      </p:sp>
      <p:sp>
        <p:nvSpPr>
          <p:cNvPr id="4" name="テキスト ボックス 3"/>
          <p:cNvSpPr txBox="1"/>
          <p:nvPr/>
        </p:nvSpPr>
        <p:spPr>
          <a:xfrm>
            <a:off x="405256" y="203109"/>
            <a:ext cx="4801314"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sz="2000" b="1" i="0" u="none" strike="noStrike" kern="1200" cap="none" spc="0" normalizeH="0" baseline="0" noProof="0" dirty="0">
                <a:ln>
                  <a:noFill/>
                </a:ln>
                <a:solidFill>
                  <a:prstClr val="black"/>
                </a:solidFill>
                <a:effectLst/>
                <a:uLnTx/>
                <a:uFillTx/>
                <a:latin typeface="Calibri"/>
                <a:ea typeface="+mn-ea"/>
                <a:cs typeface="+mn-cs"/>
              </a:rPr>
              <a:t>3GPP TSG-RAN4 Meeting #98-bis-e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1" i="0" u="none" strike="noStrike" kern="1200" cap="none" spc="0" normalizeH="0" baseline="0" noProof="0" dirty="0">
                <a:ln>
                  <a:noFill/>
                </a:ln>
                <a:solidFill>
                  <a:prstClr val="black"/>
                </a:solidFill>
                <a:effectLst/>
                <a:uLnTx/>
                <a:uFillTx/>
                <a:latin typeface="Calibri"/>
                <a:ea typeface="+mn-ea"/>
                <a:cs typeface="+mn-cs"/>
              </a:rPr>
              <a:t>E-meeting, </a:t>
            </a:r>
            <a:r>
              <a:rPr kumimoji="1" lang="en-US" altLang="zh-CN" sz="2000" b="1" i="0" u="none" strike="noStrike" kern="1200" cap="none" spc="0" normalizeH="0" baseline="0" noProof="0" dirty="0">
                <a:ln>
                  <a:noFill/>
                </a:ln>
                <a:solidFill>
                  <a:prstClr val="black"/>
                </a:solidFill>
                <a:effectLst/>
                <a:uLnTx/>
                <a:uFillTx/>
                <a:latin typeface="Calibri"/>
                <a:ea typeface="+mn-ea"/>
                <a:cs typeface="+mn-cs"/>
              </a:rPr>
              <a:t>April</a:t>
            </a:r>
            <a:r>
              <a:rPr kumimoji="1" lang="en-US" sz="2000" b="1" i="0" u="none" strike="noStrike" kern="1200" cap="none" spc="0" normalizeH="0" baseline="0" noProof="0" dirty="0">
                <a:ln>
                  <a:noFill/>
                </a:ln>
                <a:solidFill>
                  <a:prstClr val="black"/>
                </a:solidFill>
                <a:effectLst/>
                <a:uLnTx/>
                <a:uFillTx/>
                <a:latin typeface="Calibri"/>
                <a:ea typeface="+mn-ea"/>
                <a:cs typeface="+mn-cs"/>
              </a:rPr>
              <a:t> 12</a:t>
            </a:r>
            <a:r>
              <a:rPr kumimoji="1" lang="en-US" sz="2000" b="1" i="0" u="none" strike="noStrike" kern="1200" cap="none" spc="0" normalizeH="0" baseline="30000" noProof="0" dirty="0">
                <a:ln>
                  <a:noFill/>
                </a:ln>
                <a:solidFill>
                  <a:prstClr val="black"/>
                </a:solidFill>
                <a:effectLst/>
                <a:uLnTx/>
                <a:uFillTx/>
                <a:latin typeface="Calibri"/>
                <a:ea typeface="+mn-ea"/>
                <a:cs typeface="+mn-cs"/>
              </a:rPr>
              <a:t>th</a:t>
            </a:r>
            <a:r>
              <a:rPr kumimoji="1" lang="en-US" sz="2000" b="1" i="0" u="none" strike="noStrike" kern="1200" cap="none" spc="0" normalizeH="0" baseline="0" noProof="0" dirty="0">
                <a:ln>
                  <a:noFill/>
                </a:ln>
                <a:solidFill>
                  <a:prstClr val="black"/>
                </a:solidFill>
                <a:effectLst/>
                <a:uLnTx/>
                <a:uFillTx/>
                <a:latin typeface="Calibri"/>
                <a:ea typeface="+mn-ea"/>
                <a:cs typeface="+mn-cs"/>
              </a:rPr>
              <a:t> – 20</a:t>
            </a:r>
            <a:r>
              <a:rPr kumimoji="1" lang="en-US" sz="2000" b="1" i="0" u="none" strike="noStrike" kern="1200" cap="none" spc="0" normalizeH="0" baseline="30000" noProof="0" dirty="0">
                <a:ln>
                  <a:noFill/>
                </a:ln>
                <a:solidFill>
                  <a:prstClr val="black"/>
                </a:solidFill>
                <a:effectLst/>
                <a:uLnTx/>
                <a:uFillTx/>
                <a:latin typeface="Calibri"/>
                <a:ea typeface="+mn-ea"/>
                <a:cs typeface="+mn-cs"/>
              </a:rPr>
              <a:t>th</a:t>
            </a:r>
            <a:r>
              <a:rPr kumimoji="1" lang="en-US" sz="2000" b="1" i="0" u="none" strike="noStrike" kern="1200" cap="none" spc="0" normalizeH="0" baseline="0" noProof="0" dirty="0">
                <a:ln>
                  <a:noFill/>
                </a:ln>
                <a:solidFill>
                  <a:prstClr val="black"/>
                </a:solidFill>
                <a:effectLst/>
                <a:uLnTx/>
                <a:uFillTx/>
                <a:latin typeface="Calibri"/>
                <a:ea typeface="+mn-ea"/>
                <a:cs typeface="+mn-cs"/>
              </a:rPr>
              <a:t>, 2021</a:t>
            </a:r>
          </a:p>
        </p:txBody>
      </p:sp>
      <p:sp>
        <p:nvSpPr>
          <p:cNvPr id="5" name="正方形/長方形 4"/>
          <p:cNvSpPr/>
          <p:nvPr/>
        </p:nvSpPr>
        <p:spPr>
          <a:xfrm>
            <a:off x="8809026" y="203109"/>
            <a:ext cx="3067372" cy="707886"/>
          </a:xfrm>
          <a:prstGeom prst="rect">
            <a:avLst/>
          </a:prstGeom>
        </p:spPr>
        <p:txBody>
          <a:bodyPr wrap="square">
            <a:spAutoFit/>
          </a:bodyPr>
          <a:lstStyle/>
          <a:p>
            <a:pPr lvl="0" algn="r">
              <a:defRPr/>
            </a:pPr>
            <a:r>
              <a:rPr kumimoji="1" lang="en-US" altLang="ja-JP" sz="2000" b="1" dirty="0">
                <a:solidFill>
                  <a:prstClr val="black"/>
                </a:solidFill>
                <a:ea typeface="ＭＳ Ｐゴシック" panose="020B0600070205080204" pitchFamily="34" charset="-128"/>
              </a:rPr>
              <a:t>R4-210578</a:t>
            </a:r>
            <a:r>
              <a:rPr lang="en-US" sz="2000" b="1" dirty="0"/>
              <a:t>5</a:t>
            </a:r>
            <a:endParaRPr kumimoji="1" lang="en-US" altLang="ja-JP" sz="2000" b="1" dirty="0">
              <a:solidFill>
                <a:prstClr val="black"/>
              </a:solidFill>
              <a:ea typeface="ＭＳ Ｐゴシック" panose="020B0600070205080204" pitchFamily="34"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Document for:	Approval</a:t>
            </a:r>
            <a:endPar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endParaRPr>
          </a:p>
        </p:txBody>
      </p:sp>
    </p:spTree>
    <p:extLst>
      <p:ext uri="{BB962C8B-B14F-4D97-AF65-F5344CB8AC3E}">
        <p14:creationId xmlns:p14="http://schemas.microsoft.com/office/powerpoint/2010/main" val="1072791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lnSpcReduction="10000"/>
          </a:bodyPr>
          <a:lstStyle/>
          <a:p>
            <a:r>
              <a:rPr lang="en-GB" sz="2400" u="sng" dirty="0"/>
              <a:t>Issue 1-4-2: Interruption requirements</a:t>
            </a:r>
            <a:endParaRPr lang="en-US" sz="2400" u="sng" dirty="0"/>
          </a:p>
          <a:p>
            <a:pPr lvl="1" hangingPunct="0"/>
            <a:r>
              <a:rPr lang="en-GB" sz="2200" dirty="0">
                <a:solidFill>
                  <a:srgbClr val="00B050"/>
                </a:solidFill>
              </a:rPr>
              <a:t>Agreements: </a:t>
            </a:r>
          </a:p>
          <a:p>
            <a:pPr lvl="2" hangingPunct="0"/>
            <a:r>
              <a:rPr lang="en-GB" dirty="0">
                <a:solidFill>
                  <a:srgbClr val="00B050"/>
                </a:solidFill>
              </a:rPr>
              <a:t>The interruption requirements applied for CBM based FR2 inter-band CA need to be introduced in Rel-17, which need RF inputs on the RF architecture of CBM type UE. </a:t>
            </a:r>
            <a:endParaRPr lang="en-GB" sz="2200" dirty="0"/>
          </a:p>
          <a:p>
            <a:pPr lvl="1" hangingPunct="0"/>
            <a:r>
              <a:rPr lang="en-GB" sz="2200" dirty="0"/>
              <a:t>FFS: </a:t>
            </a:r>
          </a:p>
          <a:p>
            <a:pPr lvl="2"/>
            <a:r>
              <a:rPr lang="en-GB" dirty="0"/>
              <a:t>Option 1: The existing interruption requirements of intra-band CA can be applied </a:t>
            </a:r>
            <a:endParaRPr lang="en-US" dirty="0"/>
          </a:p>
          <a:p>
            <a:pPr lvl="2"/>
            <a:r>
              <a:rPr lang="en-GB" dirty="0"/>
              <a:t>Option 2: The existing interruption requirements for inter-band CA in R15/R16 can be reused for CBM type UE in R17</a:t>
            </a:r>
          </a:p>
          <a:p>
            <a:pPr lvl="2"/>
            <a:endParaRPr lang="en-GB" dirty="0"/>
          </a:p>
          <a:p>
            <a:pPr>
              <a:lnSpc>
                <a:spcPct val="100000"/>
              </a:lnSpc>
            </a:pPr>
            <a:r>
              <a:rPr lang="en-GB" sz="2400" u="sng" dirty="0"/>
              <a:t>Issue 1-4-3: Scheduling restriction</a:t>
            </a:r>
          </a:p>
          <a:p>
            <a:pPr lvl="1"/>
            <a:r>
              <a:rPr lang="en-GB" sz="2200" dirty="0">
                <a:solidFill>
                  <a:srgbClr val="00B050"/>
                </a:solidFill>
              </a:rPr>
              <a:t>Agreements: </a:t>
            </a:r>
          </a:p>
          <a:p>
            <a:pPr lvl="2"/>
            <a:r>
              <a:rPr lang="en-GB" dirty="0">
                <a:solidFill>
                  <a:srgbClr val="00B050"/>
                </a:solidFill>
              </a:rPr>
              <a:t>The scheduling availability requirements for</a:t>
            </a:r>
            <a:r>
              <a:rPr lang="en-GB" dirty="0"/>
              <a:t> CBM capable UE in </a:t>
            </a:r>
            <a:r>
              <a:rPr lang="en-GB" dirty="0">
                <a:solidFill>
                  <a:srgbClr val="00B050"/>
                </a:solidFill>
              </a:rPr>
              <a:t>FR2 inter-band CA scenario shall be introduced to clarify there is scheduling restriction on one FR2 band due to RLM/BFD/CBD/L1-RSRP measurements being performed on another FR2 band if UE uses common beam.</a:t>
            </a:r>
            <a:endParaRPr lang="en-US" dirty="0">
              <a:solidFill>
                <a:srgbClr val="00B050"/>
              </a:solidFill>
            </a:endParaRPr>
          </a:p>
          <a:p>
            <a:endParaRPr lang="en-US" u="sng" dirty="0"/>
          </a:p>
          <a:p>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0230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1-4-4: Measurement requirements</a:t>
            </a:r>
            <a:endParaRPr lang="en-US" sz="2400" u="sng" dirty="0"/>
          </a:p>
          <a:p>
            <a:pPr lvl="1" hangingPunct="0"/>
            <a:r>
              <a:rPr lang="en-GB" sz="2200" dirty="0"/>
              <a:t>FFS: </a:t>
            </a:r>
          </a:p>
          <a:p>
            <a:pPr lvl="2"/>
            <a:r>
              <a:rPr lang="en-GB" dirty="0"/>
              <a:t>Option 1: Measurement restriction requirements need to be defined for CBM capable UE for inter-band CA scenario (Qualcomm, Intel, MTK, Apple, Xiaomi).</a:t>
            </a:r>
            <a:endParaRPr lang="en-US" dirty="0"/>
          </a:p>
          <a:p>
            <a:pPr lvl="3"/>
            <a:r>
              <a:rPr lang="en-GB" dirty="0"/>
              <a:t>Option 1a: Existing Measurement restriction requirements would be applicable (Nokia, Ericsson)</a:t>
            </a:r>
            <a:endParaRPr lang="en-US" dirty="0"/>
          </a:p>
          <a:p>
            <a:pPr lvl="2"/>
            <a:r>
              <a:rPr lang="en-GB" dirty="0"/>
              <a:t>Option 2: RAN4 not to define any measurement restrictions for CBM operation in FR2 inter-band CA (NEC, Huawei).</a:t>
            </a:r>
            <a:endParaRPr lang="en-US" dirty="0"/>
          </a:p>
          <a:p>
            <a:pPr lvl="2"/>
            <a:r>
              <a:rPr lang="en-GB" dirty="0"/>
              <a:t>Option 3: If MRTD between the two bands is larger than CP length with respect to serving cell numerology, Measurement and/or Scheduling restriction to serving cell(s) on the other band should account for the MRTD, e.g. [x] slots before and after SSB symbols and/or CSI-RS symbol(s) (Qualcomm)</a:t>
            </a:r>
            <a:endParaRPr lang="en-US"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9380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fontScale="92500" lnSpcReduction="10000"/>
          </a:bodyPr>
          <a:lstStyle/>
          <a:p>
            <a:r>
              <a:rPr lang="en-GB" sz="2400" u="sng" dirty="0"/>
              <a:t>Issue 1-4-5: </a:t>
            </a:r>
            <a:r>
              <a:rPr lang="en-GB" sz="2400" u="sng" dirty="0" err="1"/>
              <a:t>Scell</a:t>
            </a:r>
            <a:r>
              <a:rPr lang="en-GB" sz="2400" u="sng" dirty="0"/>
              <a:t> activation delay</a:t>
            </a:r>
            <a:endParaRPr lang="en-US" sz="2400" u="sng" dirty="0"/>
          </a:p>
          <a:p>
            <a:pPr lvl="1"/>
            <a:r>
              <a:rPr lang="en-GB" dirty="0">
                <a:solidFill>
                  <a:srgbClr val="00B050"/>
                </a:solidFill>
              </a:rPr>
              <a:t>Agreements:</a:t>
            </a:r>
          </a:p>
          <a:p>
            <a:pPr lvl="2"/>
            <a:r>
              <a:rPr lang="en-GB" dirty="0">
                <a:solidFill>
                  <a:srgbClr val="00B050"/>
                </a:solidFill>
              </a:rPr>
              <a:t>Case 1: if </a:t>
            </a:r>
            <a:r>
              <a:rPr lang="en-GB" dirty="0" err="1">
                <a:solidFill>
                  <a:srgbClr val="00B050"/>
                </a:solidFill>
              </a:rPr>
              <a:t>PCell</a:t>
            </a:r>
            <a:r>
              <a:rPr lang="en-GB" dirty="0">
                <a:solidFill>
                  <a:srgbClr val="00B050"/>
                </a:solidFill>
              </a:rPr>
              <a:t>/</a:t>
            </a:r>
            <a:r>
              <a:rPr lang="en-GB" dirty="0" err="1">
                <a:solidFill>
                  <a:srgbClr val="00B050"/>
                </a:solidFill>
              </a:rPr>
              <a:t>PSCell</a:t>
            </a:r>
            <a:r>
              <a:rPr lang="en-GB" dirty="0">
                <a:solidFill>
                  <a:srgbClr val="00B050"/>
                </a:solidFill>
              </a:rPr>
              <a:t> and the target </a:t>
            </a:r>
            <a:r>
              <a:rPr lang="en-GB" dirty="0" err="1">
                <a:solidFill>
                  <a:srgbClr val="00B050"/>
                </a:solidFill>
              </a:rPr>
              <a:t>SCell</a:t>
            </a:r>
            <a:r>
              <a:rPr lang="en-GB" dirty="0">
                <a:solidFill>
                  <a:srgbClr val="00B050"/>
                </a:solidFill>
              </a:rPr>
              <a:t> are in a FR2 band pair with CBM and the target </a:t>
            </a:r>
            <a:r>
              <a:rPr lang="en-GB" dirty="0" err="1">
                <a:solidFill>
                  <a:srgbClr val="00B050"/>
                </a:solidFill>
              </a:rPr>
              <a:t>SCell</a:t>
            </a:r>
            <a:r>
              <a:rPr lang="en-GB" dirty="0">
                <a:solidFill>
                  <a:srgbClr val="00B050"/>
                </a:solidFill>
              </a:rPr>
              <a:t> is known, the existing </a:t>
            </a:r>
            <a:r>
              <a:rPr lang="en-GB" dirty="0" err="1">
                <a:solidFill>
                  <a:srgbClr val="00B050"/>
                </a:solidFill>
              </a:rPr>
              <a:t>SCell</a:t>
            </a:r>
            <a:r>
              <a:rPr lang="en-GB" dirty="0">
                <a:solidFill>
                  <a:srgbClr val="00B050"/>
                </a:solidFill>
              </a:rPr>
              <a:t> activation requirements can be readily be re-used for CBM capable UE in inter-band CA scenario</a:t>
            </a:r>
            <a:endParaRPr lang="en-US" dirty="0">
              <a:solidFill>
                <a:srgbClr val="00B050"/>
              </a:solidFill>
            </a:endParaRPr>
          </a:p>
          <a:p>
            <a:pPr lvl="1" hangingPunct="0"/>
            <a:r>
              <a:rPr lang="en-GB" dirty="0"/>
              <a:t>FFS:</a:t>
            </a:r>
          </a:p>
          <a:p>
            <a:pPr lvl="2"/>
            <a:r>
              <a:rPr lang="en-GB" dirty="0"/>
              <a:t>Case 2: if </a:t>
            </a:r>
            <a:r>
              <a:rPr lang="en-GB" dirty="0" err="1"/>
              <a:t>PCell</a:t>
            </a:r>
            <a:r>
              <a:rPr lang="en-GB" dirty="0"/>
              <a:t>/</a:t>
            </a:r>
            <a:r>
              <a:rPr lang="en-GB" dirty="0" err="1"/>
              <a:t>PSCell</a:t>
            </a:r>
            <a:r>
              <a:rPr lang="en-GB" dirty="0"/>
              <a:t> and the target </a:t>
            </a:r>
            <a:r>
              <a:rPr lang="en-GB" dirty="0" err="1"/>
              <a:t>SCell</a:t>
            </a:r>
            <a:r>
              <a:rPr lang="en-GB" dirty="0"/>
              <a:t> are in a FR2 band pair with CBM and the target </a:t>
            </a:r>
            <a:r>
              <a:rPr lang="en-GB" dirty="0" err="1"/>
              <a:t>SCell</a:t>
            </a:r>
            <a:r>
              <a:rPr lang="en-GB" dirty="0"/>
              <a:t> is unknown,</a:t>
            </a:r>
            <a:endParaRPr lang="en-US" dirty="0"/>
          </a:p>
          <a:p>
            <a:pPr lvl="3"/>
            <a:r>
              <a:rPr lang="en-GB" dirty="0"/>
              <a:t>Option 1: </a:t>
            </a:r>
            <a:r>
              <a:rPr lang="en-GB" dirty="0" err="1"/>
              <a:t>SCell</a:t>
            </a:r>
            <a:r>
              <a:rPr lang="en-GB" dirty="0"/>
              <a:t> activation delay would be reduced compared to the existing </a:t>
            </a:r>
            <a:r>
              <a:rPr lang="en-GB" dirty="0" err="1"/>
              <a:t>SCell</a:t>
            </a:r>
            <a:r>
              <a:rPr lang="en-GB" dirty="0"/>
              <a:t> activation delay requirements for FR1+FR2 CA (OPPO, Qualcomm, Intel, MTK, OPPO, Nokia) </a:t>
            </a:r>
            <a:endParaRPr lang="en-US" dirty="0"/>
          </a:p>
          <a:p>
            <a:pPr lvl="3"/>
            <a:r>
              <a:rPr lang="en-GB" dirty="0"/>
              <a:t>Option 2: the existing SCell activation requirements in Case 2 with removing L1-RSRP measurement delay can be used for CBM type UE (Huawei, Qualcomm, MTK, Ericsson</a:t>
            </a:r>
            <a:r>
              <a:rPr lang="en-GB" dirty="0">
                <a:solidFill>
                  <a:srgbClr val="0070C0"/>
                </a:solidFill>
              </a:rPr>
              <a:t>, NEC</a:t>
            </a:r>
            <a:r>
              <a:rPr lang="en-GB" dirty="0"/>
              <a:t>).</a:t>
            </a:r>
            <a:endParaRPr lang="en-US" dirty="0"/>
          </a:p>
          <a:p>
            <a:pPr lvl="3"/>
            <a:r>
              <a:rPr lang="en-GB" dirty="0"/>
              <a:t>Option 3: the </a:t>
            </a:r>
            <a:r>
              <a:rPr lang="en-GB" dirty="0" err="1"/>
              <a:t>SCell</a:t>
            </a:r>
            <a:r>
              <a:rPr lang="en-GB" dirty="0"/>
              <a:t> activation delay requirements defined for the scenario where there is at least one active serving cell in the band, apply (Nokia, Ericsson)</a:t>
            </a:r>
            <a:endParaRPr lang="en-US" dirty="0"/>
          </a:p>
          <a:p>
            <a:pPr lvl="3"/>
            <a:r>
              <a:rPr lang="en-GB" dirty="0"/>
              <a:t>Option 4: For CBM UEs, SSB samples for Rx beam sweeping shouldn’t be accounted for in </a:t>
            </a:r>
            <a:r>
              <a:rPr lang="en-GB" dirty="0" err="1"/>
              <a:t>SCell</a:t>
            </a:r>
            <a:r>
              <a:rPr lang="en-GB" dirty="0"/>
              <a:t> activation latency requirement. (Qualcomm, MTK, Ericsson</a:t>
            </a:r>
            <a:r>
              <a:rPr lang="en-GB" dirty="0">
                <a:solidFill>
                  <a:srgbClr val="0070C0"/>
                </a:solidFill>
              </a:rPr>
              <a:t>, NEC</a:t>
            </a:r>
            <a:r>
              <a:rPr lang="en-GB" dirty="0"/>
              <a:t>)</a:t>
            </a:r>
            <a:endParaRPr lang="en-US" dirty="0"/>
          </a:p>
          <a:p>
            <a:pPr lvl="3"/>
            <a:r>
              <a:rPr lang="en-GB" strike="sngStrike" dirty="0">
                <a:solidFill>
                  <a:srgbClr val="0070C0"/>
                </a:solidFill>
              </a:rPr>
              <a:t>Option 5: </a:t>
            </a:r>
            <a:r>
              <a:rPr lang="en-GB" strike="sngStrike" dirty="0" err="1">
                <a:solidFill>
                  <a:srgbClr val="0070C0"/>
                </a:solidFill>
              </a:rPr>
              <a:t>SCell</a:t>
            </a:r>
            <a:r>
              <a:rPr lang="en-GB" strike="sngStrike" dirty="0">
                <a:solidFill>
                  <a:srgbClr val="0070C0"/>
                </a:solidFill>
              </a:rPr>
              <a:t> activation delay for CBM operation in FR2 inter-band DL CA is 3ms (NEC).</a:t>
            </a:r>
            <a:endParaRPr lang="en-US" strike="sngStrike" dirty="0">
              <a:solidFill>
                <a:srgbClr val="0070C0"/>
              </a:solidFill>
            </a:endParaRPr>
          </a:p>
          <a:p>
            <a:pPr lvl="1" hangingPunct="0"/>
            <a:endParaRPr lang="en-GB"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359426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1-4-6: </a:t>
            </a:r>
            <a:r>
              <a:rPr lang="en-GB" sz="2400" u="sng" dirty="0" err="1"/>
              <a:t>CSSF</a:t>
            </a:r>
            <a:r>
              <a:rPr lang="en-GB" sz="1500" u="sng" dirty="0" err="1"/>
              <a:t>outside_gap</a:t>
            </a:r>
            <a:endParaRPr lang="en-US" sz="1500" u="sng" dirty="0"/>
          </a:p>
          <a:p>
            <a:pPr lvl="1"/>
            <a:r>
              <a:rPr lang="en-GB" dirty="0">
                <a:solidFill>
                  <a:srgbClr val="00B050"/>
                </a:solidFill>
              </a:rPr>
              <a:t>Agreements:</a:t>
            </a:r>
          </a:p>
          <a:p>
            <a:pPr lvl="2"/>
            <a:r>
              <a:rPr lang="en-GB" dirty="0">
                <a:solidFill>
                  <a:srgbClr val="00B050"/>
                </a:solidFill>
              </a:rPr>
              <a:t>If FR2 inter-band CA with two bands are only considered in Rel-17, then the existing requirements on scaling factor </a:t>
            </a:r>
            <a:r>
              <a:rPr lang="en-GB" dirty="0" err="1">
                <a:solidFill>
                  <a:srgbClr val="00B050"/>
                </a:solidFill>
              </a:rPr>
              <a:t>CSSFoutside_gap</a:t>
            </a:r>
            <a:r>
              <a:rPr lang="en-GB" dirty="0">
                <a:solidFill>
                  <a:srgbClr val="00B050"/>
                </a:solidFill>
              </a:rPr>
              <a:t> in Rel-16 can be applied to Rel-17.</a:t>
            </a:r>
          </a:p>
          <a:p>
            <a:pPr lvl="2"/>
            <a:endParaRPr lang="en-GB" dirty="0">
              <a:solidFill>
                <a:srgbClr val="00B050"/>
              </a:solidFill>
            </a:endParaRPr>
          </a:p>
          <a:p>
            <a:r>
              <a:rPr lang="en-US" sz="2400" u="sng" dirty="0"/>
              <a:t>Issue 1-4-7: Beam management</a:t>
            </a:r>
          </a:p>
          <a:p>
            <a:pPr lvl="1"/>
            <a:r>
              <a:rPr lang="en-GB" dirty="0">
                <a:solidFill>
                  <a:srgbClr val="00B050"/>
                </a:solidFill>
              </a:rPr>
              <a:t>Agreements:</a:t>
            </a:r>
          </a:p>
          <a:p>
            <a:pPr marL="914400" lvl="2" indent="0" hangingPunct="0">
              <a:buNone/>
            </a:pPr>
            <a:r>
              <a:rPr lang="en-GB" dirty="0">
                <a:solidFill>
                  <a:srgbClr val="00B050"/>
                </a:solidFill>
              </a:rPr>
              <a:t>The existing BFD/CBD requirements in Rel-16 can be the </a:t>
            </a:r>
            <a:r>
              <a:rPr lang="en-GB" dirty="0">
                <a:solidFill>
                  <a:srgbClr val="0000CC"/>
                </a:solidFill>
              </a:rPr>
              <a:t>starting point </a:t>
            </a:r>
            <a:r>
              <a:rPr lang="en-GB" dirty="0">
                <a:solidFill>
                  <a:srgbClr val="00B050"/>
                </a:solidFill>
              </a:rPr>
              <a:t>for CBM type UE </a:t>
            </a:r>
          </a:p>
          <a:p>
            <a:pPr marL="914400" lvl="2" indent="0" hangingPunct="0">
              <a:buNone/>
            </a:pPr>
            <a:r>
              <a:rPr lang="en-US" altLang="zh-TW" dirty="0">
                <a:solidFill>
                  <a:srgbClr val="0000CC"/>
                </a:solidFill>
              </a:rPr>
              <a:t>FFS</a:t>
            </a:r>
            <a:r>
              <a:rPr lang="zh-TW" altLang="en-US" dirty="0">
                <a:solidFill>
                  <a:srgbClr val="0000CC"/>
                </a:solidFill>
              </a:rPr>
              <a:t> </a:t>
            </a:r>
            <a:r>
              <a:rPr lang="en-US" altLang="zh-TW" dirty="0">
                <a:solidFill>
                  <a:srgbClr val="0000CC"/>
                </a:solidFill>
              </a:rPr>
              <a:t>scheduling restriction, measurement restriction</a:t>
            </a:r>
          </a:p>
          <a:p>
            <a:pPr marL="914400" lvl="2" indent="0" hangingPunct="0">
              <a:buNone/>
            </a:pPr>
            <a:r>
              <a:rPr lang="en-US" dirty="0">
                <a:solidFill>
                  <a:srgbClr val="0000CC"/>
                </a:solidFill>
              </a:rPr>
              <a:t>FFS how many serving cell the CBM UE is required to monitor per band group.</a:t>
            </a:r>
            <a:endParaRPr lang="en-GB" dirty="0">
              <a:solidFill>
                <a:srgbClr val="0000CC"/>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204744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2-1-1: General</a:t>
            </a:r>
            <a:endParaRPr lang="en-US" sz="1500" u="sng" dirty="0"/>
          </a:p>
          <a:p>
            <a:pPr lvl="1"/>
            <a:r>
              <a:rPr lang="en-GB" dirty="0">
                <a:solidFill>
                  <a:srgbClr val="00B050"/>
                </a:solidFill>
              </a:rPr>
              <a:t>Agreements:</a:t>
            </a:r>
          </a:p>
          <a:p>
            <a:pPr lvl="2"/>
            <a:r>
              <a:rPr lang="en-GB" dirty="0">
                <a:solidFill>
                  <a:srgbClr val="00B050"/>
                </a:solidFill>
              </a:rPr>
              <a:t>The RRM requirements for FR2 inter-band CA based on CBM </a:t>
            </a:r>
            <a:r>
              <a:rPr lang="en-US" dirty="0">
                <a:solidFill>
                  <a:srgbClr val="00B050"/>
                </a:solidFill>
              </a:rPr>
              <a:t>shall not be pursued in Rel-17</a:t>
            </a:r>
          </a:p>
          <a:p>
            <a:endParaRPr lang="en-US" sz="2400" u="sng" dirty="0"/>
          </a:p>
          <a:p>
            <a:r>
              <a:rPr lang="en-US" sz="2400" u="sng" dirty="0"/>
              <a:t>Issue 2-1-2: </a:t>
            </a:r>
            <a:r>
              <a:rPr lang="en-GB" sz="2400" u="sng" dirty="0"/>
              <a:t>DL interruption at NR SRS carrier based switching</a:t>
            </a:r>
            <a:endParaRPr lang="en-US" sz="2400" u="sng" dirty="0"/>
          </a:p>
          <a:p>
            <a:pPr lvl="1"/>
            <a:r>
              <a:rPr lang="en-GB" dirty="0">
                <a:solidFill>
                  <a:srgbClr val="00B050"/>
                </a:solidFill>
              </a:rPr>
              <a:t>Agreements:</a:t>
            </a:r>
          </a:p>
          <a:p>
            <a:pPr lvl="2"/>
            <a:r>
              <a:rPr lang="en-GB" dirty="0">
                <a:solidFill>
                  <a:srgbClr val="00B050"/>
                </a:solidFill>
              </a:rPr>
              <a:t>The RRM requirements for FR2 inter-band CA based on CBM </a:t>
            </a:r>
            <a:r>
              <a:rPr lang="en-US" dirty="0">
                <a:solidFill>
                  <a:srgbClr val="00B050"/>
                </a:solidFill>
              </a:rPr>
              <a:t>shall not be pursued in Rel-17</a:t>
            </a: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2-1 RRM requirements for CBM</a:t>
            </a:r>
          </a:p>
        </p:txBody>
      </p:sp>
    </p:spTree>
    <p:extLst>
      <p:ext uri="{BB962C8B-B14F-4D97-AF65-F5344CB8AC3E}">
        <p14:creationId xmlns:p14="http://schemas.microsoft.com/office/powerpoint/2010/main" val="289288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2-2-1: </a:t>
            </a:r>
            <a:r>
              <a:rPr lang="en-US" sz="2400" u="sng" dirty="0"/>
              <a:t>Interruption due to UL carrier RRC reconfiguration</a:t>
            </a:r>
            <a:endParaRPr lang="en-US" sz="1500" u="sng" dirty="0"/>
          </a:p>
          <a:p>
            <a:pPr lvl="1"/>
            <a:r>
              <a:rPr lang="en-GB" dirty="0"/>
              <a:t>FFS:</a:t>
            </a:r>
          </a:p>
          <a:p>
            <a:pPr lvl="2"/>
            <a:r>
              <a:rPr lang="en-GB" dirty="0"/>
              <a:t>Option 1: For IBM type UE, the existing interruption and delay requirements for UL carrier RRC reconfiguration in Rel-16 can be applied in Rel-17 (Huawei, Qualcomm, Ericsson)</a:t>
            </a:r>
          </a:p>
          <a:p>
            <a:pPr lvl="2"/>
            <a:r>
              <a:rPr lang="en-GB" dirty="0"/>
              <a:t>Option 2: Not in the scope of UL CA.</a:t>
            </a:r>
            <a:endParaRPr lang="en-US" dirty="0"/>
          </a:p>
          <a:p>
            <a:endParaRPr lang="en-US" sz="2400" u="sng" dirty="0"/>
          </a:p>
          <a:p>
            <a:r>
              <a:rPr lang="en-US" sz="2400" u="sng" dirty="0"/>
              <a:t>Issue 2-2-2: </a:t>
            </a:r>
            <a:r>
              <a:rPr lang="en-GB" sz="2400" u="sng" dirty="0"/>
              <a:t>DL interruption at UE Tx switching between two uplink carriers</a:t>
            </a:r>
            <a:endParaRPr lang="en-US" sz="2400" u="sng" dirty="0"/>
          </a:p>
          <a:p>
            <a:pPr lvl="1"/>
            <a:r>
              <a:rPr lang="en-GB" dirty="0"/>
              <a:t>FFS:</a:t>
            </a:r>
          </a:p>
          <a:p>
            <a:pPr lvl="2"/>
            <a:r>
              <a:rPr lang="en-GB" dirty="0"/>
              <a:t>Option 1: The Rel-16 interruption requirement for UE switching between two uplink carriers can be applied in Rel-17 since it is only applicable in FR1. There is no impact due to introducing FR2 inter-band UL CA. (Huawei, Ericsson)</a:t>
            </a:r>
          </a:p>
          <a:p>
            <a:pPr lvl="2"/>
            <a:r>
              <a:rPr lang="en-GB" dirty="0"/>
              <a:t>Option 2: Come back next meeting. </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2-2 RRM requirements for IBM</a:t>
            </a:r>
          </a:p>
        </p:txBody>
      </p:sp>
    </p:spTree>
    <p:extLst>
      <p:ext uri="{BB962C8B-B14F-4D97-AF65-F5344CB8AC3E}">
        <p14:creationId xmlns:p14="http://schemas.microsoft.com/office/powerpoint/2010/main" val="85967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2-2-3: </a:t>
            </a:r>
            <a:r>
              <a:rPr lang="en-US" sz="2400" u="sng" dirty="0"/>
              <a:t>DL Interruption at NR SRS carrier based switching</a:t>
            </a:r>
            <a:endParaRPr lang="en-US" sz="1500" u="sng" dirty="0"/>
          </a:p>
          <a:p>
            <a:pPr lvl="1"/>
            <a:r>
              <a:rPr lang="en-GB" dirty="0"/>
              <a:t>FFS:</a:t>
            </a:r>
          </a:p>
          <a:p>
            <a:pPr lvl="2"/>
            <a:r>
              <a:rPr lang="en-GB" dirty="0"/>
              <a:t>Option 1: RAN4 investigates the interruption requirements for NR SRS carrier based switching applicable for inter-band SRS carrier switching in FR2 (Huawei)</a:t>
            </a:r>
            <a:endParaRPr lang="en-US" dirty="0"/>
          </a:p>
          <a:p>
            <a:pPr lvl="2"/>
            <a:r>
              <a:rPr lang="en-GB" dirty="0"/>
              <a:t>Option 2: </a:t>
            </a:r>
            <a:r>
              <a:rPr lang="en-US" dirty="0"/>
              <a:t>Needs to consult with RF session (Qualcomm, Nokia)</a:t>
            </a:r>
          </a:p>
          <a:p>
            <a:pPr lvl="2"/>
            <a:r>
              <a:rPr lang="en-GB" dirty="0"/>
              <a:t>Option 3: Need further discussion (Ericsson)</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#2 Inter-band UL CA enhancements</a:t>
            </a:r>
            <a:br>
              <a:rPr lang="en-US" sz="3200" dirty="0"/>
            </a:br>
            <a:r>
              <a:rPr lang="en-US" sz="3200" dirty="0"/>
              <a:t>Sub-topic 2-2 RRM requirements for IBM</a:t>
            </a:r>
          </a:p>
        </p:txBody>
      </p:sp>
    </p:spTree>
    <p:extLst>
      <p:ext uri="{BB962C8B-B14F-4D97-AF65-F5344CB8AC3E}">
        <p14:creationId xmlns:p14="http://schemas.microsoft.com/office/powerpoint/2010/main" val="312856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3-1-1: General</a:t>
            </a:r>
            <a:endParaRPr lang="en-US" sz="1500" u="sng" dirty="0"/>
          </a:p>
          <a:p>
            <a:pPr lvl="1"/>
            <a:r>
              <a:rPr lang="en-GB" dirty="0"/>
              <a:t>FFS:</a:t>
            </a:r>
          </a:p>
          <a:p>
            <a:pPr lvl="2"/>
            <a:r>
              <a:rPr lang="en-GB" dirty="0"/>
              <a:t>Option 1: RAN4 further discuss whether uplink gaps are captured in RRM specs or in RF specs (Vivo)</a:t>
            </a:r>
          </a:p>
          <a:p>
            <a:pPr lvl="2"/>
            <a:r>
              <a:rPr lang="en-GB" dirty="0"/>
              <a:t>Option 2: This can be discussed later if introduced. (Qualcomm)</a:t>
            </a:r>
            <a:endParaRPr lang="en-US" dirty="0"/>
          </a:p>
          <a:p>
            <a:pPr lvl="2"/>
            <a:r>
              <a:rPr lang="en-GB" dirty="0"/>
              <a:t>Option 3: This should be firstly discussed in RF session (Intel, MTK, Ericsson, Huawei, Apple, Vivo)</a:t>
            </a:r>
            <a:endParaRPr lang="en-US" dirty="0"/>
          </a:p>
          <a:p>
            <a:pPr lvl="2"/>
            <a:r>
              <a:rPr lang="en-GB" dirty="0"/>
              <a:t>Option 4: This depends on which type of gaps RAN4 decide to introduce (Nokia) </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3-1 General</a:t>
            </a:r>
          </a:p>
        </p:txBody>
      </p:sp>
    </p:spTree>
    <p:extLst>
      <p:ext uri="{BB962C8B-B14F-4D97-AF65-F5344CB8AC3E}">
        <p14:creationId xmlns:p14="http://schemas.microsoft.com/office/powerpoint/2010/main" val="121089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3-2-1: </a:t>
            </a:r>
            <a:r>
              <a:rPr lang="en-US" sz="2400" u="sng" dirty="0"/>
              <a:t>UL gaps for PA calibration</a:t>
            </a:r>
            <a:endParaRPr lang="en-US" sz="1500" u="sng" dirty="0"/>
          </a:p>
          <a:p>
            <a:pPr lvl="1"/>
            <a:r>
              <a:rPr lang="en-GB" dirty="0">
                <a:solidFill>
                  <a:srgbClr val="00B050"/>
                </a:solidFill>
              </a:rPr>
              <a:t>Agreements:</a:t>
            </a:r>
          </a:p>
          <a:p>
            <a:pPr lvl="2"/>
            <a:r>
              <a:rPr lang="en-GB" dirty="0">
                <a:solidFill>
                  <a:srgbClr val="00B050"/>
                </a:solidFill>
              </a:rPr>
              <a:t>Wait for input from RF session how frequent UL gaps for PA calibration is needed</a:t>
            </a:r>
            <a:endParaRPr lang="en-US" dirty="0">
              <a:solidFill>
                <a:srgbClr val="00B050"/>
              </a:solidFill>
            </a:endParaRPr>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3-2 UL gaps for PA calibration</a:t>
            </a:r>
          </a:p>
        </p:txBody>
      </p:sp>
    </p:spTree>
    <p:extLst>
      <p:ext uri="{BB962C8B-B14F-4D97-AF65-F5344CB8AC3E}">
        <p14:creationId xmlns:p14="http://schemas.microsoft.com/office/powerpoint/2010/main" val="139061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3-3-1: </a:t>
            </a:r>
            <a:r>
              <a:rPr lang="en-US" sz="2400" u="sng" dirty="0"/>
              <a:t>Network configured UL gaps</a:t>
            </a:r>
            <a:endParaRPr lang="en-US" sz="1500" u="sng" dirty="0"/>
          </a:p>
          <a:p>
            <a:pPr lvl="1"/>
            <a:r>
              <a:rPr lang="en-GB" dirty="0"/>
              <a:t>FFS:</a:t>
            </a:r>
          </a:p>
          <a:p>
            <a:pPr lvl="2"/>
            <a:r>
              <a:rPr lang="en-GB" dirty="0"/>
              <a:t>Option 1: RAN4 would first agree on introduction of configurable UL gaps before detailed design is started (Nokia)</a:t>
            </a:r>
            <a:endParaRPr lang="en-US" dirty="0"/>
          </a:p>
          <a:p>
            <a:pPr lvl="3"/>
            <a:r>
              <a:rPr lang="en-GB" dirty="0"/>
              <a:t>Option 1a: RAN4 need to agree on UL gap length and periodicity in order to define UL GP (Nokia)</a:t>
            </a:r>
            <a:endParaRPr lang="en-US" dirty="0"/>
          </a:p>
          <a:p>
            <a:pPr lvl="2"/>
            <a:r>
              <a:rPr lang="en-GB" dirty="0"/>
              <a:t>Option 2: RAN4 needs to investigate the pattern design of network configured UL gaps used for self-calibration and monitoring. (Huawei)</a:t>
            </a:r>
            <a:endParaRPr lang="en-US" dirty="0"/>
          </a:p>
          <a:p>
            <a:pPr lvl="2"/>
            <a:r>
              <a:rPr lang="en-GB" dirty="0"/>
              <a:t>Option 3: RAN4 study whether the network configured UL gaps is per-UE UL gap or per-FR UL gap. (Huawei)</a:t>
            </a:r>
            <a:endParaRPr lang="en-US" dirty="0"/>
          </a:p>
          <a:p>
            <a:pPr lvl="2"/>
            <a:r>
              <a:rPr lang="en-GB" dirty="0"/>
              <a:t>Option 4: RAN4 study whether to define the applicability for UL gap pattern configurations. (Huawei)</a:t>
            </a:r>
            <a:endParaRPr lang="en-US" dirty="0"/>
          </a:p>
          <a:p>
            <a:pPr lvl="2"/>
            <a:r>
              <a:rPr lang="en-GB" dirty="0"/>
              <a:t>Option 5: For network configured UL gap, RAN4 needs to define the scheduling restriction requirements during gap duration.(Huawei)</a:t>
            </a:r>
            <a:endParaRPr lang="en-US" dirty="0"/>
          </a:p>
          <a:p>
            <a:pPr lvl="2"/>
            <a:r>
              <a:rPr lang="en-GB" dirty="0"/>
              <a:t>Option 6: Wait for RF session agreements (Qualcomm, Intel, MTK, Ericsson, Huawei)</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3-3 UL gaps for proximity detection</a:t>
            </a:r>
          </a:p>
        </p:txBody>
      </p:sp>
    </p:spTree>
    <p:extLst>
      <p:ext uri="{BB962C8B-B14F-4D97-AF65-F5344CB8AC3E}">
        <p14:creationId xmlns:p14="http://schemas.microsoft.com/office/powerpoint/2010/main" val="348235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1-1-1: Deployment scenarios assumption for CBM </a:t>
            </a:r>
          </a:p>
          <a:p>
            <a:pPr lvl="1">
              <a:lnSpc>
                <a:spcPct val="100000"/>
              </a:lnSpc>
              <a:spcBef>
                <a:spcPts val="600"/>
              </a:spcBef>
              <a:spcAft>
                <a:spcPts val="600"/>
              </a:spcAft>
            </a:pPr>
            <a:r>
              <a:rPr lang="en-GB" sz="2200" dirty="0">
                <a:solidFill>
                  <a:srgbClr val="00B050"/>
                </a:solidFill>
              </a:rPr>
              <a:t>Agreements (in GTW): </a:t>
            </a:r>
          </a:p>
          <a:p>
            <a:pPr lvl="2"/>
            <a:r>
              <a:rPr lang="en-US" dirty="0">
                <a:solidFill>
                  <a:srgbClr val="00B050"/>
                </a:solidFill>
              </a:rPr>
              <a:t>Define MRTD and RRM requirements for CBM capable UEs based on co-located deployment scenarios only. </a:t>
            </a:r>
          </a:p>
          <a:p>
            <a:pPr lvl="3"/>
            <a:r>
              <a:rPr lang="en-US" sz="2000" dirty="0">
                <a:solidFill>
                  <a:srgbClr val="00B050"/>
                </a:solidFill>
              </a:rPr>
              <a:t>There are no deployment restrictions (Non-co-located/co-located) for network to configure inter-band DL CA for CBM UEs.</a:t>
            </a:r>
          </a:p>
          <a:p>
            <a:pPr lvl="3"/>
            <a:r>
              <a:rPr lang="en-US" sz="2000" dirty="0">
                <a:solidFill>
                  <a:srgbClr val="00B050"/>
                </a:solidFill>
              </a:rPr>
              <a:t>Note: this does not imply that MRTD requirements will be defined based on intra-band CA assumptions</a:t>
            </a:r>
          </a:p>
          <a:p>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1-1 Deployment and UE assumptions</a:t>
            </a:r>
          </a:p>
        </p:txBody>
      </p:sp>
    </p:spTree>
    <p:extLst>
      <p:ext uri="{BB962C8B-B14F-4D97-AF65-F5344CB8AC3E}">
        <p14:creationId xmlns:p14="http://schemas.microsoft.com/office/powerpoint/2010/main" val="264762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199" y="1825624"/>
            <a:ext cx="10765971" cy="4803775"/>
          </a:xfrm>
        </p:spPr>
        <p:txBody>
          <a:bodyPr>
            <a:normAutofit/>
          </a:bodyPr>
          <a:lstStyle/>
          <a:p>
            <a:r>
              <a:rPr lang="en-GB" sz="2400" u="sng" dirty="0"/>
              <a:t>Issue 3-3-2: </a:t>
            </a:r>
            <a:r>
              <a:rPr lang="en-US" sz="2400" u="sng" dirty="0"/>
              <a:t>UE specific UL gaps</a:t>
            </a:r>
            <a:endParaRPr lang="en-US" sz="1500" u="sng" dirty="0"/>
          </a:p>
          <a:p>
            <a:pPr lvl="1"/>
            <a:r>
              <a:rPr lang="en-GB" dirty="0"/>
              <a:t>FFS:</a:t>
            </a:r>
          </a:p>
          <a:p>
            <a:pPr lvl="2"/>
            <a:r>
              <a:rPr lang="en-GB" dirty="0"/>
              <a:t>Option 1: For UE specific UL gap, RAN4 study the conditions allowing UE self-calibration with autonomous UL gaps.(Huawei)</a:t>
            </a:r>
            <a:endParaRPr lang="en-US" dirty="0"/>
          </a:p>
          <a:p>
            <a:pPr lvl="2"/>
            <a:r>
              <a:rPr lang="en-GB" dirty="0"/>
              <a:t>Option 2: For UE specific UL gap, interruption requirements, including interruption length and interruption rate, to allow UE self-calibration with autonomous UL gaps. (Huawei)</a:t>
            </a:r>
            <a:endParaRPr lang="en-US" dirty="0"/>
          </a:p>
          <a:p>
            <a:pPr lvl="2"/>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#3 UL gaps for self-calibration and monitoring</a:t>
            </a:r>
            <a:br>
              <a:rPr lang="en-US" sz="3200" dirty="0"/>
            </a:br>
            <a:r>
              <a:rPr lang="en-US" sz="3200" dirty="0"/>
              <a:t>Sub-topic 3-3 UL gaps for proximity detection</a:t>
            </a:r>
          </a:p>
        </p:txBody>
      </p:sp>
    </p:spTree>
    <p:extLst>
      <p:ext uri="{BB962C8B-B14F-4D97-AF65-F5344CB8AC3E}">
        <p14:creationId xmlns:p14="http://schemas.microsoft.com/office/powerpoint/2010/main" val="268464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1-1-2: UE assumption for IBM </a:t>
            </a:r>
          </a:p>
          <a:p>
            <a:pPr lvl="1"/>
            <a:r>
              <a:rPr lang="en-US" altLang="zh-CN" sz="2200" dirty="0">
                <a:solidFill>
                  <a:srgbClr val="00B050"/>
                </a:solidFill>
              </a:rPr>
              <a:t>Agreements:</a:t>
            </a:r>
          </a:p>
          <a:p>
            <a:pPr lvl="2"/>
            <a:r>
              <a:rPr lang="en-GB" dirty="0">
                <a:solidFill>
                  <a:srgbClr val="00B050"/>
                </a:solidFill>
              </a:rPr>
              <a:t>No further discussion is needed for inter-band IBM UE in RRM session. </a:t>
            </a:r>
            <a:r>
              <a:rPr lang="en-GB" dirty="0"/>
              <a:t> </a:t>
            </a:r>
            <a:endParaRPr lang="en-GB" u="sng" dirty="0"/>
          </a:p>
          <a:p>
            <a:pPr lvl="1"/>
            <a:r>
              <a:rPr lang="en-GB" sz="2200" u="sng" strike="sngStrike" dirty="0"/>
              <a:t>FFS:</a:t>
            </a:r>
          </a:p>
          <a:p>
            <a:pPr lvl="2"/>
            <a:r>
              <a:rPr lang="en-GB" strike="sngStrike" dirty="0"/>
              <a:t>Option 1: For an IBM capable UE, with more than 1 panel, the UE is able to actively operate with multiple panels simultaneously. (Nokia, Ericsson)</a:t>
            </a:r>
            <a:endParaRPr lang="en-US" strike="sngStrike" dirty="0"/>
          </a:p>
          <a:p>
            <a:pPr lvl="2"/>
            <a:r>
              <a:rPr lang="en-GB" strike="sngStrike" dirty="0"/>
              <a:t>Option 2: No further discussion is needed for inter-band IBM UE. (Qualcomm, Intel, LG, Nokia, Huawei, Xiaomi, Vivo)</a:t>
            </a:r>
            <a:endParaRPr lang="en-US" strike="sngStrike" dirty="0"/>
          </a:p>
          <a:p>
            <a:pPr lvl="2"/>
            <a:r>
              <a:rPr lang="en-US" strike="sngStrike" dirty="0"/>
              <a:t>Option 3: RRM requirements specified for IBM is based on the assumption that UE is able  to actively operate  with single panel per time instance. The related requirements should be restrict UE from operating with multiple panels simultaneously. (Apple)</a:t>
            </a:r>
          </a:p>
          <a:p>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1-1 Deployment and UE assumptions</a:t>
            </a:r>
          </a:p>
        </p:txBody>
      </p:sp>
    </p:spTree>
    <p:extLst>
      <p:ext uri="{BB962C8B-B14F-4D97-AF65-F5344CB8AC3E}">
        <p14:creationId xmlns:p14="http://schemas.microsoft.com/office/powerpoint/2010/main" val="164536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lstStyle/>
          <a:p>
            <a:r>
              <a:rPr lang="en-GB" sz="2400" u="sng" dirty="0"/>
              <a:t>Issue 1-2-1: MRTD value for FR2 inter-band CA  </a:t>
            </a:r>
            <a:endParaRPr lang="en-US" sz="2400" u="sng" dirty="0"/>
          </a:p>
          <a:p>
            <a:pPr lvl="1">
              <a:lnSpc>
                <a:spcPct val="100000"/>
              </a:lnSpc>
            </a:pPr>
            <a:r>
              <a:rPr lang="en-US" sz="2200" dirty="0">
                <a:solidFill>
                  <a:srgbClr val="00B050"/>
                </a:solidFill>
              </a:rPr>
              <a:t>Agreements (in GTW):</a:t>
            </a:r>
          </a:p>
          <a:p>
            <a:pPr lvl="2"/>
            <a:r>
              <a:rPr lang="en-US" dirty="0">
                <a:solidFill>
                  <a:srgbClr val="00B050"/>
                </a:solidFill>
              </a:rPr>
              <a:t>Candidate options</a:t>
            </a:r>
          </a:p>
          <a:p>
            <a:pPr lvl="3"/>
            <a:r>
              <a:rPr lang="en-US" dirty="0">
                <a:solidFill>
                  <a:srgbClr val="00B050"/>
                </a:solidFill>
              </a:rPr>
              <a:t>Option 1: Do not define any requirements for CBM UEs for FR2 inter-band CA</a:t>
            </a:r>
          </a:p>
          <a:p>
            <a:pPr lvl="3"/>
            <a:r>
              <a:rPr lang="en-US" dirty="0">
                <a:solidFill>
                  <a:srgbClr val="00B050"/>
                </a:solidFill>
              </a:rPr>
              <a:t>Option 2: Introduce UE capability to support MRTD = 260ns and MRTD = 3us (Intel, NEC)</a:t>
            </a:r>
          </a:p>
          <a:p>
            <a:pPr lvl="3"/>
            <a:r>
              <a:rPr lang="en-US" dirty="0">
                <a:solidFill>
                  <a:srgbClr val="00B050"/>
                </a:solidFill>
              </a:rPr>
              <a:t>Option 3: MRTD = 260ns (Vivo, Apple, Intel, OPPO, Xiaomi, Qualcomm, LG, MTK)</a:t>
            </a:r>
          </a:p>
          <a:p>
            <a:pPr lvl="3"/>
            <a:r>
              <a:rPr lang="en-US" dirty="0">
                <a:solidFill>
                  <a:srgbClr val="00B050"/>
                </a:solidFill>
              </a:rPr>
              <a:t>Option 4: MRTD = 3us (NEC, Ericsson, Nokia, Huawei, Docomo, Softbank, AT&amp;T, Verizon, ZTE)</a:t>
            </a:r>
          </a:p>
          <a:p>
            <a:pPr lvl="3"/>
            <a:r>
              <a:rPr lang="en-US" dirty="0">
                <a:solidFill>
                  <a:srgbClr val="00B050"/>
                </a:solidFill>
              </a:rPr>
              <a:t>Other options are not precluded</a:t>
            </a:r>
          </a:p>
          <a:p>
            <a:pPr lvl="2"/>
            <a:r>
              <a:rPr lang="en-US" dirty="0">
                <a:solidFill>
                  <a:srgbClr val="00B050"/>
                </a:solidFill>
              </a:rPr>
              <a:t>Note 1: Decision shall be made in RAN4 #99-e</a:t>
            </a:r>
          </a:p>
          <a:p>
            <a:pPr lvl="2"/>
            <a:r>
              <a:rPr lang="en-US" dirty="0">
                <a:solidFill>
                  <a:srgbClr val="00B050"/>
                </a:solidFill>
              </a:rPr>
              <a:t>Note 2: Companies are encouraged to bring further analysis on achievable MRTD from the network and UE perspectives and the possible impact on the implementation and performance</a:t>
            </a:r>
            <a:endParaRPr lang="en-US" dirty="0"/>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68199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p:txBody>
          <a:bodyPr>
            <a:normAutofit/>
          </a:bodyPr>
          <a:lstStyle/>
          <a:p>
            <a:r>
              <a:rPr lang="en-GB" sz="2400" u="sng" dirty="0"/>
              <a:t>Issue 1-2-2: Symbol level alignment assumption</a:t>
            </a:r>
            <a:endParaRPr lang="en-US" sz="2400" u="sng" dirty="0"/>
          </a:p>
          <a:p>
            <a:pPr lvl="1">
              <a:lnSpc>
                <a:spcPct val="100000"/>
              </a:lnSpc>
            </a:pPr>
            <a:r>
              <a:rPr lang="en-US" sz="2200" dirty="0">
                <a:solidFill>
                  <a:srgbClr val="00B050"/>
                </a:solidFill>
              </a:rPr>
              <a:t>Agreements: </a:t>
            </a:r>
          </a:p>
          <a:p>
            <a:pPr lvl="2" hangingPunct="0"/>
            <a:r>
              <a:rPr lang="en-GB" dirty="0">
                <a:solidFill>
                  <a:srgbClr val="00B050"/>
                </a:solidFill>
              </a:rPr>
              <a:t>We come back to this issue once MRTD value in Issue 1-2-1 is agreed if needed.</a:t>
            </a:r>
            <a:endParaRPr lang="en-US" dirty="0">
              <a:solidFill>
                <a:srgbClr val="00B050"/>
              </a:solidFill>
            </a:endParaRPr>
          </a:p>
          <a:p>
            <a:pPr hangingPunct="0">
              <a:lnSpc>
                <a:spcPct val="110000"/>
              </a:lnSpc>
            </a:pPr>
            <a:r>
              <a:rPr lang="en-GB" sz="2400" u="sng" dirty="0"/>
              <a:t>Issue 1-2-3: How to derive MRTD for FR2 inter-band CA?</a:t>
            </a:r>
          </a:p>
          <a:p>
            <a:pPr lvl="1">
              <a:lnSpc>
                <a:spcPct val="110000"/>
              </a:lnSpc>
            </a:pPr>
            <a:r>
              <a:rPr lang="en-GB" sz="2000" dirty="0"/>
              <a:t>Option 1: MRTD = TAE + </a:t>
            </a:r>
            <a:r>
              <a:rPr lang="en-GB" sz="2000" dirty="0" err="1"/>
              <a:t>Δ_propagation_time</a:t>
            </a:r>
            <a:r>
              <a:rPr lang="en-GB" sz="2000" dirty="0"/>
              <a:t> (Ericsson, NEC, Nokia, Huawei, Docomo)</a:t>
            </a:r>
            <a:endParaRPr lang="en-US" sz="2000" dirty="0"/>
          </a:p>
          <a:p>
            <a:pPr lvl="2"/>
            <a:r>
              <a:rPr lang="en-GB" dirty="0"/>
              <a:t>Option 1a: Any change in MRTD should not impact already defined BS TAE of 3 µs for FR2 inter-band CA; i.e. keep Rel-15 values for BS TAE unchanged. </a:t>
            </a:r>
            <a:endParaRPr lang="en-US" dirty="0"/>
          </a:p>
          <a:p>
            <a:pPr lvl="1"/>
            <a:r>
              <a:rPr lang="en-GB" sz="2000" dirty="0"/>
              <a:t>Option 2: MRTD requirements for CBM UEs should not rely on FR2 inter-band TAE requirement as it was defined for Non-co-located deployments. (Intel, Qualcomm, LG, MTK, OPPO, Apple, Xiaomi, vivo)</a:t>
            </a:r>
            <a:endParaRPr lang="en-US" sz="2000" dirty="0"/>
          </a:p>
          <a:p>
            <a:pPr lvl="2"/>
            <a:r>
              <a:rPr lang="en-GB" dirty="0"/>
              <a:t>Option 2a: T</a:t>
            </a:r>
            <a:r>
              <a:rPr lang="en-US" dirty="0"/>
              <a:t>he </a:t>
            </a:r>
            <a:r>
              <a:rPr lang="en-GB" dirty="0"/>
              <a:t>requirement</a:t>
            </a:r>
            <a:r>
              <a:rPr lang="en-US" dirty="0"/>
              <a:t> shall be based on “BS type 1-0” for which TAE requirement is 260ns (Qualcomm)</a:t>
            </a:r>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240526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fontScale="62500" lnSpcReduction="20000"/>
          </a:bodyPr>
          <a:lstStyle/>
          <a:p>
            <a:r>
              <a:rPr lang="en-GB" sz="3800" u="sng" dirty="0"/>
              <a:t>Issue 1-2-4: Performance degradation due to Rx beam switching  </a:t>
            </a:r>
            <a:endParaRPr lang="en-US" sz="3800" dirty="0"/>
          </a:p>
          <a:p>
            <a:pPr marL="0" indent="0">
              <a:buNone/>
            </a:pPr>
            <a:r>
              <a:rPr lang="en-US" sz="3200" dirty="0"/>
              <a:t>   </a:t>
            </a:r>
            <a:r>
              <a:rPr lang="en-GB" sz="3200" dirty="0"/>
              <a:t>FFS:</a:t>
            </a:r>
          </a:p>
          <a:p>
            <a:pPr lvl="1"/>
            <a:r>
              <a:rPr lang="en-GB" dirty="0"/>
              <a:t>Option 1: UE can switch RX beams without major performance degradation even if MRTD is larger than CP length (Ericsson, NEC, Nokia, Huawei)</a:t>
            </a:r>
            <a:endParaRPr lang="en-US" dirty="0"/>
          </a:p>
          <a:p>
            <a:pPr lvl="1"/>
            <a:r>
              <a:rPr lang="en-GB" dirty="0"/>
              <a:t>Option 1a: UE can switch RX beams (for example if it can switch during start of UL to DL transition) without major performance degradation (NEC)</a:t>
            </a:r>
            <a:endParaRPr lang="en-US" dirty="0"/>
          </a:p>
          <a:p>
            <a:pPr lvl="1"/>
            <a:r>
              <a:rPr lang="en-GB" dirty="0"/>
              <a:t>Option 1b: A beam switch could be performed safe within the DL2UL guard if properly performed (Ericsson, Nokia, Huawei)</a:t>
            </a:r>
            <a:endParaRPr lang="en-US" dirty="0"/>
          </a:p>
          <a:p>
            <a:pPr lvl="1"/>
            <a:r>
              <a:rPr lang="en-GB" dirty="0"/>
              <a:t>Option 2: Any timing impacts should be identified and should need to be accounted in the UE requirements (Nokia, Qualcomm, LG, MTK, OPPO, Xiaomi, vivo).</a:t>
            </a:r>
            <a:endParaRPr lang="en-US" dirty="0"/>
          </a:p>
          <a:p>
            <a:pPr lvl="1"/>
            <a:r>
              <a:rPr lang="en-GB" dirty="0"/>
              <a:t>Option 2a: If MRTD larger than CP length is defined for inter-band DL CA based on CBM, demodulation performance degradation should be noted due to Rx beam switch. If MRTD less than CP length is defined for inter-band DL CA based on CBM, reuse Rel-16 FR2 intra-band non-contiguous MRTD of 260ns (LG, OPPO)</a:t>
            </a:r>
            <a:endParaRPr lang="en-US" dirty="0"/>
          </a:p>
          <a:p>
            <a:pPr lvl="1"/>
            <a:r>
              <a:rPr lang="en-GB" dirty="0"/>
              <a:t>Option 2b: For CBM UEs in FR2 inter-band CA, if MRTD is larger than CP length with respect to serving cell numerology, serving cell(s) shouldn’t expect the UE to be able to receive/detect PDCCH(s) on search spaces including at least the first or last OFDM symbol of slot in a band where beam management reference resource(s) it not configured. FFS on multiple numerologies. FFS on further scheduling restrictions on PDCCH and/or PDSCH. (Qualcomm)</a:t>
            </a:r>
            <a:endParaRPr lang="en-US" dirty="0"/>
          </a:p>
          <a:p>
            <a:pPr lvl="1"/>
            <a:r>
              <a:rPr lang="en-GB" dirty="0"/>
              <a:t>Option 2c: When the MRTD is larger than CP, the demodulation performance can be significantly degraded at any DL symbol(s) due to the unpredictable UE Rx beam switching. (Xiaomi, Intel, OPPO, Xiaomi)</a:t>
            </a:r>
            <a:endParaRPr lang="en-US" dirty="0"/>
          </a:p>
          <a:p>
            <a:pPr lvl="1"/>
            <a:r>
              <a:rPr lang="en-GB" dirty="0"/>
              <a:t>Option 3: No additional scheduling restriction requirements are needed for Rx beam switching of intra-frequency measurement and layer 1 measurements, if the existing scheduling restriction requirements applied for FR2 intra-band CA are extended to FR2 inter-band CA with CBM type UE. (Huawei)</a:t>
            </a:r>
            <a:endParaRPr lang="en-US"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63532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1-2-5: Reference signals for Rx beam switch</a:t>
            </a:r>
            <a:endParaRPr lang="en-US" sz="2400" u="sng" dirty="0"/>
          </a:p>
          <a:p>
            <a:pPr lvl="1" hangingPunct="0"/>
            <a:r>
              <a:rPr lang="en-GB" sz="2200" dirty="0">
                <a:solidFill>
                  <a:srgbClr val="00B050"/>
                </a:solidFill>
              </a:rPr>
              <a:t>Agreements: </a:t>
            </a:r>
          </a:p>
          <a:p>
            <a:pPr lvl="2" hangingPunct="0"/>
            <a:r>
              <a:rPr lang="en-GB" dirty="0">
                <a:solidFill>
                  <a:srgbClr val="00B050"/>
                </a:solidFill>
              </a:rPr>
              <a:t>UE beam management </a:t>
            </a:r>
            <a:r>
              <a:rPr lang="en-GB" strike="sngStrike" dirty="0">
                <a:solidFill>
                  <a:srgbClr val="00B050"/>
                </a:solidFill>
              </a:rPr>
              <a:t>RX beam switch (</a:t>
            </a:r>
            <a:r>
              <a:rPr lang="en-GB" dirty="0">
                <a:solidFill>
                  <a:srgbClr val="00B050"/>
                </a:solidFill>
              </a:rPr>
              <a:t>measurements</a:t>
            </a:r>
            <a:r>
              <a:rPr lang="en-GB" strike="sngStrike" dirty="0">
                <a:solidFill>
                  <a:srgbClr val="00B050"/>
                </a:solidFill>
              </a:rPr>
              <a:t>)</a:t>
            </a:r>
            <a:r>
              <a:rPr lang="en-GB" dirty="0">
                <a:solidFill>
                  <a:srgbClr val="00B050"/>
                </a:solidFill>
              </a:rPr>
              <a:t> should be based on CC configured with beam management RS.</a:t>
            </a:r>
            <a:endParaRPr lang="en-US" dirty="0">
              <a:solidFill>
                <a:srgbClr val="00B050"/>
              </a:solidFill>
            </a:endParaRPr>
          </a:p>
          <a:p>
            <a:pPr lvl="2" hangingPunct="0"/>
            <a:r>
              <a:rPr lang="en-GB" dirty="0">
                <a:solidFill>
                  <a:srgbClr val="00B050"/>
                </a:solidFill>
              </a:rPr>
              <a:t>The CBM UE in FR2 inter-band CA would only need to be configured with DL RS for BM in one CC. And this CC would be the CC with an UL BWP.</a:t>
            </a:r>
          </a:p>
          <a:p>
            <a:pPr marL="914400" lvl="2" indent="0" hangingPunct="0">
              <a:buNone/>
            </a:pPr>
            <a:endParaRPr lang="en-GB" dirty="0">
              <a:highlight>
                <a:srgbClr val="FFFF00"/>
              </a:highlight>
            </a:endParaRPr>
          </a:p>
          <a:p>
            <a:pPr hangingPunct="0"/>
            <a:r>
              <a:rPr lang="en-GB" sz="2400" u="sng" dirty="0"/>
              <a:t>Issue 1-2-6: Rx beam switch delay  </a:t>
            </a:r>
            <a:endParaRPr lang="en-US" sz="2400" u="sng" dirty="0"/>
          </a:p>
          <a:p>
            <a:pPr lvl="1" hangingPunct="0"/>
            <a:r>
              <a:rPr lang="en-GB" sz="2200" dirty="0">
                <a:solidFill>
                  <a:srgbClr val="00B050"/>
                </a:solidFill>
              </a:rPr>
              <a:t>Agreements: </a:t>
            </a:r>
          </a:p>
          <a:p>
            <a:pPr lvl="2" hangingPunct="0"/>
            <a:r>
              <a:rPr lang="en-GB" dirty="0">
                <a:solidFill>
                  <a:srgbClr val="00B050"/>
                </a:solidFill>
              </a:rPr>
              <a:t>This should be discussed in RF session </a:t>
            </a:r>
            <a:endParaRPr lang="en-US" dirty="0">
              <a:solidFill>
                <a:srgbClr val="00B050"/>
              </a:solidFill>
            </a:endParaRPr>
          </a:p>
          <a:p>
            <a:pPr lvl="2" hangingPunct="0"/>
            <a:endParaRPr lang="en-US" dirty="0">
              <a:highlight>
                <a:srgbClr val="FFFF00"/>
              </a:highlight>
            </a:endParaRPr>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1-2 MRTD for CBM</a:t>
            </a:r>
          </a:p>
        </p:txBody>
      </p:sp>
    </p:spTree>
    <p:extLst>
      <p:ext uri="{BB962C8B-B14F-4D97-AF65-F5344CB8AC3E}">
        <p14:creationId xmlns:p14="http://schemas.microsoft.com/office/powerpoint/2010/main" val="415901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1-3-1: The MTTD value for FR2 inter-band CA with CBM </a:t>
            </a:r>
            <a:endParaRPr lang="en-US" sz="2400" u="sng" dirty="0"/>
          </a:p>
          <a:p>
            <a:pPr lvl="1" hangingPunct="0"/>
            <a:r>
              <a:rPr lang="en-GB" sz="2200" dirty="0">
                <a:solidFill>
                  <a:srgbClr val="00B050"/>
                </a:solidFill>
              </a:rPr>
              <a:t>Agreements:</a:t>
            </a:r>
          </a:p>
          <a:p>
            <a:pPr lvl="2" hangingPunct="0"/>
            <a:r>
              <a:rPr lang="en-GB" dirty="0">
                <a:solidFill>
                  <a:srgbClr val="00B050"/>
                </a:solidFill>
              </a:rPr>
              <a:t>It is not in the scope of Rel17 as it is related to CBM-based inter-band UL CA</a:t>
            </a:r>
          </a:p>
          <a:p>
            <a:pPr lvl="1" hangingPunct="0"/>
            <a:r>
              <a:rPr lang="en-GB" sz="2200" strike="sngStrike" dirty="0"/>
              <a:t>FFS: </a:t>
            </a:r>
          </a:p>
          <a:p>
            <a:pPr lvl="2"/>
            <a:r>
              <a:rPr lang="en-GB" strike="sngStrike" dirty="0"/>
              <a:t>Option 1: This is postponed until MRTD is decided (LG, Nokia, Qualcomm, Apple, Xiaomi)</a:t>
            </a:r>
            <a:endParaRPr lang="en-US" strike="sngStrike" dirty="0"/>
          </a:p>
          <a:p>
            <a:pPr lvl="2"/>
            <a:r>
              <a:rPr lang="en-GB" strike="sngStrike" dirty="0"/>
              <a:t>Option 2: It is not in the scope of Rel17 as it is related to CBM-based inter-band UL CA (Intel, Ericsson).</a:t>
            </a:r>
            <a:endParaRPr lang="en-US" strike="sngStrike"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1-3 MTTD for CBM</a:t>
            </a:r>
          </a:p>
        </p:txBody>
      </p:sp>
    </p:spTree>
    <p:extLst>
      <p:ext uri="{BB962C8B-B14F-4D97-AF65-F5344CB8AC3E}">
        <p14:creationId xmlns:p14="http://schemas.microsoft.com/office/powerpoint/2010/main" val="56668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3DBF6-3C7F-48A3-B6E8-424C92A926A9}"/>
              </a:ext>
            </a:extLst>
          </p:cNvPr>
          <p:cNvSpPr>
            <a:spLocks noGrp="1"/>
          </p:cNvSpPr>
          <p:nvPr>
            <p:ph idx="1"/>
          </p:nvPr>
        </p:nvSpPr>
        <p:spPr>
          <a:xfrm>
            <a:off x="838200" y="1825624"/>
            <a:ext cx="10515600" cy="4803775"/>
          </a:xfrm>
        </p:spPr>
        <p:txBody>
          <a:bodyPr>
            <a:normAutofit/>
          </a:bodyPr>
          <a:lstStyle/>
          <a:p>
            <a:r>
              <a:rPr lang="en-GB" sz="2400" u="sng" dirty="0"/>
              <a:t>Issue 1-4-1: RRM requirements baseline</a:t>
            </a:r>
            <a:endParaRPr lang="en-GB" sz="1800" dirty="0"/>
          </a:p>
          <a:p>
            <a:pPr lvl="1" hangingPunct="0"/>
            <a:r>
              <a:rPr lang="en-GB" sz="2200" dirty="0"/>
              <a:t>FFS: </a:t>
            </a:r>
          </a:p>
          <a:p>
            <a:pPr lvl="2"/>
            <a:r>
              <a:rPr lang="en-GB" dirty="0"/>
              <a:t>Option 1: Rel-15 RRM requirements can be re-used as baseline for Rel-17 FR2 inter-band CBM UE RRM requirements (Nokia)</a:t>
            </a:r>
            <a:endParaRPr lang="en-US" dirty="0"/>
          </a:p>
          <a:p>
            <a:pPr lvl="2"/>
            <a:r>
              <a:rPr lang="en-GB" dirty="0"/>
              <a:t>Option 1a: Rel-15 CA requirements are applicable for Rel-17 FR2 inter-band CA for CBM even if the SCS different between the bands (Nokia)</a:t>
            </a:r>
            <a:endParaRPr lang="en-US" dirty="0"/>
          </a:p>
          <a:p>
            <a:pPr lvl="2"/>
            <a:r>
              <a:rPr lang="en-GB" dirty="0"/>
              <a:t>Option 2: Clarification on “baseline” is needed. (Qualcomm, Intel, Ericsson, NEC)</a:t>
            </a:r>
            <a:endParaRPr lang="en-US" dirty="0"/>
          </a:p>
          <a:p>
            <a:pPr lvl="2"/>
            <a:r>
              <a:rPr lang="en-GB" dirty="0"/>
              <a:t>Option 3: It is not urgent to make such decision (Apple)</a:t>
            </a:r>
            <a:endParaRPr lang="en-US" dirty="0"/>
          </a:p>
          <a:p>
            <a:pPr lvl="2" hangingPunct="0"/>
            <a:endParaRPr lang="en-GB" dirty="0"/>
          </a:p>
          <a:p>
            <a:pPr hangingPunct="0"/>
            <a:endParaRPr lang="en-US" sz="2400" dirty="0"/>
          </a:p>
          <a:p>
            <a:pPr marL="914400" lvl="2" indent="0" hangingPunct="0">
              <a:buNone/>
            </a:pPr>
            <a:endParaRPr lang="en-GB" dirty="0">
              <a:solidFill>
                <a:srgbClr val="00B050"/>
              </a:solidFill>
            </a:endParaRPr>
          </a:p>
        </p:txBody>
      </p:sp>
      <p:sp>
        <p:nvSpPr>
          <p:cNvPr id="4" name="Title 1">
            <a:extLst>
              <a:ext uri="{FF2B5EF4-FFF2-40B4-BE49-F238E27FC236}">
                <a16:creationId xmlns:a16="http://schemas.microsoft.com/office/drawing/2014/main" id="{71A62E78-AD92-4B2D-A78C-B9976073660B}"/>
              </a:ext>
            </a:extLst>
          </p:cNvPr>
          <p:cNvSpPr>
            <a:spLocks noGrp="1"/>
          </p:cNvSpPr>
          <p:nvPr>
            <p:ph type="title"/>
          </p:nvPr>
        </p:nvSpPr>
        <p:spPr>
          <a:xfrm>
            <a:off x="838200" y="365125"/>
            <a:ext cx="10515600" cy="1325563"/>
          </a:xfrm>
        </p:spPr>
        <p:txBody>
          <a:bodyPr>
            <a:normAutofit/>
          </a:bodyPr>
          <a:lstStyle/>
          <a:p>
            <a:r>
              <a:rPr lang="en-US" sz="3200" dirty="0"/>
              <a:t>Topic #1 Inter-band DL CA enhancements</a:t>
            </a:r>
            <a:br>
              <a:rPr lang="en-US" sz="3200" dirty="0"/>
            </a:br>
            <a:r>
              <a:rPr lang="en-US" sz="3200" dirty="0"/>
              <a:t>Sub-topic 1-4 RRM requirements for CBM</a:t>
            </a:r>
          </a:p>
        </p:txBody>
      </p:sp>
    </p:spTree>
    <p:extLst>
      <p:ext uri="{BB962C8B-B14F-4D97-AF65-F5344CB8AC3E}">
        <p14:creationId xmlns:p14="http://schemas.microsoft.com/office/powerpoint/2010/main" val="3912068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11340</TotalTime>
  <Words>2581</Words>
  <Application>Microsoft Office PowerPoint</Application>
  <PresentationFormat>Widescreen</PresentationFormat>
  <Paragraphs>169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WF on RRM requirements for FR2 Inter-band DL CA and UL CA</vt:lpstr>
      <vt:lpstr>Topic #1 Inter-band DL CA enhancements Sub-topic 1-1 Deployment and UE assumptions</vt:lpstr>
      <vt:lpstr>Topic #1 Inter-band DL CA enhancements Sub-topic 1-1 Deployment and UE assumptions</vt:lpstr>
      <vt:lpstr>Topic #1 Inter-band DL CA enhancements Sub-topic 1-2 MRTD for CBM</vt:lpstr>
      <vt:lpstr>Topic #1 Inter-band DL CA enhancements Sub-topic 1-2 MRTD for CBM</vt:lpstr>
      <vt:lpstr>Topic #1 Inter-band DL CA enhancements Sub-topic 1-2 MRTD for CBM</vt:lpstr>
      <vt:lpstr>Topic #1 Inter-band DL CA enhancements Sub-topic 1-2 MRTD for CBM</vt:lpstr>
      <vt:lpstr>Topic #1 Inter-band DL CA enhancements Sub-topic 1-3 MTTD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#1 Inter-band DL CA enhancements Sub-topic 1-4 RRM requirements for CBM</vt:lpstr>
      <vt:lpstr>Topic #2 Inter-band UL CA enhancements Sub-topic 2-1 RRM requirements for CBM</vt:lpstr>
      <vt:lpstr>Topic #2 Inter-band UL CA enhancements Sub-topic 2-2 RRM requirements for IBM</vt:lpstr>
      <vt:lpstr>Topic #2 Inter-band UL CA enhancements Sub-topic 2-2 RRM requirements for IBM</vt:lpstr>
      <vt:lpstr>Topic #3 UL gaps for self-calibration and monitoring Sub-topic 3-1 General</vt:lpstr>
      <vt:lpstr>Topic #3 UL gaps for self-calibration and monitoring Sub-topic 3-2 UL gaps for PA calibration</vt:lpstr>
      <vt:lpstr>Topic #3 UL gaps for self-calibration and monitoring Sub-topic 3-3 UL gaps for proximity detection</vt:lpstr>
      <vt:lpstr>Topic #3 UL gaps for self-calibration and monitoring Sub-topic 3-3 UL gaps for proximity detection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Test cases for MR-DC Idle mode CA measurements</dc:title>
  <dc:creator>Nokia</dc:creator>
  <cp:lastModifiedBy>NSB_RAN4#98bis</cp:lastModifiedBy>
  <cp:revision>104</cp:revision>
  <dcterms:created xsi:type="dcterms:W3CDTF">2020-11-10T12:49:21Z</dcterms:created>
  <dcterms:modified xsi:type="dcterms:W3CDTF">2021-04-19T18:03:06Z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1610951929</vt:lpwstr>
  </property>
</Properties>
</file>