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6" r:id="rId3"/>
    <p:sldId id="287" r:id="rId4"/>
    <p:sldId id="288" r:id="rId5"/>
    <p:sldId id="289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15" autoAdjust="0"/>
    <p:restoredTop sz="95394" autoAdjust="0"/>
  </p:normalViewPr>
  <p:slideViewPr>
    <p:cSldViewPr snapToGrid="0">
      <p:cViewPr varScale="1">
        <p:scale>
          <a:sx n="127" d="100"/>
          <a:sy n="127" d="100"/>
        </p:scale>
        <p:origin x="200" y="208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0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259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8608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664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11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WF on core part maintenance of CSI-RS based L3 measurement requirements</a:t>
            </a:r>
            <a:r>
              <a:rPr lang="en-US" sz="48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Apple, …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13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dirty="0">
                <a:cs typeface="Arial" panose="020B0604020202020204" pitchFamily="34" charset="0"/>
              </a:rPr>
              <a:t>3GPP TSG-RAN WG4</a:t>
            </a:r>
            <a:r>
              <a:rPr lang="en-GB" altLang="zh-CN" sz="2400" dirty="0"/>
              <a:t>#98-bis</a:t>
            </a:r>
            <a:r>
              <a:rPr lang="en-US" altLang="zh-CN" sz="2400" dirty="0"/>
              <a:t>-e</a:t>
            </a:r>
            <a:r>
              <a:rPr lang="en-US" altLang="sv-SE" sz="2400" dirty="0">
                <a:cs typeface="Arial" panose="020B0604020202020204" pitchFamily="34" charset="0"/>
              </a:rPr>
              <a:t> Meeting                                                                R4-210xxxx </a:t>
            </a:r>
            <a:endParaRPr lang="sv-SE" altLang="sv-SE" sz="24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dirty="0"/>
              <a:t>Electronic Meeting, Apr. 12-20, 2021	                                     Document for: Approval</a:t>
            </a:r>
          </a:p>
          <a:p>
            <a:pPr>
              <a:buNone/>
            </a:pPr>
            <a:r>
              <a:rPr lang="en-GB" altLang="sv-SE" sz="2400" dirty="0">
                <a:cs typeface="Arial" panose="020B0604020202020204" pitchFamily="34" charset="0"/>
              </a:rPr>
              <a:t>Agenda item: </a:t>
            </a:r>
            <a:r>
              <a:rPr lang="en-US" altLang="sv-SE" sz="2400" dirty="0">
                <a:cs typeface="Arial" panose="020B0604020202020204" pitchFamily="34" charset="0"/>
              </a:rPr>
              <a:t>5.7.1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endParaRPr lang="sv-SE" altLang="sv-SE" sz="24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</a:t>
            </a:r>
            <a:r>
              <a:rPr lang="en-GB" dirty="0"/>
              <a:t>Scheduling restriction for intra-f CSI-RS measurement in TDD band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739" y="1575594"/>
            <a:ext cx="11470521" cy="5469795"/>
          </a:xfrm>
        </p:spPr>
        <p:txBody>
          <a:bodyPr>
            <a:normAutofit/>
          </a:bodyPr>
          <a:lstStyle/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When UE performs CSI-RS intra-frequency measurements in a TDD band, UE is not expected to transmit PUCCH/PUSCH/SRS on configured CSI-RS resource symbols, and on 1 OFDM symbol before and after each consecutively configured CSI-RS symbols.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1 OFDM symbol before the configured CSI-RS symbol can leave some margin to accommodate timing error and TA uncertainty between NW and UE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It is up to UE implementation whether 1 OFDM symbol before the configured CSI-RS symbol can be scheduled.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0" hangingPunct="0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3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Time domain restriction for CSI-RS configuration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739" y="1575594"/>
            <a:ext cx="11470521" cy="5469795"/>
          </a:xfrm>
        </p:spPr>
        <p:txBody>
          <a:bodyPr>
            <a:norm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Option 1: Rel-16 L3 CSI-RS requirements are defined under assumption that all CSI-RS resources in the same MO are configured in the same 5ms window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Note: It is up to the network whether to configure all CSI-RS in the 5ms window and if CSI-RS resources are configured outside then UE may not measure it and the requirements do not apply.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Option 2: Keep the current specification unchanged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Option 3: All CSI-RS resources in the same MO are configured in the same 5ms window for inter frequency measurement, and measurement requirements should allow all CSI-RS resources in the same MO are configured in two separated 5ms windows during one CSI-RS resource period for intra frequency measurement.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GB" sz="1800" strike="sngStrike" dirty="0"/>
          </a:p>
          <a:p>
            <a:r>
              <a:rPr lang="en-GB" sz="1800" strike="sngStrike" dirty="0"/>
              <a:t>All L3 CSI-RS resources in the same MO have identical periodicity. </a:t>
            </a:r>
          </a:p>
          <a:p>
            <a:r>
              <a:rPr lang="en-GB" sz="1800" strike="sngStrike" dirty="0"/>
              <a:t>For inter-frequency measurements, Rel-16 L3 CSI-RS requirements are defined under assumption that all CSI-RS resources in the same MO are configured in the same 5ms window</a:t>
            </a:r>
          </a:p>
          <a:p>
            <a:r>
              <a:rPr lang="en-GB" sz="1800" strike="sngStrike" dirty="0"/>
              <a:t>For intra-frequency measurements: Rel-16 L3 CSI-RS requirements are defined under assumption that CSI-RS resources in the same MO can be configured in up to two separated 5ms windows during one CSI-RS resource period.</a:t>
            </a:r>
          </a:p>
          <a:p>
            <a:pPr lvl="1"/>
            <a:r>
              <a:rPr lang="en-GB" sz="1100" strike="sngStrike" dirty="0"/>
              <a:t>When intra-frequency L</a:t>
            </a:r>
            <a:r>
              <a:rPr lang="en-US" sz="1100" strike="sngStrike" dirty="0"/>
              <a:t>3 CSI-RS are configured in two separated windows, the minimum periodicity of the configured CSI-RS resources is 20ms.</a:t>
            </a:r>
          </a:p>
          <a:p>
            <a:pPr lvl="1"/>
            <a:r>
              <a:rPr lang="en-US" sz="1100" strike="sngStrike" dirty="0">
                <a:solidFill>
                  <a:srgbClr val="FF0000"/>
                </a:solidFill>
              </a:rPr>
              <a:t>Measurement requirements are not impacted by separated 5ms windows.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9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Starting point of 5ms time window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534" y="1336431"/>
            <a:ext cx="11470521" cy="5469795"/>
          </a:xfrm>
        </p:spPr>
        <p:txBody>
          <a:bodyPr>
            <a:normAutofit/>
          </a:bodyPr>
          <a:lstStyle/>
          <a:p>
            <a:r>
              <a:rPr lang="en-US" sz="2000" dirty="0"/>
              <a:t>For CSI-RS based L3 intra-frequency measurement, the starting point of the 5ms window is the slot boundary of the serving cell, where the corresponding slot contains the</a:t>
            </a:r>
            <a:r>
              <a:rPr lang="en-US" sz="2000" strike="sngStrike" dirty="0"/>
              <a:t> first </a:t>
            </a:r>
            <a:r>
              <a:rPr lang="en-US" sz="2000" dirty="0"/>
              <a:t>configured L3 CSI-RS resource of the serving cell in the </a:t>
            </a:r>
            <a:r>
              <a:rPr lang="en-US" sz="2000" dirty="0" err="1">
                <a:solidFill>
                  <a:srgbClr val="FF0000"/>
                </a:solidFill>
              </a:rPr>
              <a:t>servingCellMO</a:t>
            </a:r>
            <a:r>
              <a:rPr lang="en-US" sz="2000" strike="sngStrike" dirty="0" err="1">
                <a:solidFill>
                  <a:srgbClr val="FF0000"/>
                </a:solidFill>
              </a:rPr>
              <a:t>intra</a:t>
            </a:r>
            <a:r>
              <a:rPr lang="en-US" sz="2000" strike="sngStrike" dirty="0">
                <a:solidFill>
                  <a:srgbClr val="FF0000"/>
                </a:solidFill>
              </a:rPr>
              <a:t>-frequency </a:t>
            </a:r>
            <a:r>
              <a:rPr lang="en-US" sz="2000" strike="sngStrike" dirty="0" err="1">
                <a:solidFill>
                  <a:srgbClr val="FF0000"/>
                </a:solidFill>
              </a:rPr>
              <a:t>MO</a:t>
            </a:r>
            <a:r>
              <a:rPr lang="en-US" sz="2000" dirty="0" err="1"/>
              <a:t>.</a:t>
            </a:r>
            <a:r>
              <a:rPr lang="en-US" sz="2000" dirty="0" err="1">
                <a:solidFill>
                  <a:srgbClr val="FF0000"/>
                </a:solidFill>
              </a:rPr>
              <a:t>with</a:t>
            </a:r>
            <a:r>
              <a:rPr lang="en-US" sz="2000" dirty="0">
                <a:solidFill>
                  <a:srgbClr val="FF0000"/>
                </a:solidFill>
              </a:rPr>
              <a:t> the smallest  offset</a:t>
            </a:r>
          </a:p>
          <a:p>
            <a:pPr lvl="1"/>
            <a:r>
              <a:rPr lang="en-US" sz="1600" dirty="0"/>
              <a:t>Since it is not guaranteed that all configured L3 CSI-RS resources of the neighbor cell are always detectable for UE, the starting point can only be based on serving cell’s configured L3 CSI-RS resources.</a:t>
            </a:r>
          </a:p>
          <a:p>
            <a:pPr lvl="1"/>
            <a:r>
              <a:rPr lang="en-US" sz="1600" dirty="0"/>
              <a:t>the definition of the starting point of 5ms window should be specified to avoid the ambiguity between NW and UE.</a:t>
            </a:r>
          </a:p>
          <a:p>
            <a:r>
              <a:rPr lang="en-US" sz="2000" dirty="0"/>
              <a:t>For CSI-RS based L3 inter-frequency measurement, there is no need to specify the starting point of 5ms window since all the measurement are MG based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1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UE behavior when the timing offset exceeds the threshold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4462" y="1825624"/>
            <a:ext cx="11470521" cy="5469795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In R16 with single FFT assumption, </a:t>
            </a:r>
          </a:p>
          <a:p>
            <a:pPr lvl="2"/>
            <a:r>
              <a:rPr lang="en-GB" dirty="0"/>
              <a:t>Option1</a:t>
            </a:r>
          </a:p>
          <a:p>
            <a:pPr lvl="3"/>
            <a:r>
              <a:rPr lang="en-GB" dirty="0"/>
              <a:t>For intra-frequency measurement, the UE is not required to measure the configured CSI-RS resources of a neighbour cell if the symbol level misalignment between serving and the corresponding neighbour cell exceeds the threshold. </a:t>
            </a:r>
          </a:p>
          <a:p>
            <a:pPr lvl="3"/>
            <a:r>
              <a:rPr lang="en-GB" dirty="0"/>
              <a:t>For inter-frequency measurement, UE can pick up any cell as the reference cell per frequency layer. UE is not required to measure the configured CSI-RS resources of a neighbour cell if the symbol level misalignment between the reference cell and the corresponding neighbour cell belonging to the same frequency layer exceeds the threshold. </a:t>
            </a:r>
          </a:p>
          <a:p>
            <a:pPr lvl="2"/>
            <a:r>
              <a:rPr lang="en-GB" dirty="0">
                <a:solidFill>
                  <a:srgbClr val="FF0000"/>
                </a:solidFill>
              </a:rPr>
              <a:t>Option2:</a:t>
            </a:r>
          </a:p>
          <a:p>
            <a:pPr lvl="3"/>
            <a:r>
              <a:rPr lang="en-GB">
                <a:solidFill>
                  <a:srgbClr val="FF0000"/>
                </a:solidFill>
              </a:rPr>
              <a:t>No spec </a:t>
            </a:r>
            <a:r>
              <a:rPr lang="en-GB" dirty="0">
                <a:solidFill>
                  <a:srgbClr val="FF0000"/>
                </a:solidFill>
              </a:rPr>
              <a:t>updates are needed.</a:t>
            </a:r>
          </a:p>
          <a:p>
            <a:pPr lvl="1"/>
            <a:r>
              <a:rPr lang="en-GB" dirty="0"/>
              <a:t>For UE which is not subject to  single FFT limitation, it is up to UE how to handle the CSI-RS resources when timing offset exceeds  the threshold. 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9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Time validity of the detected </a:t>
            </a:r>
            <a:r>
              <a:rPr lang="en-US" sz="4000" dirty="0" err="1"/>
              <a:t>associatedSSB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534" y="1336431"/>
            <a:ext cx="11470521" cy="5469795"/>
          </a:xfrm>
        </p:spPr>
        <p:txBody>
          <a:bodyPr>
            <a:normAutofit/>
          </a:bodyPr>
          <a:lstStyle/>
          <a:p>
            <a:pPr lvl="1"/>
            <a:endParaRPr lang="en-US" sz="1200" dirty="0"/>
          </a:p>
          <a:p>
            <a:pPr lvl="1" hangingPunct="0"/>
            <a:r>
              <a:rPr lang="en-GB" strike="sngStrike" dirty="0"/>
              <a:t>Adding the definition of detected </a:t>
            </a:r>
            <a:r>
              <a:rPr lang="en-GB" strike="sngStrike" dirty="0" err="1"/>
              <a:t>associatedSSB</a:t>
            </a:r>
            <a:r>
              <a:rPr lang="en-GB" strike="sngStrike" dirty="0"/>
              <a:t> in 9.10.2.5 section: The </a:t>
            </a:r>
            <a:r>
              <a:rPr lang="en-GB" strike="sngStrike" dirty="0" err="1"/>
              <a:t>associatedSSB</a:t>
            </a:r>
            <a:r>
              <a:rPr lang="en-GB" strike="sngStrike" dirty="0"/>
              <a:t> is detected if it has been meeting the relevant cell identification requirement during the last 5 seconds.</a:t>
            </a:r>
          </a:p>
          <a:p>
            <a:pPr lvl="1" hangingPunct="0"/>
            <a:r>
              <a:rPr lang="en-GB" dirty="0">
                <a:solidFill>
                  <a:srgbClr val="FF0000"/>
                </a:solidFill>
              </a:rPr>
              <a:t>F</a:t>
            </a:r>
            <a:r>
              <a:rPr lang="en-US" altLang="zh-CN" dirty="0" err="1">
                <a:solidFill>
                  <a:srgbClr val="FF0000"/>
                </a:solidFill>
              </a:rPr>
              <a:t>urther</a:t>
            </a:r>
            <a:r>
              <a:rPr lang="en-US" altLang="zh-CN" dirty="0">
                <a:solidFill>
                  <a:srgbClr val="FF0000"/>
                </a:solidFill>
              </a:rPr>
              <a:t> clarification on the time validity of the detected </a:t>
            </a:r>
            <a:r>
              <a:rPr lang="en-US" altLang="zh-CN" dirty="0" err="1">
                <a:solidFill>
                  <a:srgbClr val="FF0000"/>
                </a:solidFill>
              </a:rPr>
              <a:t>assocaitedSSB</a:t>
            </a:r>
            <a:r>
              <a:rPr lang="en-US" altLang="zh-CN" dirty="0">
                <a:solidFill>
                  <a:srgbClr val="FF0000"/>
                </a:solidFill>
              </a:rPr>
              <a:t>.</a:t>
            </a:r>
          </a:p>
          <a:p>
            <a:pPr lvl="1" hangingPunct="0"/>
            <a:r>
              <a:rPr lang="en-US" dirty="0">
                <a:solidFill>
                  <a:srgbClr val="FF0000"/>
                </a:solidFill>
              </a:rPr>
              <a:t>Option 1: </a:t>
            </a:r>
            <a:r>
              <a:rPr lang="en-GB" altLang="zh-CN" dirty="0">
                <a:solidFill>
                  <a:srgbClr val="FF0000"/>
                </a:solidFill>
              </a:rPr>
              <a:t>The </a:t>
            </a:r>
            <a:r>
              <a:rPr lang="en-GB" altLang="zh-CN" dirty="0" err="1">
                <a:solidFill>
                  <a:srgbClr val="FF0000"/>
                </a:solidFill>
              </a:rPr>
              <a:t>associatedSSB</a:t>
            </a:r>
            <a:r>
              <a:rPr lang="en-GB" altLang="zh-CN" dirty="0">
                <a:solidFill>
                  <a:srgbClr val="FF0000"/>
                </a:solidFill>
              </a:rPr>
              <a:t> is detected if it has been meeting the relevant cell identification requirement during the last 5 seconds.</a:t>
            </a:r>
          </a:p>
          <a:p>
            <a:pPr lvl="1" hangingPunct="0"/>
            <a:r>
              <a:rPr lang="en-US" dirty="0">
                <a:solidFill>
                  <a:srgbClr val="FF0000"/>
                </a:solidFill>
              </a:rPr>
              <a:t>Option 2:  If  the </a:t>
            </a:r>
            <a:r>
              <a:rPr lang="en-US" dirty="0" err="1">
                <a:solidFill>
                  <a:srgbClr val="FF0000"/>
                </a:solidFill>
              </a:rPr>
              <a:t>associatedSSB</a:t>
            </a:r>
            <a:r>
              <a:rPr lang="en-US" dirty="0">
                <a:solidFill>
                  <a:srgbClr val="FF0000"/>
                </a:solidFill>
              </a:rPr>
              <a:t> which has been detectable at least for the time period TPSS/</a:t>
            </a:r>
            <a:r>
              <a:rPr lang="en-US" dirty="0" err="1">
                <a:solidFill>
                  <a:srgbClr val="FF0000"/>
                </a:solidFill>
              </a:rPr>
              <a:t>SSS_sync_intra</a:t>
            </a:r>
            <a:r>
              <a:rPr lang="en-US" dirty="0">
                <a:solidFill>
                  <a:srgbClr val="FF0000"/>
                </a:solidFill>
              </a:rPr>
              <a:t> defined in clause 9.2.5.1 becomes undetectable for a period ≤ 5 seconds and then the cell becomes detectable again, the time period is equal to 0.</a:t>
            </a:r>
          </a:p>
          <a:p>
            <a:pPr lvl="1" hangingPunct="0"/>
            <a:r>
              <a:rPr lang="en-US" dirty="0">
                <a:solidFill>
                  <a:srgbClr val="FF0000"/>
                </a:solidFill>
              </a:rPr>
              <a:t>Other options are not excluded.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0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11406</TotalTime>
  <Words>803</Words>
  <Application>Microsoft Macintosh PowerPoint</Application>
  <PresentationFormat>Widescreen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core part maintenance of CSI-RS based L3 measurement requirements </vt:lpstr>
      <vt:lpstr>Way forward – Scheduling restriction for intra-f CSI-RS measurement in TDD band </vt:lpstr>
      <vt:lpstr>Way forward – Time domain restriction for CSI-RS configuration</vt:lpstr>
      <vt:lpstr>Way forward – Starting point of 5ms time window</vt:lpstr>
      <vt:lpstr>Way forward – UE behavior when the timing offset exceeds the threshold </vt:lpstr>
      <vt:lpstr>Way forward – Time validity of the detected associatedSSB 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Yang Tang</cp:lastModifiedBy>
  <cp:revision>409</cp:revision>
  <dcterms:created xsi:type="dcterms:W3CDTF">2017-01-18T06:26:21Z</dcterms:created>
  <dcterms:modified xsi:type="dcterms:W3CDTF">2021-04-19T22:57:43Z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  <property fmtid="{D5CDD505-2E9C-101B-9397-08002B2CF9AE}" pid="10" name="_2015_ms_pID_725343">
    <vt:lpwstr>(2)QYmPtJV3vJg7HVzjq9L4uNqX3DeMucaqBGo2KTlZHXIbJPU/fzcQ4vxzGPN6Pj5hpoJIEjLb
Q5PMtnmqqREUjM+uzXcMFBojku5oqOXS0uj9RVUoMeOkqfvm/MB862aaFvGd1H5VNY5G/R7X
JJu+9l28OK+re2zOZl+uM9LhsOvwdg/ispBbpS0UTEOoYQtgg6m8g4l+dVpZUQTLxDs8m7Pm
S0/gX3K6PzW211wPKL</vt:lpwstr>
  </property>
  <property fmtid="{D5CDD505-2E9C-101B-9397-08002B2CF9AE}" pid="11" name="_2015_ms_pID_7253431">
    <vt:lpwstr>xbyFlxoVN4ZNY+7YzKHp/LSp0rKkUwYgN7bHAALZyzIjgnz4iVrsVe
jbnn2Q9MjoV+sqJg0HEVA7BY1+KKlzz8nHHfrcIVlSypt2kAdVHf1fFCCKYwQ1iKcwj2K25/
fIszAYOkBY65Q7BO1OMI263WPBObZoIYZuvY8/l+ZDFyzXA4bNpbBla3YN6pUen+eLc=</vt:lpwstr>
  </property>
</Properties>
</file>