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86" r:id="rId3"/>
    <p:sldId id="287" r:id="rId4"/>
    <p:sldId id="288" r:id="rId5"/>
    <p:sldId id="289" r:id="rId6"/>
    <p:sldId id="29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15" autoAdjust="0"/>
    <p:restoredTop sz="95394" autoAdjust="0"/>
  </p:normalViewPr>
  <p:slideViewPr>
    <p:cSldViewPr snapToGrid="0">
      <p:cViewPr varScale="1">
        <p:scale>
          <a:sx n="114" d="100"/>
          <a:sy n="114" d="100"/>
        </p:scale>
        <p:origin x="138" y="84"/>
      </p:cViewPr>
      <p:guideLst>
        <p:guide orient="horz" pos="2160"/>
        <p:guide pos="384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503E3-20A9-4D50-BE71-C5D0E0A6570F}" type="datetimeFigureOut">
              <a:rPr lang="zh-CN" altLang="en-US" smtClean="0"/>
              <a:t>2021/4/19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0B1468-B2A1-4F1F-A5ED-0426202DE1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8393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3544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502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7259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86088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2664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8115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BDBA-8D21-4348-B857-FE00F123F87B}" type="datetime1">
              <a:rPr lang="en-US" smtClean="0"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37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76EA3-A195-4EE7-B2F9-C2C63F2A6B6B}" type="datetime1">
              <a:rPr lang="en-US" smtClean="0"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E727-2FC2-4B4E-8A5D-67FEC0B8D3BD}" type="datetime1">
              <a:rPr lang="en-US" smtClean="0"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34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6377-2916-4244-8450-228613DA8772}" type="datetime1">
              <a:rPr lang="en-US" smtClean="0"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4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3646-EC17-4C2A-92F0-51B23754707C}" type="datetime1">
              <a:rPr lang="en-US" smtClean="0"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99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39A4-2C9C-48AD-A5D6-0DD89912A791}" type="datetime1">
              <a:rPr lang="en-US" smtClean="0"/>
              <a:t>4/19/2021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4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E266-2CAA-4396-ABD9-46560620A4B9}" type="datetime1">
              <a:rPr lang="en-US" smtClean="0"/>
              <a:t>4/19/2021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8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B19F-7C8E-4327-8BBD-46832673B841}" type="datetime1">
              <a:rPr lang="en-US" smtClean="0"/>
              <a:t>4/19/2021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2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6547-5CFC-4DB8-A0CA-4F43A22A605D}" type="datetime1">
              <a:rPr lang="en-US" smtClean="0"/>
              <a:t>4/19/2021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2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161EC-0C3D-4DEC-A01E-DBB7D5C06AF8}" type="datetime1">
              <a:rPr lang="en-US" smtClean="0"/>
              <a:t>4/19/2021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9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F34E-0E53-4C2C-8FD9-5248243230AC}" type="datetime1">
              <a:rPr lang="en-US" smtClean="0"/>
              <a:t>4/19/2021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21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8B3ED-734A-4E60-A3DB-C2DD811B2751}" type="datetime1">
              <a:rPr lang="en-US" smtClean="0"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05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327" y="2031693"/>
            <a:ext cx="11236037" cy="2387600"/>
          </a:xfrm>
        </p:spPr>
        <p:txBody>
          <a:bodyPr anchor="ctr">
            <a:normAutofit fontScale="90000"/>
          </a:bodyPr>
          <a:lstStyle/>
          <a:p>
            <a:r>
              <a:rPr lang="en-GB" dirty="0"/>
              <a:t>WF on core part maintenance of CSI-RS based L3 measurement requirements</a:t>
            </a:r>
            <a:r>
              <a:rPr lang="en-US" sz="4800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485" y="4660425"/>
            <a:ext cx="9144000" cy="1280160"/>
          </a:xfrm>
        </p:spPr>
        <p:txBody>
          <a:bodyPr anchor="ctr">
            <a:normAutofit/>
          </a:bodyPr>
          <a:lstStyle/>
          <a:p>
            <a:r>
              <a:rPr lang="en-US" altLang="zh-CN" sz="2800" dirty="0"/>
              <a:t>Apple, … </a:t>
            </a:r>
            <a:endParaRPr lang="en-US" sz="28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55320" y="342900"/>
            <a:ext cx="10942320" cy="1348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buNone/>
            </a:pPr>
            <a:r>
              <a:rPr lang="en-US" altLang="sv-SE" sz="2400" dirty="0">
                <a:cs typeface="Arial" panose="020B0604020202020204" pitchFamily="34" charset="0"/>
              </a:rPr>
              <a:t>3GPP TSG-RAN WG4</a:t>
            </a:r>
            <a:r>
              <a:rPr lang="en-GB" altLang="zh-CN" sz="2400" dirty="0"/>
              <a:t>#98-bis</a:t>
            </a:r>
            <a:r>
              <a:rPr lang="en-US" altLang="zh-CN" sz="2400" dirty="0"/>
              <a:t>-e</a:t>
            </a:r>
            <a:r>
              <a:rPr lang="en-US" altLang="sv-SE" sz="2400" dirty="0">
                <a:cs typeface="Arial" panose="020B0604020202020204" pitchFamily="34" charset="0"/>
              </a:rPr>
              <a:t> Meeting                                                                R4-210xxxx </a:t>
            </a:r>
            <a:endParaRPr lang="sv-SE" altLang="sv-SE" sz="2400" dirty="0">
              <a:cs typeface="Arial" panose="020B0604020202020204" pitchFamily="34" charset="0"/>
            </a:endParaRPr>
          </a:p>
          <a:p>
            <a:pPr>
              <a:buNone/>
            </a:pPr>
            <a:r>
              <a:rPr lang="en-GB" altLang="zh-CN" sz="2400" dirty="0"/>
              <a:t>Electronic Meeting, Apr. 12-20, 2021	                                     Document for: Approval</a:t>
            </a:r>
          </a:p>
          <a:p>
            <a:pPr>
              <a:buNone/>
            </a:pPr>
            <a:r>
              <a:rPr lang="en-GB" altLang="sv-SE" sz="2400" dirty="0">
                <a:cs typeface="Arial" panose="020B0604020202020204" pitchFamily="34" charset="0"/>
              </a:rPr>
              <a:t>Agenda item: </a:t>
            </a:r>
            <a:r>
              <a:rPr lang="en-US" altLang="sv-SE" sz="2400" dirty="0">
                <a:cs typeface="Arial" panose="020B0604020202020204" pitchFamily="34" charset="0"/>
              </a:rPr>
              <a:t>5.7.1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endParaRPr lang="sv-SE" altLang="sv-SE" sz="2400" dirty="0"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912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17" y="250031"/>
            <a:ext cx="10866783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Way forward – </a:t>
            </a:r>
            <a:r>
              <a:rPr lang="en-GB" dirty="0"/>
              <a:t>Scheduling restriction for intra-f CSI-RS measurement in TDD band</a:t>
            </a:r>
            <a:r>
              <a:rPr lang="en-US" sz="4000" dirty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60739" y="1575594"/>
            <a:ext cx="11470521" cy="5469795"/>
          </a:xfrm>
        </p:spPr>
        <p:txBody>
          <a:bodyPr>
            <a:normAutofit/>
          </a:bodyPr>
          <a:lstStyle/>
          <a:p>
            <a:pPr lvl="1"/>
            <a:endParaRPr lang="en-GB" dirty="0"/>
          </a:p>
          <a:p>
            <a:pPr marL="457200" lvl="1" indent="0">
              <a:buNone/>
            </a:pPr>
            <a:r>
              <a:rPr lang="en-GB" dirty="0"/>
              <a:t>When UE performs CSI-RS intra-frequency measurements in a TDD band, UE is not expected to transmit PUCCH/PUSCH/SRS on configured CSI-RS resource symbols, and on 1 OFDM symbol before and after each consecutively configured CSI-RS symbols.</a:t>
            </a:r>
          </a:p>
          <a:p>
            <a:pPr lvl="2"/>
            <a:r>
              <a:rPr lang="en-US" strike="sngStrike" dirty="0">
                <a:solidFill>
                  <a:srgbClr val="FF0000"/>
                </a:solidFill>
              </a:rPr>
              <a:t>1 OFDM symbol before the configured CSI-RS symbol can leave some margin to accommodate timing error and TA uncertainty between NW and UE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It is up to UE implementation whether 1 OFDM symbol before the configured CSI-RS symbol can be scheduled.</a:t>
            </a:r>
          </a:p>
          <a:p>
            <a:pPr lvl="0" hangingPunct="0"/>
            <a:endParaRPr lang="en-US" sz="1600" dirty="0"/>
          </a:p>
          <a:p>
            <a:pPr lvl="1"/>
            <a:endParaRPr lang="en-US" sz="1600" dirty="0"/>
          </a:p>
          <a:p>
            <a:endParaRPr lang="en-US" dirty="0"/>
          </a:p>
          <a:p>
            <a:pPr lvl="2"/>
            <a:endParaRPr lang="en-US" dirty="0"/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36DED-FBA1-3A45-B852-958FEB198299}"/>
              </a:ext>
            </a:extLst>
          </p:cNvPr>
          <p:cNvSpPr txBox="1"/>
          <p:nvPr/>
        </p:nvSpPr>
        <p:spPr>
          <a:xfrm>
            <a:off x="7682948" y="11827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531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17" y="250031"/>
            <a:ext cx="10866783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Way forward – Time domain restriction for CSI-RS configuration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60739" y="1575594"/>
            <a:ext cx="11470521" cy="5469795"/>
          </a:xfrm>
        </p:spPr>
        <p:txBody>
          <a:bodyPr>
            <a:normAutofit/>
          </a:bodyPr>
          <a:lstStyle/>
          <a:p>
            <a:r>
              <a:rPr lang="en-GB" dirty="0"/>
              <a:t>All L3 CSI-RS resources in the same MO have identical periodicity. </a:t>
            </a:r>
          </a:p>
          <a:p>
            <a:r>
              <a:rPr lang="en-GB" dirty="0"/>
              <a:t>For inter-frequency measurements, Rel-16 L3 CSI-RS requirements are defined under assumption that all CSI-RS resources in the same MO are configured in the same 5ms window</a:t>
            </a:r>
          </a:p>
          <a:p>
            <a:r>
              <a:rPr lang="en-GB" dirty="0"/>
              <a:t>For intra-frequency measurements: Rel-16 L3 CSI-RS requirements are defined under assumption that CSI-RS resources in the same MO can be configured in up to two separated 5ms windows during one CSI-RS resource period.</a:t>
            </a:r>
          </a:p>
          <a:p>
            <a:pPr lvl="1"/>
            <a:r>
              <a:rPr lang="en-GB" sz="1600" dirty="0"/>
              <a:t>When intra-frequency L</a:t>
            </a:r>
            <a:r>
              <a:rPr lang="en-US" sz="1600" dirty="0"/>
              <a:t>3 CSI-RS are configured in two separated windows, the minimum periodicity of the configured CSI-RS resources is 20ms.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Measurement requirements are not impacted by separated 5ms windows.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dirty="0"/>
          </a:p>
          <a:p>
            <a:pPr lvl="2"/>
            <a:endParaRPr lang="en-US" dirty="0"/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36DED-FBA1-3A45-B852-958FEB198299}"/>
              </a:ext>
            </a:extLst>
          </p:cNvPr>
          <p:cNvSpPr txBox="1"/>
          <p:nvPr/>
        </p:nvSpPr>
        <p:spPr>
          <a:xfrm>
            <a:off x="7682948" y="11827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899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17" y="250031"/>
            <a:ext cx="10866783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Way forward – Starting point of 5ms time window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6534" y="1336431"/>
            <a:ext cx="11470521" cy="5469795"/>
          </a:xfrm>
        </p:spPr>
        <p:txBody>
          <a:bodyPr>
            <a:normAutofit/>
          </a:bodyPr>
          <a:lstStyle/>
          <a:p>
            <a:r>
              <a:rPr lang="en-US" sz="2000" dirty="0"/>
              <a:t>For CSI-RS based L3 intra-frequency measurement, the starting point of the 5ms window is the slot boundary of the serving cell, where the corresponding slot contains the first configured L3 CSI-RS resource of the serving cell in the </a:t>
            </a:r>
            <a:r>
              <a:rPr lang="en-US" sz="2000" dirty="0" err="1">
                <a:solidFill>
                  <a:srgbClr val="FF0000"/>
                </a:solidFill>
              </a:rPr>
              <a:t>servingCellMO</a:t>
            </a:r>
            <a:r>
              <a:rPr lang="en-US" sz="2000" strike="sngStrike" dirty="0" err="1">
                <a:solidFill>
                  <a:srgbClr val="FF0000"/>
                </a:solidFill>
              </a:rPr>
              <a:t>intra</a:t>
            </a:r>
            <a:r>
              <a:rPr lang="en-US" sz="2000" strike="sngStrike" dirty="0">
                <a:solidFill>
                  <a:srgbClr val="FF0000"/>
                </a:solidFill>
              </a:rPr>
              <a:t>-frequency MO</a:t>
            </a:r>
            <a:r>
              <a:rPr lang="en-US" sz="2000" dirty="0"/>
              <a:t>.</a:t>
            </a:r>
          </a:p>
          <a:p>
            <a:pPr lvl="1"/>
            <a:r>
              <a:rPr lang="en-US" sz="1600" dirty="0"/>
              <a:t>Since it is not guaranteed that all configured L3 CSI-RS resources of the neighbor cell are always detectable for UE, the starting point can only be based on serving cell’s configured L3 CSI-RS resources.</a:t>
            </a:r>
          </a:p>
          <a:p>
            <a:pPr lvl="1"/>
            <a:r>
              <a:rPr lang="en-US" sz="1600" dirty="0"/>
              <a:t>the definition of the starting point of 5ms window should be specified to avoid the ambiguity between NW and UE.</a:t>
            </a:r>
          </a:p>
          <a:p>
            <a:r>
              <a:rPr lang="en-US" sz="2000" dirty="0"/>
              <a:t>For CSI-RS based L3 inter-frequency measurement, there is no need to specify the starting point of 5ms window since all the measurement are MG based</a:t>
            </a:r>
          </a:p>
          <a:p>
            <a:pPr lvl="1"/>
            <a:endParaRPr lang="en-US" sz="1600" dirty="0"/>
          </a:p>
          <a:p>
            <a:endParaRPr lang="en-US" dirty="0"/>
          </a:p>
          <a:p>
            <a:pPr lvl="2"/>
            <a:endParaRPr lang="en-US" dirty="0"/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36DED-FBA1-3A45-B852-958FEB198299}"/>
              </a:ext>
            </a:extLst>
          </p:cNvPr>
          <p:cNvSpPr txBox="1"/>
          <p:nvPr/>
        </p:nvSpPr>
        <p:spPr>
          <a:xfrm>
            <a:off x="7682948" y="11827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412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17" y="250031"/>
            <a:ext cx="10866783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Way forward – UE behavior when the timing offset exceeds the threshold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34462" y="1825624"/>
            <a:ext cx="11470521" cy="5469795"/>
          </a:xfrm>
        </p:spPr>
        <p:txBody>
          <a:bodyPr>
            <a:normAutofit/>
          </a:bodyPr>
          <a:lstStyle/>
          <a:p>
            <a:pPr lvl="1"/>
            <a:r>
              <a:rPr lang="en-GB" dirty="0"/>
              <a:t>In R16 with single FFT assumption, </a:t>
            </a:r>
          </a:p>
          <a:p>
            <a:pPr lvl="2"/>
            <a:r>
              <a:rPr lang="en-GB" dirty="0"/>
              <a:t>Option1</a:t>
            </a:r>
          </a:p>
          <a:p>
            <a:pPr lvl="3"/>
            <a:r>
              <a:rPr lang="en-GB" dirty="0"/>
              <a:t>For intra-frequency measurement, the UE is not required to measure the configured CSI-RS resources of a neighbour cell if the symbol level misalignment between serving and the corresponding neighbour cell exceeds the threshold. </a:t>
            </a:r>
          </a:p>
          <a:p>
            <a:pPr lvl="3"/>
            <a:r>
              <a:rPr lang="en-GB" dirty="0"/>
              <a:t>For inter-frequency measurement, UE can pick up any cell as the reference cell per frequency layer. UE is not required to measure the configured CSI-RS resources of a neighbour cell if the symbol level misalignment between the reference cell and the corresponding neighbour cell belonging to the same frequency layer exceeds the threshold. </a:t>
            </a:r>
          </a:p>
          <a:p>
            <a:pPr lvl="2"/>
            <a:r>
              <a:rPr lang="en-GB" dirty="0">
                <a:solidFill>
                  <a:srgbClr val="FF0000"/>
                </a:solidFill>
              </a:rPr>
              <a:t>Option2:</a:t>
            </a:r>
          </a:p>
          <a:p>
            <a:pPr lvl="3"/>
            <a:r>
              <a:rPr lang="en-GB">
                <a:solidFill>
                  <a:srgbClr val="FF0000"/>
                </a:solidFill>
              </a:rPr>
              <a:t>No spec </a:t>
            </a:r>
            <a:r>
              <a:rPr lang="en-GB" dirty="0">
                <a:solidFill>
                  <a:srgbClr val="FF0000"/>
                </a:solidFill>
              </a:rPr>
              <a:t>updates are needed.</a:t>
            </a:r>
          </a:p>
          <a:p>
            <a:pPr lvl="1"/>
            <a:r>
              <a:rPr lang="en-GB" dirty="0"/>
              <a:t>For UE which is not subject to  single FFT limitation, it is up to UE how to handle the CSI-RS resources when timing offset exceeds  the threshold. </a:t>
            </a:r>
          </a:p>
          <a:p>
            <a:pPr marL="457200" lvl="1" indent="0">
              <a:buNone/>
            </a:pPr>
            <a:endParaRPr lang="en-US" sz="1600" dirty="0"/>
          </a:p>
          <a:p>
            <a:pPr lvl="1"/>
            <a:endParaRPr lang="en-US" sz="1600" dirty="0"/>
          </a:p>
          <a:p>
            <a:endParaRPr lang="en-US" dirty="0"/>
          </a:p>
          <a:p>
            <a:pPr lvl="2"/>
            <a:endParaRPr lang="en-US" dirty="0"/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36DED-FBA1-3A45-B852-958FEB198299}"/>
              </a:ext>
            </a:extLst>
          </p:cNvPr>
          <p:cNvSpPr txBox="1"/>
          <p:nvPr/>
        </p:nvSpPr>
        <p:spPr>
          <a:xfrm>
            <a:off x="7682948" y="11827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39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17" y="250031"/>
            <a:ext cx="10866783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Way forward – Time validity of the detected </a:t>
            </a:r>
            <a:r>
              <a:rPr lang="en-US" sz="4000" dirty="0" err="1"/>
              <a:t>associatedSSB</a:t>
            </a:r>
            <a:r>
              <a:rPr lang="en-US" sz="4000" dirty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6534" y="1336431"/>
            <a:ext cx="11470521" cy="5469795"/>
          </a:xfrm>
        </p:spPr>
        <p:txBody>
          <a:bodyPr>
            <a:normAutofit/>
          </a:bodyPr>
          <a:lstStyle/>
          <a:p>
            <a:pPr lvl="1"/>
            <a:endParaRPr lang="en-US" sz="1200" dirty="0"/>
          </a:p>
          <a:p>
            <a:pPr lvl="1" hangingPunct="0"/>
            <a:r>
              <a:rPr lang="en-GB" dirty="0"/>
              <a:t>Adding the definition of detected </a:t>
            </a:r>
            <a:r>
              <a:rPr lang="en-GB" dirty="0" err="1"/>
              <a:t>associatedSSB</a:t>
            </a:r>
            <a:r>
              <a:rPr lang="en-GB" dirty="0"/>
              <a:t> in 9.10.2.5 section: The </a:t>
            </a:r>
            <a:r>
              <a:rPr lang="en-GB" dirty="0" err="1"/>
              <a:t>associatedSSB</a:t>
            </a:r>
            <a:r>
              <a:rPr lang="en-GB" dirty="0"/>
              <a:t> is detected if it has been meeting the relevant cell identification requirement during the last 5 seconds.</a:t>
            </a:r>
            <a:endParaRPr lang="en-US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dirty="0"/>
          </a:p>
          <a:p>
            <a:pPr lvl="2"/>
            <a:endParaRPr lang="en-US" dirty="0"/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36DED-FBA1-3A45-B852-958FEB198299}"/>
              </a:ext>
            </a:extLst>
          </p:cNvPr>
          <p:cNvSpPr txBox="1"/>
          <p:nvPr/>
        </p:nvSpPr>
        <p:spPr>
          <a:xfrm>
            <a:off x="7682948" y="11827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901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11398</TotalTime>
  <Words>585</Words>
  <Application>Microsoft Office PowerPoint</Application>
  <PresentationFormat>Widescreen</PresentationFormat>
  <Paragraphs>58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WF on core part maintenance of CSI-RS based L3 measurement requirements </vt:lpstr>
      <vt:lpstr>Way forward – Scheduling restriction for intra-f CSI-RS measurement in TDD band </vt:lpstr>
      <vt:lpstr>Way forward – Time domain restriction for CSI-RS configuration</vt:lpstr>
      <vt:lpstr>Way forward – Starting point of 5ms time window</vt:lpstr>
      <vt:lpstr>Way forward – UE behavior when the timing offset exceeds the threshold </vt:lpstr>
      <vt:lpstr>Way forward – Time validity of the detected associatedSSB </vt:lpstr>
    </vt:vector>
  </TitlesOfParts>
  <Company>Mediatek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flexible carrier BW for NR</dc:title>
  <dc:creator>He (Jackson) Wang</dc:creator>
  <cp:keywords>CTPClassification=CTP_NT</cp:keywords>
  <cp:lastModifiedBy>Qualcomm</cp:lastModifiedBy>
  <cp:revision>407</cp:revision>
  <dcterms:created xsi:type="dcterms:W3CDTF">2017-01-18T06:26:21Z</dcterms:created>
  <dcterms:modified xsi:type="dcterms:W3CDTF">2021-04-19T21:20:34Z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f305e1f4-9658-4b8f-877d-c25255ac1f41</vt:lpwstr>
  </property>
  <property fmtid="{D5CDD505-2E9C-101B-9397-08002B2CF9AE}" pid="4" name="CTP_TimeStamp">
    <vt:lpwstr>2019-11-21 00:56:18Z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NSCPROP_SA">
    <vt:lpwstr>C:\Users\h0809.wang\AppData\Local\Packages\Microsoft.MicrosoftEdge_8wekyb3d8bbwe\TempState\Downloads\Draft_R4-20xxxxx_WF on R15 UL MIMO PC_v1 (1).pptx</vt:lpwstr>
  </property>
</Properties>
</file>