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302" r:id="rId6"/>
    <p:sldId id="347" r:id="rId7"/>
    <p:sldId id="330" r:id="rId8"/>
    <p:sldId id="331" r:id="rId9"/>
    <p:sldId id="348" r:id="rId10"/>
    <p:sldId id="349" r:id="rId11"/>
    <p:sldId id="350" r:id="rId12"/>
    <p:sldId id="351" r:id="rId13"/>
    <p:sldId id="366" r:id="rId14"/>
    <p:sldId id="354" r:id="rId15"/>
    <p:sldId id="355" r:id="rId16"/>
    <p:sldId id="356" r:id="rId17"/>
    <p:sldId id="357" r:id="rId18"/>
    <p:sldId id="358" r:id="rId19"/>
    <p:sldId id="367" r:id="rId20"/>
    <p:sldId id="360" r:id="rId21"/>
    <p:sldId id="361" r:id="rId22"/>
    <p:sldId id="362" r:id="rId23"/>
    <p:sldId id="363" r:id="rId24"/>
    <p:sldId id="364" r:id="rId25"/>
    <p:sldId id="365" r:id="rId2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oon, Daejung (Nokia - FR/Paris-Saclay)" initials="YD(-F" lastIdx="1" clrIdx="0">
    <p:extLst>
      <p:ext uri="{19B8F6BF-5375-455C-9EA6-DF929625EA0E}">
        <p15:presenceInfo xmlns:p15="http://schemas.microsoft.com/office/powerpoint/2012/main" userId="S::daejung.yoon@nokia-bell-labs.com::c195e075-5764-4e87-9814-b90b82d3020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36" autoAdjust="0"/>
    <p:restoredTop sz="86967" autoAdjust="0"/>
  </p:normalViewPr>
  <p:slideViewPr>
    <p:cSldViewPr>
      <p:cViewPr varScale="1">
        <p:scale>
          <a:sx n="101" d="100"/>
          <a:sy n="101" d="100"/>
        </p:scale>
        <p:origin x="153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on, Daejung (Nokia - FR/Paris-Saclay)" userId="c195e075-5764-4e87-9814-b90b82d30209" providerId="ADAL" clId="{43E943C7-6572-48F0-BB13-B7B75001E5F1}"/>
    <pc:docChg chg="custSel modSld">
      <pc:chgData name="Yoon, Daejung (Nokia - FR/Paris-Saclay)" userId="c195e075-5764-4e87-9814-b90b82d30209" providerId="ADAL" clId="{43E943C7-6572-48F0-BB13-B7B75001E5F1}" dt="2021-04-19T09:22:48.475" v="277" actId="20577"/>
      <pc:docMkLst>
        <pc:docMk/>
      </pc:docMkLst>
      <pc:sldChg chg="modSp mod">
        <pc:chgData name="Yoon, Daejung (Nokia - FR/Paris-Saclay)" userId="c195e075-5764-4e87-9814-b90b82d30209" providerId="ADAL" clId="{43E943C7-6572-48F0-BB13-B7B75001E5F1}" dt="2021-04-19T09:22:48.475" v="277" actId="20577"/>
        <pc:sldMkLst>
          <pc:docMk/>
          <pc:sldMk cId="1438757698" sldId="362"/>
        </pc:sldMkLst>
        <pc:spChg chg="mod">
          <ac:chgData name="Yoon, Daejung (Nokia - FR/Paris-Saclay)" userId="c195e075-5764-4e87-9814-b90b82d30209" providerId="ADAL" clId="{43E943C7-6572-48F0-BB13-B7B75001E5F1}" dt="2021-04-19T09:22:48.475" v="277" actId="20577"/>
          <ac:spMkLst>
            <pc:docMk/>
            <pc:sldMk cId="1438757698" sldId="362"/>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1-04-19T17:46:14.229" idx="1">
    <p:pos x="1953" y="3905"/>
    <p:text>The observation window discussion is a part of the rule discussion already. The options in the agreement captures our intention already.</p:text>
    <p:extLst>
      <p:ext uri="{C676402C-5697-4E1C-873F-D02D1690AC5C}">
        <p15:threadingInfo xmlns:p15="http://schemas.microsoft.com/office/powerpoint/2012/main" timeZoneBias="-5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EC18BA-D159-4CAA-91CB-293234AEFFD7}" type="datetimeFigureOut">
              <a:rPr lang="zh-CN" altLang="en-US" smtClean="0"/>
              <a:t>2021/4/20</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45B331-4E92-4544-838C-A8DE42C47A93}" type="slidenum">
              <a:rPr lang="zh-CN" altLang="en-US" smtClean="0"/>
              <a:t>‹#›</a:t>
            </a:fld>
            <a:endParaRPr lang="zh-CN" altLang="en-US"/>
          </a:p>
        </p:txBody>
      </p:sp>
    </p:spTree>
    <p:extLst>
      <p:ext uri="{BB962C8B-B14F-4D97-AF65-F5344CB8AC3E}">
        <p14:creationId xmlns:p14="http://schemas.microsoft.com/office/powerpoint/2010/main" val="3127663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F45B331-4E92-4544-838C-A8DE42C47A93}" type="slidenum">
              <a:rPr lang="zh-CN" altLang="en-US" smtClean="0"/>
              <a:t>4</a:t>
            </a:fld>
            <a:endParaRPr lang="zh-CN" altLang="en-US"/>
          </a:p>
        </p:txBody>
      </p:sp>
    </p:spTree>
    <p:extLst>
      <p:ext uri="{BB962C8B-B14F-4D97-AF65-F5344CB8AC3E}">
        <p14:creationId xmlns:p14="http://schemas.microsoft.com/office/powerpoint/2010/main" val="47800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a:extLst>
              <a:ext uri="{FF2B5EF4-FFF2-40B4-BE49-F238E27FC236}">
                <a16:creationId xmlns:a16="http://schemas.microsoft.com/office/drawing/2014/main" xmlns="" id="{B110C47F-6B89-4DF5-8EBB-9C96B35D80E5}"/>
              </a:ext>
            </a:extLst>
          </p:cNvPr>
          <p:cNvSpPr>
            <a:spLocks noGrp="1"/>
          </p:cNvSpPr>
          <p:nvPr>
            <p:ph type="dt" sz="half" idx="10"/>
          </p:nvPr>
        </p:nvSpPr>
        <p:spPr/>
        <p:txBody>
          <a:bodyPr/>
          <a:lstStyle>
            <a:lvl1pPr>
              <a:defRPr/>
            </a:lvl1pPr>
          </a:lstStyle>
          <a:p>
            <a:pPr>
              <a:defRPr/>
            </a:pPr>
            <a:fld id="{732B9B2E-3987-4FEE-81E0-C361E4B49EEC}" type="datetimeFigureOut">
              <a:rPr lang="zh-CN" altLang="en-US"/>
              <a:pPr>
                <a:defRPr/>
              </a:pPr>
              <a:t>2021/4/20</a:t>
            </a:fld>
            <a:endParaRPr lang="zh-CN" altLang="en-US"/>
          </a:p>
        </p:txBody>
      </p:sp>
      <p:sp>
        <p:nvSpPr>
          <p:cNvPr id="5" name="页脚占位符 4">
            <a:extLst>
              <a:ext uri="{FF2B5EF4-FFF2-40B4-BE49-F238E27FC236}">
                <a16:creationId xmlns:a16="http://schemas.microsoft.com/office/drawing/2014/main" xmlns="" id="{74E8F973-A40D-4E10-959A-6C3F2DA653D9}"/>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xmlns="" id="{DE5CD3E8-B9CB-48D0-B62C-97CB63664703}"/>
              </a:ext>
            </a:extLst>
          </p:cNvPr>
          <p:cNvSpPr>
            <a:spLocks noGrp="1"/>
          </p:cNvSpPr>
          <p:nvPr>
            <p:ph type="sldNum" sz="quarter" idx="12"/>
          </p:nvPr>
        </p:nvSpPr>
        <p:spPr/>
        <p:txBody>
          <a:bodyPr/>
          <a:lstStyle>
            <a:lvl1pPr>
              <a:defRPr/>
            </a:lvl1pPr>
          </a:lstStyle>
          <a:p>
            <a:fld id="{C30D6D3F-FF66-480D-A3BF-A8C6018B9A39}" type="slidenum">
              <a:rPr lang="zh-CN" altLang="en-US"/>
              <a:pPr/>
              <a:t>‹#›</a:t>
            </a:fld>
            <a:endParaRPr lang="zh-CN" altLang="en-US"/>
          </a:p>
        </p:txBody>
      </p:sp>
    </p:spTree>
    <p:extLst>
      <p:ext uri="{BB962C8B-B14F-4D97-AF65-F5344CB8AC3E}">
        <p14:creationId xmlns:p14="http://schemas.microsoft.com/office/powerpoint/2010/main" val="374474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xmlns="" id="{0CF88EC4-3500-42F3-A844-36626FA83129}"/>
              </a:ext>
            </a:extLst>
          </p:cNvPr>
          <p:cNvSpPr>
            <a:spLocks noGrp="1"/>
          </p:cNvSpPr>
          <p:nvPr>
            <p:ph type="dt" sz="half" idx="10"/>
          </p:nvPr>
        </p:nvSpPr>
        <p:spPr/>
        <p:txBody>
          <a:bodyPr/>
          <a:lstStyle>
            <a:lvl1pPr>
              <a:defRPr/>
            </a:lvl1pPr>
          </a:lstStyle>
          <a:p>
            <a:pPr>
              <a:defRPr/>
            </a:pPr>
            <a:fld id="{355E1D3F-F635-43B1-81C4-FEB8953885B7}" type="datetimeFigureOut">
              <a:rPr lang="zh-CN" altLang="en-US"/>
              <a:pPr>
                <a:defRPr/>
              </a:pPr>
              <a:t>2021/4/20</a:t>
            </a:fld>
            <a:endParaRPr lang="zh-CN" altLang="en-US"/>
          </a:p>
        </p:txBody>
      </p:sp>
      <p:sp>
        <p:nvSpPr>
          <p:cNvPr id="5" name="页脚占位符 4">
            <a:extLst>
              <a:ext uri="{FF2B5EF4-FFF2-40B4-BE49-F238E27FC236}">
                <a16:creationId xmlns:a16="http://schemas.microsoft.com/office/drawing/2014/main" xmlns="" id="{903CE3B2-3742-4133-80E3-7DC0EDB478BB}"/>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xmlns="" id="{BDE4CE46-C667-4988-B6F7-3212A494DB36}"/>
              </a:ext>
            </a:extLst>
          </p:cNvPr>
          <p:cNvSpPr>
            <a:spLocks noGrp="1"/>
          </p:cNvSpPr>
          <p:nvPr>
            <p:ph type="sldNum" sz="quarter" idx="12"/>
          </p:nvPr>
        </p:nvSpPr>
        <p:spPr/>
        <p:txBody>
          <a:bodyPr/>
          <a:lstStyle>
            <a:lvl1pPr>
              <a:defRPr/>
            </a:lvl1pPr>
          </a:lstStyle>
          <a:p>
            <a:fld id="{C2F20634-0294-4019-ADC2-4C61E3641544}" type="slidenum">
              <a:rPr lang="zh-CN" altLang="en-US"/>
              <a:pPr/>
              <a:t>‹#›</a:t>
            </a:fld>
            <a:endParaRPr lang="zh-CN" altLang="en-US"/>
          </a:p>
        </p:txBody>
      </p:sp>
    </p:spTree>
    <p:extLst>
      <p:ext uri="{BB962C8B-B14F-4D97-AF65-F5344CB8AC3E}">
        <p14:creationId xmlns:p14="http://schemas.microsoft.com/office/powerpoint/2010/main" val="1164133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xmlns="" id="{798BE700-990F-42F3-89F9-184040EFAAEB}"/>
              </a:ext>
            </a:extLst>
          </p:cNvPr>
          <p:cNvSpPr>
            <a:spLocks noGrp="1"/>
          </p:cNvSpPr>
          <p:nvPr>
            <p:ph type="dt" sz="half" idx="10"/>
          </p:nvPr>
        </p:nvSpPr>
        <p:spPr/>
        <p:txBody>
          <a:bodyPr/>
          <a:lstStyle>
            <a:lvl1pPr>
              <a:defRPr/>
            </a:lvl1pPr>
          </a:lstStyle>
          <a:p>
            <a:pPr>
              <a:defRPr/>
            </a:pPr>
            <a:fld id="{31237AE4-1CA1-4BD6-A59C-267D2926DB8B}" type="datetimeFigureOut">
              <a:rPr lang="zh-CN" altLang="en-US"/>
              <a:pPr>
                <a:defRPr/>
              </a:pPr>
              <a:t>2021/4/20</a:t>
            </a:fld>
            <a:endParaRPr lang="zh-CN" altLang="en-US"/>
          </a:p>
        </p:txBody>
      </p:sp>
      <p:sp>
        <p:nvSpPr>
          <p:cNvPr id="5" name="页脚占位符 4">
            <a:extLst>
              <a:ext uri="{FF2B5EF4-FFF2-40B4-BE49-F238E27FC236}">
                <a16:creationId xmlns:a16="http://schemas.microsoft.com/office/drawing/2014/main" xmlns="" id="{ABBB8A06-2E51-49FC-975A-3AB0711A322E}"/>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xmlns="" id="{5FB5C3BE-9303-4B29-8F4F-F5EE92436802}"/>
              </a:ext>
            </a:extLst>
          </p:cNvPr>
          <p:cNvSpPr>
            <a:spLocks noGrp="1"/>
          </p:cNvSpPr>
          <p:nvPr>
            <p:ph type="sldNum" sz="quarter" idx="12"/>
          </p:nvPr>
        </p:nvSpPr>
        <p:spPr/>
        <p:txBody>
          <a:bodyPr/>
          <a:lstStyle>
            <a:lvl1pPr>
              <a:defRPr/>
            </a:lvl1pPr>
          </a:lstStyle>
          <a:p>
            <a:fld id="{4AD5D381-9090-4739-BCF9-463136357550}" type="slidenum">
              <a:rPr lang="zh-CN" altLang="en-US"/>
              <a:pPr/>
              <a:t>‹#›</a:t>
            </a:fld>
            <a:endParaRPr lang="zh-CN" altLang="en-US"/>
          </a:p>
        </p:txBody>
      </p:sp>
    </p:spTree>
    <p:extLst>
      <p:ext uri="{BB962C8B-B14F-4D97-AF65-F5344CB8AC3E}">
        <p14:creationId xmlns:p14="http://schemas.microsoft.com/office/powerpoint/2010/main" val="3390379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xmlns="" id="{EE48FF52-939E-4FDE-87E5-385503F5E8D6}"/>
              </a:ext>
            </a:extLst>
          </p:cNvPr>
          <p:cNvSpPr>
            <a:spLocks noGrp="1"/>
          </p:cNvSpPr>
          <p:nvPr>
            <p:ph type="dt" sz="half" idx="10"/>
          </p:nvPr>
        </p:nvSpPr>
        <p:spPr/>
        <p:txBody>
          <a:bodyPr/>
          <a:lstStyle>
            <a:lvl1pPr>
              <a:defRPr/>
            </a:lvl1pPr>
          </a:lstStyle>
          <a:p>
            <a:pPr>
              <a:defRPr/>
            </a:pPr>
            <a:fld id="{0E741B97-ED81-43E9-ACB5-5664A230F179}" type="datetimeFigureOut">
              <a:rPr lang="zh-CN" altLang="en-US"/>
              <a:pPr>
                <a:defRPr/>
              </a:pPr>
              <a:t>2021/4/20</a:t>
            </a:fld>
            <a:endParaRPr lang="zh-CN" altLang="en-US"/>
          </a:p>
        </p:txBody>
      </p:sp>
      <p:sp>
        <p:nvSpPr>
          <p:cNvPr id="5" name="页脚占位符 4">
            <a:extLst>
              <a:ext uri="{FF2B5EF4-FFF2-40B4-BE49-F238E27FC236}">
                <a16:creationId xmlns:a16="http://schemas.microsoft.com/office/drawing/2014/main" xmlns="" id="{BE5B6FFF-79BC-41BB-9B5E-C8C94A49A1F7}"/>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xmlns="" id="{E326A589-0B22-49E2-8782-C645123F9DA8}"/>
              </a:ext>
            </a:extLst>
          </p:cNvPr>
          <p:cNvSpPr>
            <a:spLocks noGrp="1"/>
          </p:cNvSpPr>
          <p:nvPr>
            <p:ph type="sldNum" sz="quarter" idx="12"/>
          </p:nvPr>
        </p:nvSpPr>
        <p:spPr/>
        <p:txBody>
          <a:bodyPr/>
          <a:lstStyle>
            <a:lvl1pPr>
              <a:defRPr/>
            </a:lvl1pPr>
          </a:lstStyle>
          <a:p>
            <a:fld id="{305634E1-2BBA-45E4-B419-BF61D4D9820A}" type="slidenum">
              <a:rPr lang="zh-CN" altLang="en-US"/>
              <a:pPr/>
              <a:t>‹#›</a:t>
            </a:fld>
            <a:endParaRPr lang="zh-CN" altLang="en-US"/>
          </a:p>
        </p:txBody>
      </p:sp>
    </p:spTree>
    <p:extLst>
      <p:ext uri="{BB962C8B-B14F-4D97-AF65-F5344CB8AC3E}">
        <p14:creationId xmlns:p14="http://schemas.microsoft.com/office/powerpoint/2010/main" val="161807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xmlns="" id="{F1D4CDA8-2757-48C2-95F0-1D5190EF500A}"/>
              </a:ext>
            </a:extLst>
          </p:cNvPr>
          <p:cNvSpPr>
            <a:spLocks noGrp="1"/>
          </p:cNvSpPr>
          <p:nvPr>
            <p:ph type="dt" sz="half" idx="10"/>
          </p:nvPr>
        </p:nvSpPr>
        <p:spPr/>
        <p:txBody>
          <a:bodyPr/>
          <a:lstStyle>
            <a:lvl1pPr>
              <a:defRPr/>
            </a:lvl1pPr>
          </a:lstStyle>
          <a:p>
            <a:pPr>
              <a:defRPr/>
            </a:pPr>
            <a:fld id="{6CD62417-7233-43F4-BB20-4D0B60A088B7}" type="datetimeFigureOut">
              <a:rPr lang="zh-CN" altLang="en-US"/>
              <a:pPr>
                <a:defRPr/>
              </a:pPr>
              <a:t>2021/4/20</a:t>
            </a:fld>
            <a:endParaRPr lang="zh-CN" altLang="en-US"/>
          </a:p>
        </p:txBody>
      </p:sp>
      <p:sp>
        <p:nvSpPr>
          <p:cNvPr id="5" name="页脚占位符 4">
            <a:extLst>
              <a:ext uri="{FF2B5EF4-FFF2-40B4-BE49-F238E27FC236}">
                <a16:creationId xmlns:a16="http://schemas.microsoft.com/office/drawing/2014/main" xmlns="" id="{76A75B80-ECA5-4777-BA5C-69790BBD3642}"/>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xmlns="" id="{4B69A2F5-5FF9-44D8-8E08-3889E92EED4F}"/>
              </a:ext>
            </a:extLst>
          </p:cNvPr>
          <p:cNvSpPr>
            <a:spLocks noGrp="1"/>
          </p:cNvSpPr>
          <p:nvPr>
            <p:ph type="sldNum" sz="quarter" idx="12"/>
          </p:nvPr>
        </p:nvSpPr>
        <p:spPr/>
        <p:txBody>
          <a:bodyPr/>
          <a:lstStyle>
            <a:lvl1pPr>
              <a:defRPr/>
            </a:lvl1pPr>
          </a:lstStyle>
          <a:p>
            <a:fld id="{C98BC5DB-2B68-42A7-A2A0-BDE4FDFDDF1A}" type="slidenum">
              <a:rPr lang="zh-CN" altLang="en-US"/>
              <a:pPr/>
              <a:t>‹#›</a:t>
            </a:fld>
            <a:endParaRPr lang="zh-CN" altLang="en-US"/>
          </a:p>
        </p:txBody>
      </p:sp>
    </p:spTree>
    <p:extLst>
      <p:ext uri="{BB962C8B-B14F-4D97-AF65-F5344CB8AC3E}">
        <p14:creationId xmlns:p14="http://schemas.microsoft.com/office/powerpoint/2010/main" val="357836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a:extLst>
              <a:ext uri="{FF2B5EF4-FFF2-40B4-BE49-F238E27FC236}">
                <a16:creationId xmlns:a16="http://schemas.microsoft.com/office/drawing/2014/main" xmlns="" id="{55AFB8B6-6228-4341-BDE0-92DEF6B56ED3}"/>
              </a:ext>
            </a:extLst>
          </p:cNvPr>
          <p:cNvSpPr>
            <a:spLocks noGrp="1"/>
          </p:cNvSpPr>
          <p:nvPr>
            <p:ph type="dt" sz="half" idx="10"/>
          </p:nvPr>
        </p:nvSpPr>
        <p:spPr/>
        <p:txBody>
          <a:bodyPr/>
          <a:lstStyle>
            <a:lvl1pPr>
              <a:defRPr/>
            </a:lvl1pPr>
          </a:lstStyle>
          <a:p>
            <a:pPr>
              <a:defRPr/>
            </a:pPr>
            <a:fld id="{D3667BB0-58C9-40A8-B91F-2FCACC913A05}" type="datetimeFigureOut">
              <a:rPr lang="zh-CN" altLang="en-US"/>
              <a:pPr>
                <a:defRPr/>
              </a:pPr>
              <a:t>2021/4/20</a:t>
            </a:fld>
            <a:endParaRPr lang="zh-CN" altLang="en-US"/>
          </a:p>
        </p:txBody>
      </p:sp>
      <p:sp>
        <p:nvSpPr>
          <p:cNvPr id="6" name="页脚占位符 4">
            <a:extLst>
              <a:ext uri="{FF2B5EF4-FFF2-40B4-BE49-F238E27FC236}">
                <a16:creationId xmlns:a16="http://schemas.microsoft.com/office/drawing/2014/main" xmlns="" id="{6650B4C7-FA69-4214-B683-DF6ABDC9EBDB}"/>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xmlns="" id="{6CE33585-FC11-4D5C-9A97-D6B5BFD81E50}"/>
              </a:ext>
            </a:extLst>
          </p:cNvPr>
          <p:cNvSpPr>
            <a:spLocks noGrp="1"/>
          </p:cNvSpPr>
          <p:nvPr>
            <p:ph type="sldNum" sz="quarter" idx="12"/>
          </p:nvPr>
        </p:nvSpPr>
        <p:spPr/>
        <p:txBody>
          <a:bodyPr/>
          <a:lstStyle>
            <a:lvl1pPr>
              <a:defRPr/>
            </a:lvl1pPr>
          </a:lstStyle>
          <a:p>
            <a:fld id="{46642D0E-0329-4C61-AB61-9F7C652527EE}" type="slidenum">
              <a:rPr lang="zh-CN" altLang="en-US"/>
              <a:pPr/>
              <a:t>‹#›</a:t>
            </a:fld>
            <a:endParaRPr lang="zh-CN" altLang="en-US"/>
          </a:p>
        </p:txBody>
      </p:sp>
    </p:spTree>
    <p:extLst>
      <p:ext uri="{BB962C8B-B14F-4D97-AF65-F5344CB8AC3E}">
        <p14:creationId xmlns:p14="http://schemas.microsoft.com/office/powerpoint/2010/main" val="19122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a:extLst>
              <a:ext uri="{FF2B5EF4-FFF2-40B4-BE49-F238E27FC236}">
                <a16:creationId xmlns:a16="http://schemas.microsoft.com/office/drawing/2014/main" xmlns="" id="{1C9E93F1-9619-43E0-9EE8-E552100788D0}"/>
              </a:ext>
            </a:extLst>
          </p:cNvPr>
          <p:cNvSpPr>
            <a:spLocks noGrp="1"/>
          </p:cNvSpPr>
          <p:nvPr>
            <p:ph type="dt" sz="half" idx="10"/>
          </p:nvPr>
        </p:nvSpPr>
        <p:spPr/>
        <p:txBody>
          <a:bodyPr/>
          <a:lstStyle>
            <a:lvl1pPr>
              <a:defRPr/>
            </a:lvl1pPr>
          </a:lstStyle>
          <a:p>
            <a:pPr>
              <a:defRPr/>
            </a:pPr>
            <a:fld id="{D778409C-FF29-436B-8BCE-F8235D04BFCA}" type="datetimeFigureOut">
              <a:rPr lang="zh-CN" altLang="en-US"/>
              <a:pPr>
                <a:defRPr/>
              </a:pPr>
              <a:t>2021/4/20</a:t>
            </a:fld>
            <a:endParaRPr lang="zh-CN" altLang="en-US"/>
          </a:p>
        </p:txBody>
      </p:sp>
      <p:sp>
        <p:nvSpPr>
          <p:cNvPr id="8" name="页脚占位符 4">
            <a:extLst>
              <a:ext uri="{FF2B5EF4-FFF2-40B4-BE49-F238E27FC236}">
                <a16:creationId xmlns:a16="http://schemas.microsoft.com/office/drawing/2014/main" xmlns="" id="{EC13D8FA-7E85-488D-B3DA-83DB742526C0}"/>
              </a:ext>
            </a:extLst>
          </p:cNvPr>
          <p:cNvSpPr>
            <a:spLocks noGrp="1"/>
          </p:cNvSpPr>
          <p:nvPr>
            <p:ph type="ftr" sz="quarter" idx="11"/>
          </p:nvPr>
        </p:nvSpPr>
        <p:spPr/>
        <p:txBody>
          <a:bodyPr/>
          <a:lstStyle>
            <a:lvl1pPr>
              <a:defRPr/>
            </a:lvl1pPr>
          </a:lstStyle>
          <a:p>
            <a:pPr>
              <a:defRPr/>
            </a:pPr>
            <a:endParaRPr lang="zh-CN" altLang="en-US"/>
          </a:p>
        </p:txBody>
      </p:sp>
      <p:sp>
        <p:nvSpPr>
          <p:cNvPr id="9" name="灯片编号占位符 5">
            <a:extLst>
              <a:ext uri="{FF2B5EF4-FFF2-40B4-BE49-F238E27FC236}">
                <a16:creationId xmlns:a16="http://schemas.microsoft.com/office/drawing/2014/main" xmlns="" id="{C3304DE7-FB67-4CD9-B5E2-25561BB1F324}"/>
              </a:ext>
            </a:extLst>
          </p:cNvPr>
          <p:cNvSpPr>
            <a:spLocks noGrp="1"/>
          </p:cNvSpPr>
          <p:nvPr>
            <p:ph type="sldNum" sz="quarter" idx="12"/>
          </p:nvPr>
        </p:nvSpPr>
        <p:spPr/>
        <p:txBody>
          <a:bodyPr/>
          <a:lstStyle>
            <a:lvl1pPr>
              <a:defRPr/>
            </a:lvl1pPr>
          </a:lstStyle>
          <a:p>
            <a:fld id="{342552FB-1F24-42BB-8002-3231BD2C1798}" type="slidenum">
              <a:rPr lang="zh-CN" altLang="en-US"/>
              <a:pPr/>
              <a:t>‹#›</a:t>
            </a:fld>
            <a:endParaRPr lang="zh-CN" altLang="en-US"/>
          </a:p>
        </p:txBody>
      </p:sp>
    </p:spTree>
    <p:extLst>
      <p:ext uri="{BB962C8B-B14F-4D97-AF65-F5344CB8AC3E}">
        <p14:creationId xmlns:p14="http://schemas.microsoft.com/office/powerpoint/2010/main" val="57368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a:extLst>
              <a:ext uri="{FF2B5EF4-FFF2-40B4-BE49-F238E27FC236}">
                <a16:creationId xmlns:a16="http://schemas.microsoft.com/office/drawing/2014/main" xmlns="" id="{D0626586-46C0-435B-B20D-98DBFA92858D}"/>
              </a:ext>
            </a:extLst>
          </p:cNvPr>
          <p:cNvSpPr>
            <a:spLocks noGrp="1"/>
          </p:cNvSpPr>
          <p:nvPr>
            <p:ph type="dt" sz="half" idx="10"/>
          </p:nvPr>
        </p:nvSpPr>
        <p:spPr/>
        <p:txBody>
          <a:bodyPr/>
          <a:lstStyle>
            <a:lvl1pPr>
              <a:defRPr/>
            </a:lvl1pPr>
          </a:lstStyle>
          <a:p>
            <a:pPr>
              <a:defRPr/>
            </a:pPr>
            <a:fld id="{0BD92976-D0FA-4980-B07A-53946168ACE7}" type="datetimeFigureOut">
              <a:rPr lang="zh-CN" altLang="en-US"/>
              <a:pPr>
                <a:defRPr/>
              </a:pPr>
              <a:t>2021/4/20</a:t>
            </a:fld>
            <a:endParaRPr lang="zh-CN" altLang="en-US"/>
          </a:p>
        </p:txBody>
      </p:sp>
      <p:sp>
        <p:nvSpPr>
          <p:cNvPr id="4" name="页脚占位符 4">
            <a:extLst>
              <a:ext uri="{FF2B5EF4-FFF2-40B4-BE49-F238E27FC236}">
                <a16:creationId xmlns:a16="http://schemas.microsoft.com/office/drawing/2014/main" xmlns="" id="{7553E3D6-B8B3-4926-A44B-53660BA1A043}"/>
              </a:ext>
            </a:extLst>
          </p:cNvPr>
          <p:cNvSpPr>
            <a:spLocks noGrp="1"/>
          </p:cNvSpPr>
          <p:nvPr>
            <p:ph type="ftr" sz="quarter" idx="11"/>
          </p:nvPr>
        </p:nvSpPr>
        <p:spPr/>
        <p:txBody>
          <a:bodyPr/>
          <a:lstStyle>
            <a:lvl1pPr>
              <a:defRPr/>
            </a:lvl1pPr>
          </a:lstStyle>
          <a:p>
            <a:pPr>
              <a:defRPr/>
            </a:pPr>
            <a:endParaRPr lang="zh-CN" altLang="en-US"/>
          </a:p>
        </p:txBody>
      </p:sp>
      <p:sp>
        <p:nvSpPr>
          <p:cNvPr id="5" name="灯片编号占位符 5">
            <a:extLst>
              <a:ext uri="{FF2B5EF4-FFF2-40B4-BE49-F238E27FC236}">
                <a16:creationId xmlns:a16="http://schemas.microsoft.com/office/drawing/2014/main" xmlns="" id="{FAF66CFC-A553-426E-9CBE-D346BF9ABE13}"/>
              </a:ext>
            </a:extLst>
          </p:cNvPr>
          <p:cNvSpPr>
            <a:spLocks noGrp="1"/>
          </p:cNvSpPr>
          <p:nvPr>
            <p:ph type="sldNum" sz="quarter" idx="12"/>
          </p:nvPr>
        </p:nvSpPr>
        <p:spPr/>
        <p:txBody>
          <a:bodyPr/>
          <a:lstStyle>
            <a:lvl1pPr>
              <a:defRPr/>
            </a:lvl1pPr>
          </a:lstStyle>
          <a:p>
            <a:fld id="{58CDE1D4-373C-4E03-857A-2F630CAF20E0}" type="slidenum">
              <a:rPr lang="zh-CN" altLang="en-US"/>
              <a:pPr/>
              <a:t>‹#›</a:t>
            </a:fld>
            <a:endParaRPr lang="zh-CN" altLang="en-US"/>
          </a:p>
        </p:txBody>
      </p:sp>
    </p:spTree>
    <p:extLst>
      <p:ext uri="{BB962C8B-B14F-4D97-AF65-F5344CB8AC3E}">
        <p14:creationId xmlns:p14="http://schemas.microsoft.com/office/powerpoint/2010/main" val="2852949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xmlns="" id="{6412B74E-AC65-4E7B-A77C-BD3FEEB464BD}"/>
              </a:ext>
            </a:extLst>
          </p:cNvPr>
          <p:cNvSpPr>
            <a:spLocks noGrp="1"/>
          </p:cNvSpPr>
          <p:nvPr>
            <p:ph type="dt" sz="half" idx="10"/>
          </p:nvPr>
        </p:nvSpPr>
        <p:spPr/>
        <p:txBody>
          <a:bodyPr/>
          <a:lstStyle>
            <a:lvl1pPr>
              <a:defRPr/>
            </a:lvl1pPr>
          </a:lstStyle>
          <a:p>
            <a:pPr>
              <a:defRPr/>
            </a:pPr>
            <a:fld id="{EB44AFDE-743D-4267-9A24-51E5AD85971A}" type="datetimeFigureOut">
              <a:rPr lang="zh-CN" altLang="en-US"/>
              <a:pPr>
                <a:defRPr/>
              </a:pPr>
              <a:t>2021/4/20</a:t>
            </a:fld>
            <a:endParaRPr lang="zh-CN" altLang="en-US"/>
          </a:p>
        </p:txBody>
      </p:sp>
      <p:sp>
        <p:nvSpPr>
          <p:cNvPr id="3" name="页脚占位符 4">
            <a:extLst>
              <a:ext uri="{FF2B5EF4-FFF2-40B4-BE49-F238E27FC236}">
                <a16:creationId xmlns:a16="http://schemas.microsoft.com/office/drawing/2014/main" xmlns="" id="{6E1A172B-B8C2-4CF6-BC3A-0387B0A27F1B}"/>
              </a:ext>
            </a:extLst>
          </p:cNvPr>
          <p:cNvSpPr>
            <a:spLocks noGrp="1"/>
          </p:cNvSpPr>
          <p:nvPr>
            <p:ph type="ftr" sz="quarter" idx="11"/>
          </p:nvPr>
        </p:nvSpPr>
        <p:spPr/>
        <p:txBody>
          <a:bodyPr/>
          <a:lstStyle>
            <a:lvl1pPr>
              <a:defRPr/>
            </a:lvl1pPr>
          </a:lstStyle>
          <a:p>
            <a:pPr>
              <a:defRPr/>
            </a:pPr>
            <a:endParaRPr lang="zh-CN" altLang="en-US"/>
          </a:p>
        </p:txBody>
      </p:sp>
      <p:sp>
        <p:nvSpPr>
          <p:cNvPr id="4" name="灯片编号占位符 5">
            <a:extLst>
              <a:ext uri="{FF2B5EF4-FFF2-40B4-BE49-F238E27FC236}">
                <a16:creationId xmlns:a16="http://schemas.microsoft.com/office/drawing/2014/main" xmlns="" id="{E726501F-26A6-4DFC-9D66-493D37A0DA11}"/>
              </a:ext>
            </a:extLst>
          </p:cNvPr>
          <p:cNvSpPr>
            <a:spLocks noGrp="1"/>
          </p:cNvSpPr>
          <p:nvPr>
            <p:ph type="sldNum" sz="quarter" idx="12"/>
          </p:nvPr>
        </p:nvSpPr>
        <p:spPr/>
        <p:txBody>
          <a:bodyPr/>
          <a:lstStyle>
            <a:lvl1pPr>
              <a:defRPr/>
            </a:lvl1pPr>
          </a:lstStyle>
          <a:p>
            <a:fld id="{363F9452-ED8B-4FBC-BE5D-AE6765361420}" type="slidenum">
              <a:rPr lang="zh-CN" altLang="en-US"/>
              <a:pPr/>
              <a:t>‹#›</a:t>
            </a:fld>
            <a:endParaRPr lang="zh-CN" altLang="en-US"/>
          </a:p>
        </p:txBody>
      </p:sp>
    </p:spTree>
    <p:extLst>
      <p:ext uri="{BB962C8B-B14F-4D97-AF65-F5344CB8AC3E}">
        <p14:creationId xmlns:p14="http://schemas.microsoft.com/office/powerpoint/2010/main" val="2918507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xmlns="" id="{335B0C30-19E8-4A46-A2B1-DAC1D4CB99EC}"/>
              </a:ext>
            </a:extLst>
          </p:cNvPr>
          <p:cNvSpPr>
            <a:spLocks noGrp="1"/>
          </p:cNvSpPr>
          <p:nvPr>
            <p:ph type="dt" sz="half" idx="10"/>
          </p:nvPr>
        </p:nvSpPr>
        <p:spPr/>
        <p:txBody>
          <a:bodyPr/>
          <a:lstStyle>
            <a:lvl1pPr>
              <a:defRPr/>
            </a:lvl1pPr>
          </a:lstStyle>
          <a:p>
            <a:pPr>
              <a:defRPr/>
            </a:pPr>
            <a:fld id="{98DDFD58-08B9-4441-A6DC-9A63B079C63A}" type="datetimeFigureOut">
              <a:rPr lang="zh-CN" altLang="en-US"/>
              <a:pPr>
                <a:defRPr/>
              </a:pPr>
              <a:t>2021/4/20</a:t>
            </a:fld>
            <a:endParaRPr lang="zh-CN" altLang="en-US"/>
          </a:p>
        </p:txBody>
      </p:sp>
      <p:sp>
        <p:nvSpPr>
          <p:cNvPr id="6" name="页脚占位符 4">
            <a:extLst>
              <a:ext uri="{FF2B5EF4-FFF2-40B4-BE49-F238E27FC236}">
                <a16:creationId xmlns:a16="http://schemas.microsoft.com/office/drawing/2014/main" xmlns="" id="{C37BC43F-9A76-4E8F-B72C-230F3DD19E5F}"/>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xmlns="" id="{CAECBE87-3337-4369-B99D-ABBCE7CCD33C}"/>
              </a:ext>
            </a:extLst>
          </p:cNvPr>
          <p:cNvSpPr>
            <a:spLocks noGrp="1"/>
          </p:cNvSpPr>
          <p:nvPr>
            <p:ph type="sldNum" sz="quarter" idx="12"/>
          </p:nvPr>
        </p:nvSpPr>
        <p:spPr/>
        <p:txBody>
          <a:bodyPr/>
          <a:lstStyle>
            <a:lvl1pPr>
              <a:defRPr/>
            </a:lvl1pPr>
          </a:lstStyle>
          <a:p>
            <a:fld id="{373DA415-34A7-4A7B-AB8C-A5631C745CD8}" type="slidenum">
              <a:rPr lang="zh-CN" altLang="en-US"/>
              <a:pPr/>
              <a:t>‹#›</a:t>
            </a:fld>
            <a:endParaRPr lang="zh-CN" altLang="en-US"/>
          </a:p>
        </p:txBody>
      </p:sp>
    </p:spTree>
    <p:extLst>
      <p:ext uri="{BB962C8B-B14F-4D97-AF65-F5344CB8AC3E}">
        <p14:creationId xmlns:p14="http://schemas.microsoft.com/office/powerpoint/2010/main" val="189260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xmlns="" id="{4026F3CC-DE42-440B-9438-85661B0E7147}"/>
              </a:ext>
            </a:extLst>
          </p:cNvPr>
          <p:cNvSpPr>
            <a:spLocks noGrp="1"/>
          </p:cNvSpPr>
          <p:nvPr>
            <p:ph type="dt" sz="half" idx="10"/>
          </p:nvPr>
        </p:nvSpPr>
        <p:spPr/>
        <p:txBody>
          <a:bodyPr/>
          <a:lstStyle>
            <a:lvl1pPr>
              <a:defRPr/>
            </a:lvl1pPr>
          </a:lstStyle>
          <a:p>
            <a:pPr>
              <a:defRPr/>
            </a:pPr>
            <a:fld id="{399108CB-7855-4E9D-9FB7-7D6EA3D916FF}" type="datetimeFigureOut">
              <a:rPr lang="zh-CN" altLang="en-US"/>
              <a:pPr>
                <a:defRPr/>
              </a:pPr>
              <a:t>2021/4/20</a:t>
            </a:fld>
            <a:endParaRPr lang="zh-CN" altLang="en-US"/>
          </a:p>
        </p:txBody>
      </p:sp>
      <p:sp>
        <p:nvSpPr>
          <p:cNvPr id="6" name="页脚占位符 4">
            <a:extLst>
              <a:ext uri="{FF2B5EF4-FFF2-40B4-BE49-F238E27FC236}">
                <a16:creationId xmlns:a16="http://schemas.microsoft.com/office/drawing/2014/main" xmlns="" id="{FB276A53-61D0-4C42-A886-27AB1244A74E}"/>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xmlns="" id="{2E0B979F-84E2-48CA-94C0-728A7C79A3B8}"/>
              </a:ext>
            </a:extLst>
          </p:cNvPr>
          <p:cNvSpPr>
            <a:spLocks noGrp="1"/>
          </p:cNvSpPr>
          <p:nvPr>
            <p:ph type="sldNum" sz="quarter" idx="12"/>
          </p:nvPr>
        </p:nvSpPr>
        <p:spPr/>
        <p:txBody>
          <a:bodyPr/>
          <a:lstStyle>
            <a:lvl1pPr>
              <a:defRPr/>
            </a:lvl1pPr>
          </a:lstStyle>
          <a:p>
            <a:fld id="{82E71615-5787-4E5D-8E4C-FE9B7FE4222F}" type="slidenum">
              <a:rPr lang="zh-CN" altLang="en-US"/>
              <a:pPr/>
              <a:t>‹#›</a:t>
            </a:fld>
            <a:endParaRPr lang="zh-CN" altLang="en-US"/>
          </a:p>
        </p:txBody>
      </p:sp>
    </p:spTree>
    <p:extLst>
      <p:ext uri="{BB962C8B-B14F-4D97-AF65-F5344CB8AC3E}">
        <p14:creationId xmlns:p14="http://schemas.microsoft.com/office/powerpoint/2010/main" val="3516869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xmlns="" id="{C6067352-EBC0-4314-B2F7-BD78E16AEB4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a:extLst>
              <a:ext uri="{FF2B5EF4-FFF2-40B4-BE49-F238E27FC236}">
                <a16:creationId xmlns:a16="http://schemas.microsoft.com/office/drawing/2014/main" xmlns="" id="{68E4C134-0C2B-4F63-8C8B-E141694A2C6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xmlns="" id="{ACB4897F-276A-4AA1-A7E7-F999F714325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AF5AC724-7819-442F-BD1E-76C4EAD63087}" type="datetimeFigureOut">
              <a:rPr lang="zh-CN" altLang="en-US"/>
              <a:pPr>
                <a:defRPr/>
              </a:pPr>
              <a:t>2021/4/20</a:t>
            </a:fld>
            <a:endParaRPr lang="zh-CN" altLang="en-US"/>
          </a:p>
        </p:txBody>
      </p:sp>
      <p:sp>
        <p:nvSpPr>
          <p:cNvPr id="5" name="页脚占位符 4">
            <a:extLst>
              <a:ext uri="{FF2B5EF4-FFF2-40B4-BE49-F238E27FC236}">
                <a16:creationId xmlns:a16="http://schemas.microsoft.com/office/drawing/2014/main" xmlns="" id="{4D1F7188-AA10-4EB5-B408-0CA61450C2C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zh-CN" altLang="en-US"/>
          </a:p>
        </p:txBody>
      </p:sp>
      <p:sp>
        <p:nvSpPr>
          <p:cNvPr id="6" name="灯片编号占位符 5">
            <a:extLst>
              <a:ext uri="{FF2B5EF4-FFF2-40B4-BE49-F238E27FC236}">
                <a16:creationId xmlns:a16="http://schemas.microsoft.com/office/drawing/2014/main" xmlns="" id="{A52AF63E-D503-40C0-AB0B-693F3375063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017E9CD2-D266-496F-A23B-65DDCBC48B98}"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1">
            <a:extLst>
              <a:ext uri="{FF2B5EF4-FFF2-40B4-BE49-F238E27FC236}">
                <a16:creationId xmlns:a16="http://schemas.microsoft.com/office/drawing/2014/main" xmlns="" id="{B4E3CC63-70F9-46A6-91D9-ABDCD9CE0BE6}"/>
              </a:ext>
            </a:extLst>
          </p:cNvPr>
          <p:cNvSpPr>
            <a:spLocks noGrp="1"/>
          </p:cNvSpPr>
          <p:nvPr>
            <p:ph type="ctrTitle"/>
          </p:nvPr>
        </p:nvSpPr>
        <p:spPr>
          <a:xfrm>
            <a:off x="250825" y="188913"/>
            <a:ext cx="5616575" cy="1470025"/>
          </a:xfrm>
        </p:spPr>
        <p:txBody>
          <a:bodyPr/>
          <a:lstStyle/>
          <a:p>
            <a:pPr algn="l" eaLnBrk="1" hangingPunct="1"/>
            <a:r>
              <a:rPr lang="en-GB"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3GPP TSG-RAN WG4 Meeting #98</a:t>
            </a:r>
            <a: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zh-CN" sz="1800" dirty="0" err="1">
                <a:latin typeface="Arial Unicode MS" panose="020B0604020202020204" pitchFamily="50" charset="-128"/>
                <a:ea typeface="Arial Unicode MS" panose="020B0604020202020204" pitchFamily="50" charset="-128"/>
                <a:cs typeface="Arial Unicode MS" panose="020B0604020202020204" pitchFamily="50" charset="-128"/>
              </a:rPr>
              <a:t>bis</a:t>
            </a:r>
            <a: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-e</a:t>
            </a:r>
            <a:b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Electronic Meeting, 12 – 25 April, 2021</a:t>
            </a:r>
          </a:p>
        </p:txBody>
      </p:sp>
      <p:sp>
        <p:nvSpPr>
          <p:cNvPr id="2051" name="副标题 2">
            <a:extLst>
              <a:ext uri="{FF2B5EF4-FFF2-40B4-BE49-F238E27FC236}">
                <a16:creationId xmlns:a16="http://schemas.microsoft.com/office/drawing/2014/main" xmlns="" id="{732DF2D5-9D9A-4862-9C8A-329725393EEC}"/>
              </a:ext>
            </a:extLst>
          </p:cNvPr>
          <p:cNvSpPr>
            <a:spLocks noGrp="1"/>
          </p:cNvSpPr>
          <p:nvPr>
            <p:ph type="subTitle" idx="1"/>
          </p:nvPr>
        </p:nvSpPr>
        <p:spPr>
          <a:xfrm>
            <a:off x="1331640" y="4725144"/>
            <a:ext cx="6400800" cy="1752600"/>
          </a:xfrm>
        </p:spPr>
        <p:txBody>
          <a:bodyPr/>
          <a:lstStyle/>
          <a:p>
            <a:pPr eaLnBrk="1" hangingPunct="1"/>
            <a:r>
              <a:rPr lang="en-US" altLang="zh-CN" dirty="0">
                <a:solidFill>
                  <a:schemeClr val="tx1"/>
                </a:solidFill>
              </a:rPr>
              <a:t>Huawei, </a:t>
            </a:r>
            <a:r>
              <a:rPr lang="en-US" altLang="zh-CN" dirty="0" err="1">
                <a:solidFill>
                  <a:schemeClr val="tx1"/>
                </a:solidFill>
              </a:rPr>
              <a:t>HiSilicon</a:t>
            </a:r>
            <a:endParaRPr lang="zh-CN" altLang="en-US" dirty="0">
              <a:solidFill>
                <a:schemeClr val="tx1"/>
              </a:solidFill>
            </a:endParaRPr>
          </a:p>
        </p:txBody>
      </p:sp>
      <p:sp>
        <p:nvSpPr>
          <p:cNvPr id="2052" name="TextBox 3">
            <a:extLst>
              <a:ext uri="{FF2B5EF4-FFF2-40B4-BE49-F238E27FC236}">
                <a16:creationId xmlns:a16="http://schemas.microsoft.com/office/drawing/2014/main" xmlns="" id="{52CDA161-FCDD-40C1-983C-4E86B038B191}"/>
              </a:ext>
            </a:extLst>
          </p:cNvPr>
          <p:cNvSpPr txBox="1">
            <a:spLocks noChangeArrowheads="1"/>
          </p:cNvSpPr>
          <p:nvPr/>
        </p:nvSpPr>
        <p:spPr bwMode="auto">
          <a:xfrm>
            <a:off x="395288" y="2420938"/>
            <a:ext cx="8640762"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4400" dirty="0"/>
              <a:t>WF on UE PRS measurement requirements</a:t>
            </a:r>
            <a:endParaRPr lang="zh-CN" altLang="en-US" sz="4400" dirty="0">
              <a:latin typeface="Calibri" panose="020F0502020204030204" pitchFamily="34" charset="0"/>
            </a:endParaRPr>
          </a:p>
        </p:txBody>
      </p:sp>
      <p:sp>
        <p:nvSpPr>
          <p:cNvPr id="2053" name="TextBox 4">
            <a:extLst>
              <a:ext uri="{FF2B5EF4-FFF2-40B4-BE49-F238E27FC236}">
                <a16:creationId xmlns:a16="http://schemas.microsoft.com/office/drawing/2014/main" xmlns="" id="{C98DB138-7BC0-49B7-8DBA-0325C5B1AB4C}"/>
              </a:ext>
            </a:extLst>
          </p:cNvPr>
          <p:cNvSpPr txBox="1">
            <a:spLocks noChangeArrowheads="1"/>
          </p:cNvSpPr>
          <p:nvPr/>
        </p:nvSpPr>
        <p:spPr bwMode="auto">
          <a:xfrm>
            <a:off x="7236296" y="554593"/>
            <a:ext cx="15113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GB" altLang="zh-CN" dirty="0"/>
              <a:t>R4-210xxxx</a:t>
            </a:r>
            <a:endParaRPr lang="zh-CN"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CSSF (1)</a:t>
            </a:r>
            <a:endParaRPr lang="zh-CN" altLang="en-US" sz="3200" dirty="0"/>
          </a:p>
        </p:txBody>
      </p:sp>
      <p:sp>
        <p:nvSpPr>
          <p:cNvPr id="3" name="内容占位符 2"/>
          <p:cNvSpPr>
            <a:spLocks noGrp="1"/>
          </p:cNvSpPr>
          <p:nvPr>
            <p:ph idx="1"/>
          </p:nvPr>
        </p:nvSpPr>
        <p:spPr>
          <a:xfrm>
            <a:off x="457200" y="1417638"/>
            <a:ext cx="8229600" cy="5179714"/>
          </a:xfrm>
        </p:spPr>
        <p:txBody>
          <a:bodyPr>
            <a:normAutofit/>
          </a:bodyPr>
          <a:lstStyle/>
          <a:p>
            <a:r>
              <a:rPr lang="en-US" altLang="zh-CN" sz="2400" dirty="0">
                <a:solidFill>
                  <a:srgbClr val="7030A0"/>
                </a:solidFill>
              </a:rPr>
              <a:t>PRS frequency layer and SSB frequency layer are always handled as separated frequency layers in CSSF calculation</a:t>
            </a:r>
          </a:p>
          <a:p>
            <a:r>
              <a:rPr lang="en-GB" altLang="zh-CN" sz="2400" dirty="0" smtClean="0">
                <a:solidFill>
                  <a:srgbClr val="00B0F0"/>
                </a:solidFill>
              </a:rPr>
              <a:t>A PFL </a:t>
            </a:r>
            <a:r>
              <a:rPr lang="en-GB" altLang="zh-CN" sz="2400" dirty="0">
                <a:solidFill>
                  <a:srgbClr val="00B0F0"/>
                </a:solidFill>
              </a:rPr>
              <a:t>is counted as candidate for a MG occasion if at least one PRS resource on that PFL is fully covered by the MGL excluding RF switching time</a:t>
            </a:r>
            <a:r>
              <a:rPr lang="en-GB" altLang="zh-CN" sz="2400" dirty="0" smtClean="0">
                <a:solidFill>
                  <a:srgbClr val="00B0F0"/>
                </a:solidFill>
              </a:rPr>
              <a:t>.</a:t>
            </a:r>
          </a:p>
          <a:p>
            <a:pPr lvl="1"/>
            <a:r>
              <a:rPr lang="en-GB" altLang="zh-CN" sz="2000" dirty="0" smtClean="0">
                <a:solidFill>
                  <a:srgbClr val="00B0F0"/>
                </a:solidFill>
              </a:rPr>
              <a:t>Definition of a PRS resource being fully covered by MGL can be FFS and depending on the outcome of Issue 2-2-2.</a:t>
            </a:r>
            <a:endParaRPr lang="zh-CN" altLang="zh-CN" sz="2000" dirty="0">
              <a:solidFill>
                <a:srgbClr val="00B0F0"/>
              </a:solidFill>
            </a:endParaRPr>
          </a:p>
          <a:p>
            <a:r>
              <a:rPr lang="en-US" altLang="zh-CN" sz="2400" strike="sngStrike" dirty="0" smtClean="0">
                <a:solidFill>
                  <a:srgbClr val="FF0000"/>
                </a:solidFill>
              </a:rPr>
              <a:t>Candidate </a:t>
            </a:r>
            <a:r>
              <a:rPr lang="en-US" altLang="zh-CN" sz="2400" strike="sngStrike" dirty="0">
                <a:solidFill>
                  <a:srgbClr val="FF0000"/>
                </a:solidFill>
              </a:rPr>
              <a:t>PFL for an MG </a:t>
            </a:r>
            <a:r>
              <a:rPr lang="en-US" altLang="zh-CN" sz="2400" strike="sngStrike" dirty="0" smtClean="0">
                <a:solidFill>
                  <a:srgbClr val="FF0000"/>
                </a:solidFill>
              </a:rPr>
              <a:t>occasion</a:t>
            </a:r>
          </a:p>
          <a:p>
            <a:pPr lvl="1"/>
            <a:r>
              <a:rPr lang="en-GB" altLang="zh-CN" sz="2100" strike="sngStrike" dirty="0">
                <a:solidFill>
                  <a:srgbClr val="FF0000"/>
                </a:solidFill>
              </a:rPr>
              <a:t>Option 1 (QC, vivo, HW, OPPO, Nokia, Intel) </a:t>
            </a:r>
            <a:endParaRPr lang="zh-CN" altLang="zh-CN" sz="2100" strike="sngStrike" dirty="0">
              <a:solidFill>
                <a:srgbClr val="FF0000"/>
              </a:solidFill>
            </a:endParaRPr>
          </a:p>
          <a:p>
            <a:pPr lvl="2"/>
            <a:r>
              <a:rPr lang="en-GB" altLang="zh-CN" sz="1700" strike="sngStrike" dirty="0">
                <a:solidFill>
                  <a:srgbClr val="FF0000"/>
                </a:solidFill>
              </a:rPr>
              <a:t>PFL is counted as candidate for a MG occasion if at least one PRS resource on that PFL is fully covered by the MGL excluding RF switching time.</a:t>
            </a:r>
            <a:endParaRPr lang="zh-CN" altLang="zh-CN" sz="1700" strike="sngStrike" dirty="0">
              <a:solidFill>
                <a:srgbClr val="FF0000"/>
              </a:solidFill>
            </a:endParaRPr>
          </a:p>
          <a:p>
            <a:pPr lvl="1"/>
            <a:r>
              <a:rPr lang="en-GB" altLang="zh-CN" sz="2100" strike="sngStrike" dirty="0">
                <a:solidFill>
                  <a:srgbClr val="FF0000"/>
                </a:solidFill>
              </a:rPr>
              <a:t>Option 2 (CATT) </a:t>
            </a:r>
            <a:endParaRPr lang="zh-CN" altLang="zh-CN" sz="2100" strike="sngStrike" dirty="0">
              <a:solidFill>
                <a:srgbClr val="FF0000"/>
              </a:solidFill>
            </a:endParaRPr>
          </a:p>
          <a:p>
            <a:pPr lvl="2"/>
            <a:r>
              <a:rPr lang="en-GB" altLang="zh-CN" sz="1700" strike="sngStrike" dirty="0">
                <a:solidFill>
                  <a:srgbClr val="FF0000"/>
                </a:solidFill>
              </a:rPr>
              <a:t>A PFL is counted as candidate for a MG occasion if a sufficient number of PRS symbols are contained within MGL excluding RF switching time</a:t>
            </a:r>
            <a:r>
              <a:rPr lang="en-GB" altLang="zh-CN" sz="1700" strike="sngStrike" dirty="0" smtClean="0">
                <a:solidFill>
                  <a:srgbClr val="FF0000"/>
                </a:solidFill>
              </a:rPr>
              <a:t>.</a:t>
            </a:r>
            <a:endParaRPr lang="zh-CN" altLang="zh-CN" sz="1700" strike="sngStrike" dirty="0">
              <a:solidFill>
                <a:srgbClr val="FF0000"/>
              </a:solidFill>
            </a:endParaRPr>
          </a:p>
        </p:txBody>
      </p:sp>
    </p:spTree>
    <p:extLst>
      <p:ext uri="{BB962C8B-B14F-4D97-AF65-F5344CB8AC3E}">
        <p14:creationId xmlns:p14="http://schemas.microsoft.com/office/powerpoint/2010/main" val="1074299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CSSF (2)</a:t>
            </a:r>
            <a:endParaRPr lang="zh-CN" altLang="en-US" sz="3200" dirty="0"/>
          </a:p>
        </p:txBody>
      </p:sp>
      <p:sp>
        <p:nvSpPr>
          <p:cNvPr id="3" name="内容占位符 2"/>
          <p:cNvSpPr>
            <a:spLocks noGrp="1"/>
          </p:cNvSpPr>
          <p:nvPr>
            <p:ph idx="1"/>
          </p:nvPr>
        </p:nvSpPr>
        <p:spPr>
          <a:xfrm>
            <a:off x="457200" y="1417638"/>
            <a:ext cx="8229600" cy="4747666"/>
          </a:xfrm>
        </p:spPr>
        <p:txBody>
          <a:bodyPr>
            <a:normAutofit fontScale="85000" lnSpcReduction="10000"/>
          </a:bodyPr>
          <a:lstStyle/>
          <a:p>
            <a:pPr marL="342900" lvl="1" indent="-342900">
              <a:buFont typeface="Arial" panose="020B0604020202020204" pitchFamily="34" charset="0"/>
              <a:buChar char="•"/>
            </a:pPr>
            <a:r>
              <a:rPr lang="en-US" altLang="zh-CN" sz="2400" dirty="0">
                <a:solidFill>
                  <a:srgbClr val="FF0000"/>
                </a:solidFill>
              </a:rPr>
              <a:t>Selection of one PFL in CSSF calculation </a:t>
            </a:r>
            <a:endParaRPr lang="en-GB" altLang="zh-CN" sz="2400" dirty="0">
              <a:solidFill>
                <a:srgbClr val="FF0000"/>
              </a:solidFill>
            </a:endParaRPr>
          </a:p>
          <a:p>
            <a:pPr lvl="1"/>
            <a:r>
              <a:rPr lang="en-GB" altLang="zh-CN" sz="2100" dirty="0">
                <a:solidFill>
                  <a:srgbClr val="FF0000"/>
                </a:solidFill>
              </a:rPr>
              <a:t>Option 1 (QC)</a:t>
            </a:r>
            <a:endParaRPr lang="zh-CN" altLang="zh-CN" sz="2100" dirty="0">
              <a:solidFill>
                <a:srgbClr val="FF0000"/>
              </a:solidFill>
            </a:endParaRPr>
          </a:p>
          <a:p>
            <a:pPr lvl="2"/>
            <a:r>
              <a:rPr lang="en-GB" altLang="zh-CN" sz="1700" dirty="0">
                <a:solidFill>
                  <a:srgbClr val="FF0000"/>
                </a:solidFill>
              </a:rPr>
              <a:t>Selection of the one PRS frequency layer for measurement is up to UE implementation</a:t>
            </a:r>
            <a:endParaRPr lang="zh-CN" altLang="zh-CN" sz="1700" dirty="0">
              <a:solidFill>
                <a:srgbClr val="FF0000"/>
              </a:solidFill>
            </a:endParaRPr>
          </a:p>
          <a:p>
            <a:pPr lvl="2"/>
            <a:r>
              <a:rPr lang="en-GB" altLang="zh-CN" sz="1700" dirty="0">
                <a:solidFill>
                  <a:srgbClr val="FF0000"/>
                </a:solidFill>
              </a:rPr>
              <a:t>For RRM frequency layers, N intermediate CSSF values would be calculated, where N is the number of PFLs and each intermediate CSSF value accounts for only one of the PFLs.</a:t>
            </a:r>
            <a:endParaRPr lang="zh-CN" altLang="zh-CN" sz="1700" dirty="0">
              <a:solidFill>
                <a:srgbClr val="FF0000"/>
              </a:solidFill>
            </a:endParaRPr>
          </a:p>
          <a:p>
            <a:pPr lvl="2"/>
            <a:r>
              <a:rPr lang="en-GB" altLang="zh-CN" sz="1700" dirty="0">
                <a:solidFill>
                  <a:srgbClr val="FF0000"/>
                </a:solidFill>
              </a:rPr>
              <a:t>FFS: The CSSF value for a RRM frequency layer could be the highest among the N intermediate CSSF values or chosen depending on [which] PFL is being processed at the time.</a:t>
            </a:r>
            <a:endParaRPr lang="zh-CN" altLang="zh-CN" sz="1700" dirty="0">
              <a:solidFill>
                <a:srgbClr val="FF0000"/>
              </a:solidFill>
            </a:endParaRPr>
          </a:p>
          <a:p>
            <a:pPr lvl="1"/>
            <a:r>
              <a:rPr lang="en-GB" altLang="zh-CN" sz="2100" dirty="0">
                <a:solidFill>
                  <a:srgbClr val="FF0000"/>
                </a:solidFill>
              </a:rPr>
              <a:t>Option 2a (vivo, Intel)</a:t>
            </a:r>
            <a:endParaRPr lang="zh-CN" altLang="zh-CN" sz="2100" dirty="0">
              <a:solidFill>
                <a:srgbClr val="FF0000"/>
              </a:solidFill>
            </a:endParaRPr>
          </a:p>
          <a:p>
            <a:pPr lvl="2"/>
            <a:r>
              <a:rPr lang="en-GB" altLang="zh-CN" sz="1700" dirty="0">
                <a:solidFill>
                  <a:srgbClr val="FF0000"/>
                </a:solidFill>
              </a:rPr>
              <a:t>CSSF should be defined on per MG occasion basis, i.e., only one PRS frequency layer is counted as candidate for a MG occasion if at least one PRS resource occasion is fully covered by the MGL excluding RF switching time.</a:t>
            </a:r>
            <a:endParaRPr lang="zh-CN" altLang="zh-CN" sz="1700" dirty="0">
              <a:solidFill>
                <a:srgbClr val="FF0000"/>
              </a:solidFill>
            </a:endParaRPr>
          </a:p>
          <a:p>
            <a:pPr lvl="1"/>
            <a:r>
              <a:rPr lang="en-GB" altLang="zh-CN" sz="2100" dirty="0">
                <a:solidFill>
                  <a:srgbClr val="FF0000"/>
                </a:solidFill>
              </a:rPr>
              <a:t>Option 2b (HW, vivo, Nokia, Intel)</a:t>
            </a:r>
            <a:endParaRPr lang="zh-CN" altLang="zh-CN" sz="2100" dirty="0">
              <a:solidFill>
                <a:srgbClr val="FF0000"/>
              </a:solidFill>
            </a:endParaRPr>
          </a:p>
          <a:p>
            <a:pPr lvl="2"/>
            <a:r>
              <a:rPr lang="en-GB" altLang="zh-CN" sz="1700" dirty="0">
                <a:solidFill>
                  <a:srgbClr val="FF0000"/>
                </a:solidFill>
              </a:rPr>
              <a:t>CSSF is derived in Rel-15 approach, and any PFL is counted as a candidate for a MG occasion as long as at least one PRS resource on that PFL is fully covered by the MGL excluding RF switching time</a:t>
            </a:r>
            <a:endParaRPr lang="zh-CN" altLang="zh-CN" sz="1700" dirty="0">
              <a:solidFill>
                <a:srgbClr val="FF0000"/>
              </a:solidFill>
            </a:endParaRPr>
          </a:p>
          <a:p>
            <a:pPr lvl="1"/>
            <a:r>
              <a:rPr lang="en-GB" altLang="zh-CN" sz="2100" dirty="0">
                <a:solidFill>
                  <a:srgbClr val="FF0000"/>
                </a:solidFill>
              </a:rPr>
              <a:t>Option 3 (vivo)</a:t>
            </a:r>
            <a:endParaRPr lang="zh-CN" altLang="zh-CN" sz="2100" dirty="0">
              <a:solidFill>
                <a:srgbClr val="FF0000"/>
              </a:solidFill>
            </a:endParaRPr>
          </a:p>
          <a:p>
            <a:pPr lvl="2"/>
            <a:r>
              <a:rPr lang="en-GB" altLang="zh-CN" sz="1700" dirty="0">
                <a:solidFill>
                  <a:srgbClr val="FF0000"/>
                </a:solidFill>
              </a:rPr>
              <a:t>Any PFL is counted as a candidate for a MG occasion as long as at least one PRS resource on that PFL is fully covered by the MGL excluding RF switching time. Selection of the one PFL for measurement for the MG occasion is up to UE implementation</a:t>
            </a:r>
          </a:p>
        </p:txBody>
      </p:sp>
    </p:spTree>
    <p:extLst>
      <p:ext uri="{BB962C8B-B14F-4D97-AF65-F5344CB8AC3E}">
        <p14:creationId xmlns:p14="http://schemas.microsoft.com/office/powerpoint/2010/main" val="4172107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CSSF (3)</a:t>
            </a:r>
            <a:endParaRPr lang="zh-CN" altLang="en-US" sz="3200" dirty="0"/>
          </a:p>
        </p:txBody>
      </p:sp>
      <p:sp>
        <p:nvSpPr>
          <p:cNvPr id="3" name="内容占位符 2"/>
          <p:cNvSpPr>
            <a:spLocks noGrp="1"/>
          </p:cNvSpPr>
          <p:nvPr>
            <p:ph idx="1"/>
          </p:nvPr>
        </p:nvSpPr>
        <p:spPr>
          <a:xfrm>
            <a:off x="457200" y="1417638"/>
            <a:ext cx="8229600" cy="4747666"/>
          </a:xfrm>
        </p:spPr>
        <p:txBody>
          <a:bodyPr>
            <a:normAutofit fontScale="85000" lnSpcReduction="10000"/>
          </a:bodyPr>
          <a:lstStyle/>
          <a:p>
            <a:pPr marL="342900" lvl="1" indent="-342900">
              <a:buFont typeface="Arial" panose="020B0604020202020204" pitchFamily="34" charset="0"/>
              <a:buChar char="•"/>
            </a:pPr>
            <a:r>
              <a:rPr lang="en-US" altLang="zh-CN" sz="2400" dirty="0">
                <a:solidFill>
                  <a:srgbClr val="FF0000"/>
                </a:solidFill>
              </a:rPr>
              <a:t>Definition of long periodicity measurement </a:t>
            </a:r>
            <a:endParaRPr lang="en-GB" altLang="zh-CN" sz="2400" dirty="0">
              <a:solidFill>
                <a:srgbClr val="FF0000"/>
              </a:solidFill>
            </a:endParaRPr>
          </a:p>
          <a:p>
            <a:pPr lvl="1"/>
            <a:r>
              <a:rPr lang="en-GB" altLang="zh-CN" sz="2100" dirty="0">
                <a:solidFill>
                  <a:srgbClr val="FF0000"/>
                </a:solidFill>
              </a:rPr>
              <a:t>Option 1 (QC)</a:t>
            </a:r>
            <a:endParaRPr lang="zh-CN" altLang="zh-CN" sz="2100" dirty="0">
              <a:solidFill>
                <a:srgbClr val="FF0000"/>
              </a:solidFill>
            </a:endParaRPr>
          </a:p>
          <a:p>
            <a:pPr lvl="2"/>
            <a:r>
              <a:rPr lang="en-GB" altLang="zh-CN" sz="1700" dirty="0">
                <a:solidFill>
                  <a:srgbClr val="FF0000"/>
                </a:solidFill>
              </a:rPr>
              <a:t>max(</a:t>
            </a:r>
            <a:r>
              <a:rPr lang="en-GB" altLang="zh-CN" sz="1700" dirty="0" err="1">
                <a:solidFill>
                  <a:srgbClr val="FF0000"/>
                </a:solidFill>
              </a:rPr>
              <a:t>Tprs</a:t>
            </a:r>
            <a:r>
              <a:rPr lang="en-GB" altLang="zh-CN" sz="1700" dirty="0">
                <a:solidFill>
                  <a:srgbClr val="FF0000"/>
                </a:solidFill>
              </a:rPr>
              <a:t> * X * dl-</a:t>
            </a:r>
            <a:r>
              <a:rPr lang="en-GB" altLang="zh-CN" sz="1700" dirty="0" err="1">
                <a:solidFill>
                  <a:srgbClr val="FF0000"/>
                </a:solidFill>
              </a:rPr>
              <a:t>prs</a:t>
            </a:r>
            <a:r>
              <a:rPr lang="en-GB" altLang="zh-CN" sz="1700" dirty="0">
                <a:solidFill>
                  <a:srgbClr val="FF0000"/>
                </a:solidFill>
              </a:rPr>
              <a:t>-</a:t>
            </a:r>
            <a:r>
              <a:rPr lang="en-GB" altLang="zh-CN" sz="1700" dirty="0" err="1">
                <a:solidFill>
                  <a:srgbClr val="FF0000"/>
                </a:solidFill>
              </a:rPr>
              <a:t>MutingBitRepetitionFactor</a:t>
            </a:r>
            <a:r>
              <a:rPr lang="en-GB" altLang="zh-CN" sz="1700" dirty="0">
                <a:solidFill>
                  <a:srgbClr val="FF0000"/>
                </a:solidFill>
              </a:rPr>
              <a:t>) </a:t>
            </a:r>
            <a:r>
              <a:rPr lang="zh-CN" altLang="zh-CN" sz="1700" dirty="0">
                <a:solidFill>
                  <a:srgbClr val="FF0000"/>
                </a:solidFill>
              </a:rPr>
              <a:t>≥</a:t>
            </a:r>
            <a:r>
              <a:rPr lang="en-GB" altLang="zh-CN" sz="1700" dirty="0">
                <a:solidFill>
                  <a:srgbClr val="FF0000"/>
                </a:solidFill>
              </a:rPr>
              <a:t> 160 </a:t>
            </a:r>
            <a:r>
              <a:rPr lang="en-GB" altLang="zh-CN" sz="1700" dirty="0" err="1">
                <a:solidFill>
                  <a:srgbClr val="FF0000"/>
                </a:solidFill>
              </a:rPr>
              <a:t>ms</a:t>
            </a:r>
            <a:r>
              <a:rPr lang="en-GB" altLang="zh-CN" sz="1700" dirty="0">
                <a:solidFill>
                  <a:srgbClr val="FF0000"/>
                </a:solidFill>
              </a:rPr>
              <a:t>, where X is the length of NR-MutingPattern-r16 for mutingOption1-r16</a:t>
            </a:r>
            <a:endParaRPr lang="zh-CN" altLang="zh-CN" sz="1700" dirty="0">
              <a:solidFill>
                <a:srgbClr val="FF0000"/>
              </a:solidFill>
            </a:endParaRPr>
          </a:p>
          <a:p>
            <a:pPr lvl="1"/>
            <a:r>
              <a:rPr lang="en-GB" altLang="zh-CN" sz="2100" dirty="0">
                <a:solidFill>
                  <a:srgbClr val="FF0000"/>
                </a:solidFill>
              </a:rPr>
              <a:t>Option 2 (OPPO, vivo, HW, CATT, Intel)</a:t>
            </a:r>
            <a:endParaRPr lang="zh-CN" altLang="zh-CN" sz="2100" dirty="0">
              <a:solidFill>
                <a:srgbClr val="FF0000"/>
              </a:solidFill>
            </a:endParaRPr>
          </a:p>
          <a:p>
            <a:pPr lvl="2"/>
            <a:r>
              <a:rPr lang="en-US" altLang="zh-CN" sz="1800" dirty="0" err="1">
                <a:solidFill>
                  <a:srgbClr val="FF0000"/>
                </a:solidFill>
              </a:rPr>
              <a:t>T</a:t>
            </a:r>
            <a:r>
              <a:rPr lang="en-US" altLang="zh-CN" sz="1800" baseline="-25000" dirty="0" err="1">
                <a:solidFill>
                  <a:srgbClr val="FF0000"/>
                </a:solidFill>
              </a:rPr>
              <a:t>available_PRS,i</a:t>
            </a:r>
            <a:r>
              <a:rPr lang="en-GB" altLang="zh-CN" sz="1700" dirty="0">
                <a:solidFill>
                  <a:srgbClr val="FF0000"/>
                </a:solidFill>
              </a:rPr>
              <a:t> &gt;= 320 ms</a:t>
            </a:r>
            <a:endParaRPr lang="zh-CN" altLang="zh-CN" sz="1700" dirty="0">
              <a:solidFill>
                <a:srgbClr val="FF0000"/>
              </a:solidFill>
            </a:endParaRPr>
          </a:p>
          <a:p>
            <a:pPr lvl="1"/>
            <a:r>
              <a:rPr lang="en-GB" altLang="zh-CN" sz="2100" dirty="0">
                <a:solidFill>
                  <a:srgbClr val="FF0000"/>
                </a:solidFill>
              </a:rPr>
              <a:t>Option 3 (QC)</a:t>
            </a:r>
            <a:endParaRPr lang="zh-CN" altLang="zh-CN" sz="2100" dirty="0">
              <a:solidFill>
                <a:srgbClr val="FF0000"/>
              </a:solidFill>
            </a:endParaRPr>
          </a:p>
          <a:p>
            <a:pPr lvl="2"/>
            <a:r>
              <a:rPr lang="en-GB" altLang="zh-CN" sz="1700" dirty="0">
                <a:solidFill>
                  <a:srgbClr val="FF0000"/>
                </a:solidFill>
              </a:rPr>
              <a:t>min(</a:t>
            </a:r>
            <a:r>
              <a:rPr lang="en-GB" altLang="zh-CN" sz="1700" dirty="0" err="1">
                <a:solidFill>
                  <a:srgbClr val="FF0000"/>
                </a:solidFill>
              </a:rPr>
              <a:t>Tprs</a:t>
            </a:r>
            <a:r>
              <a:rPr lang="en-GB" altLang="zh-CN" sz="1700" dirty="0">
                <a:solidFill>
                  <a:srgbClr val="FF0000"/>
                </a:solidFill>
              </a:rPr>
              <a:t> * X * dl-</a:t>
            </a:r>
            <a:r>
              <a:rPr lang="en-GB" altLang="zh-CN" sz="1700" dirty="0" err="1">
                <a:solidFill>
                  <a:srgbClr val="FF0000"/>
                </a:solidFill>
              </a:rPr>
              <a:t>prs</a:t>
            </a:r>
            <a:r>
              <a:rPr lang="en-GB" altLang="zh-CN" sz="1700" dirty="0">
                <a:solidFill>
                  <a:srgbClr val="FF0000"/>
                </a:solidFill>
              </a:rPr>
              <a:t>-</a:t>
            </a:r>
            <a:r>
              <a:rPr lang="en-GB" altLang="zh-CN" sz="1700" dirty="0" err="1">
                <a:solidFill>
                  <a:srgbClr val="FF0000"/>
                </a:solidFill>
              </a:rPr>
              <a:t>MutingBitRepetitionFactor</a:t>
            </a:r>
            <a:r>
              <a:rPr lang="en-GB" altLang="zh-CN" sz="1700" dirty="0">
                <a:solidFill>
                  <a:srgbClr val="FF0000"/>
                </a:solidFill>
              </a:rPr>
              <a:t>) &gt; 160 </a:t>
            </a:r>
            <a:r>
              <a:rPr lang="en-GB" altLang="zh-CN" sz="1700" dirty="0" err="1">
                <a:solidFill>
                  <a:srgbClr val="FF0000"/>
                </a:solidFill>
              </a:rPr>
              <a:t>ms</a:t>
            </a:r>
            <a:r>
              <a:rPr lang="en-GB" altLang="zh-CN" sz="1700" dirty="0">
                <a:solidFill>
                  <a:srgbClr val="FF0000"/>
                </a:solidFill>
              </a:rPr>
              <a:t>, where X is the length of NR-MutingPattern-r16 for mutingOption1-r16</a:t>
            </a:r>
          </a:p>
          <a:p>
            <a:pPr marL="342900" lvl="1" indent="-342900">
              <a:buFont typeface="Arial" panose="020B0604020202020204" pitchFamily="34" charset="0"/>
              <a:buChar char="•"/>
            </a:pPr>
            <a:r>
              <a:rPr lang="en-US" altLang="zh-CN" sz="2400" dirty="0">
                <a:solidFill>
                  <a:srgbClr val="FF0000"/>
                </a:solidFill>
              </a:rPr>
              <a:t>Restriction on PRS resource periodicities on a PFL </a:t>
            </a:r>
            <a:endParaRPr lang="en-GB" altLang="zh-CN" sz="2400" dirty="0">
              <a:solidFill>
                <a:srgbClr val="FF0000"/>
              </a:solidFill>
            </a:endParaRPr>
          </a:p>
          <a:p>
            <a:pPr lvl="1"/>
            <a:r>
              <a:rPr lang="en-GB" altLang="zh-CN" sz="2100" dirty="0">
                <a:solidFill>
                  <a:srgbClr val="FF0000"/>
                </a:solidFill>
              </a:rPr>
              <a:t>Option 1 (HW, OPPO)</a:t>
            </a:r>
            <a:endParaRPr lang="zh-CN" altLang="zh-CN" sz="2100" dirty="0">
              <a:solidFill>
                <a:srgbClr val="FF0000"/>
              </a:solidFill>
            </a:endParaRPr>
          </a:p>
          <a:p>
            <a:pPr lvl="2"/>
            <a:r>
              <a:rPr lang="en-GB" altLang="zh-CN" sz="1700" dirty="0">
                <a:solidFill>
                  <a:srgbClr val="FF0000"/>
                </a:solidFill>
              </a:rPr>
              <a:t>Measurement requirements apply provided that the resource periodicities after muting are either &lt;= 160ms for all PRS resources on the PFL, or &gt; 160ms for all PRS resources on the PFL</a:t>
            </a:r>
            <a:endParaRPr lang="zh-CN" altLang="zh-CN" sz="1700" dirty="0">
              <a:solidFill>
                <a:srgbClr val="FF0000"/>
              </a:solidFill>
            </a:endParaRPr>
          </a:p>
          <a:p>
            <a:pPr lvl="1"/>
            <a:r>
              <a:rPr lang="en-GB" altLang="zh-CN" sz="2100" dirty="0">
                <a:solidFill>
                  <a:srgbClr val="FF0000"/>
                </a:solidFill>
              </a:rPr>
              <a:t>Option 2 (vivo, Nokia)</a:t>
            </a:r>
            <a:endParaRPr lang="zh-CN" altLang="zh-CN" sz="2100" dirty="0">
              <a:solidFill>
                <a:srgbClr val="FF0000"/>
              </a:solidFill>
            </a:endParaRPr>
          </a:p>
          <a:p>
            <a:pPr lvl="2"/>
            <a:r>
              <a:rPr lang="en-GB" altLang="zh-CN" sz="1700" dirty="0">
                <a:solidFill>
                  <a:srgbClr val="FF0000"/>
                </a:solidFill>
              </a:rPr>
              <a:t>Need for the restriction needs more discussion</a:t>
            </a:r>
            <a:endParaRPr lang="zh-CN" altLang="zh-CN" sz="1700" dirty="0">
              <a:solidFill>
                <a:srgbClr val="FF0000"/>
              </a:solidFill>
            </a:endParaRPr>
          </a:p>
          <a:p>
            <a:pPr lvl="1"/>
            <a:r>
              <a:rPr lang="en-GB" altLang="zh-CN" sz="2100" dirty="0">
                <a:solidFill>
                  <a:srgbClr val="FF0000"/>
                </a:solidFill>
              </a:rPr>
              <a:t>Option 3 (QC)</a:t>
            </a:r>
            <a:endParaRPr lang="zh-CN" altLang="zh-CN" sz="2100" dirty="0">
              <a:solidFill>
                <a:srgbClr val="FF0000"/>
              </a:solidFill>
            </a:endParaRPr>
          </a:p>
          <a:p>
            <a:pPr lvl="2"/>
            <a:r>
              <a:rPr lang="en-GB" altLang="zh-CN" sz="1700" dirty="0">
                <a:solidFill>
                  <a:srgbClr val="FF0000"/>
                </a:solidFill>
              </a:rPr>
              <a:t>Modify the definition of long-periodicity measurement as min(</a:t>
            </a:r>
            <a:r>
              <a:rPr lang="en-GB" altLang="zh-CN" sz="1700" dirty="0" err="1">
                <a:solidFill>
                  <a:srgbClr val="FF0000"/>
                </a:solidFill>
              </a:rPr>
              <a:t>Tprs</a:t>
            </a:r>
            <a:r>
              <a:rPr lang="en-GB" altLang="zh-CN" sz="1700" dirty="0">
                <a:solidFill>
                  <a:srgbClr val="FF0000"/>
                </a:solidFill>
              </a:rPr>
              <a:t> * X * dl-</a:t>
            </a:r>
            <a:r>
              <a:rPr lang="en-GB" altLang="zh-CN" sz="1700" dirty="0" err="1">
                <a:solidFill>
                  <a:srgbClr val="FF0000"/>
                </a:solidFill>
              </a:rPr>
              <a:t>prs</a:t>
            </a:r>
            <a:r>
              <a:rPr lang="en-GB" altLang="zh-CN" sz="1700" dirty="0">
                <a:solidFill>
                  <a:srgbClr val="FF0000"/>
                </a:solidFill>
              </a:rPr>
              <a:t>-</a:t>
            </a:r>
            <a:r>
              <a:rPr lang="en-GB" altLang="zh-CN" sz="1700" dirty="0" err="1">
                <a:solidFill>
                  <a:srgbClr val="FF0000"/>
                </a:solidFill>
              </a:rPr>
              <a:t>MutingBitRepetitionFactor</a:t>
            </a:r>
            <a:r>
              <a:rPr lang="en-GB" altLang="zh-CN" sz="1700" dirty="0">
                <a:solidFill>
                  <a:srgbClr val="FF0000"/>
                </a:solidFill>
              </a:rPr>
              <a:t>) &gt; 160 </a:t>
            </a:r>
            <a:r>
              <a:rPr lang="en-GB" altLang="zh-CN" sz="1700" dirty="0" err="1">
                <a:solidFill>
                  <a:srgbClr val="FF0000"/>
                </a:solidFill>
              </a:rPr>
              <a:t>ms</a:t>
            </a:r>
            <a:endParaRPr lang="en-GB" altLang="zh-CN" sz="1700" dirty="0">
              <a:solidFill>
                <a:srgbClr val="FF0000"/>
              </a:solidFill>
            </a:endParaRPr>
          </a:p>
          <a:p>
            <a:pPr lvl="2"/>
            <a:endParaRPr lang="zh-CN" altLang="zh-CN" sz="1700" dirty="0">
              <a:solidFill>
                <a:srgbClr val="FF0000"/>
              </a:solidFill>
            </a:endParaRPr>
          </a:p>
        </p:txBody>
      </p:sp>
    </p:spTree>
    <p:extLst>
      <p:ext uri="{BB962C8B-B14F-4D97-AF65-F5344CB8AC3E}">
        <p14:creationId xmlns:p14="http://schemas.microsoft.com/office/powerpoint/2010/main" val="3893313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CSSF (4)</a:t>
            </a:r>
            <a:endParaRPr lang="zh-CN" altLang="en-US" sz="3200" dirty="0"/>
          </a:p>
        </p:txBody>
      </p:sp>
      <p:sp>
        <p:nvSpPr>
          <p:cNvPr id="3" name="内容占位符 2"/>
          <p:cNvSpPr>
            <a:spLocks noGrp="1"/>
          </p:cNvSpPr>
          <p:nvPr>
            <p:ph idx="1"/>
          </p:nvPr>
        </p:nvSpPr>
        <p:spPr>
          <a:xfrm>
            <a:off x="457200" y="1417638"/>
            <a:ext cx="8229600" cy="4747666"/>
          </a:xfrm>
        </p:spPr>
        <p:txBody>
          <a:bodyPr>
            <a:normAutofit/>
          </a:bodyPr>
          <a:lstStyle/>
          <a:p>
            <a:pPr marL="342900" lvl="1" indent="-342900">
              <a:buFont typeface="Arial" panose="020B0604020202020204" pitchFamily="34" charset="0"/>
              <a:buChar char="•"/>
            </a:pPr>
            <a:r>
              <a:rPr lang="en-US" altLang="zh-CN" sz="2400" dirty="0">
                <a:solidFill>
                  <a:srgbClr val="FF0000"/>
                </a:solidFill>
              </a:rPr>
              <a:t> Parameter </a:t>
            </a:r>
            <a:r>
              <a:rPr lang="en-US" altLang="zh-CN" sz="2400" dirty="0" err="1">
                <a:solidFill>
                  <a:srgbClr val="FF0000"/>
                </a:solidFill>
              </a:rPr>
              <a:t>Ri</a:t>
            </a:r>
            <a:r>
              <a:rPr lang="en-US" altLang="zh-CN" sz="2400" dirty="0">
                <a:solidFill>
                  <a:srgbClr val="FF0000"/>
                </a:solidFill>
              </a:rPr>
              <a:t> </a:t>
            </a:r>
            <a:endParaRPr lang="en-GB" altLang="zh-CN" sz="2400" dirty="0">
              <a:solidFill>
                <a:srgbClr val="FF0000"/>
              </a:solidFill>
            </a:endParaRPr>
          </a:p>
          <a:p>
            <a:pPr lvl="1"/>
            <a:r>
              <a:rPr lang="en-GB" altLang="zh-CN" sz="2100" dirty="0">
                <a:solidFill>
                  <a:srgbClr val="FF0000"/>
                </a:solidFill>
              </a:rPr>
              <a:t>Option 1 (OPPO) </a:t>
            </a:r>
            <a:endParaRPr lang="zh-CN" altLang="zh-CN" sz="2100" dirty="0">
              <a:solidFill>
                <a:srgbClr val="FF0000"/>
              </a:solidFill>
            </a:endParaRPr>
          </a:p>
          <a:p>
            <a:pPr lvl="2"/>
            <a:r>
              <a:rPr lang="en-GB" altLang="zh-CN" sz="1700" dirty="0">
                <a:solidFill>
                  <a:srgbClr val="FF0000"/>
                </a:solidFill>
              </a:rPr>
              <a:t>As for counting the number of actually available MGs for short-periodicity PRS layer </a:t>
            </a:r>
            <a:r>
              <a:rPr lang="en-GB" altLang="zh-CN" sz="1700" dirty="0" err="1">
                <a:solidFill>
                  <a:srgbClr val="FF0000"/>
                </a:solidFill>
              </a:rPr>
              <a:t>i</a:t>
            </a:r>
            <a:r>
              <a:rPr lang="en-GB" altLang="zh-CN" sz="1700" dirty="0">
                <a:solidFill>
                  <a:srgbClr val="FF0000"/>
                </a:solidFill>
              </a:rPr>
              <a:t> (the denominator of </a:t>
            </a:r>
            <a:r>
              <a:rPr lang="en-GB" altLang="zh-CN" sz="1700" dirty="0" err="1">
                <a:solidFill>
                  <a:srgbClr val="FF0000"/>
                </a:solidFill>
              </a:rPr>
              <a:t>Ri</a:t>
            </a:r>
            <a:r>
              <a:rPr lang="en-GB" altLang="zh-CN" sz="1700" dirty="0">
                <a:solidFill>
                  <a:srgbClr val="FF0000"/>
                </a:solidFill>
              </a:rPr>
              <a:t>), the candidate MG #j should be excluded under the following conditions:</a:t>
            </a:r>
            <a:endParaRPr lang="zh-CN" altLang="zh-CN" sz="1700" dirty="0">
              <a:solidFill>
                <a:srgbClr val="FF0000"/>
              </a:solidFill>
            </a:endParaRPr>
          </a:p>
          <a:p>
            <a:pPr lvl="3"/>
            <a:r>
              <a:rPr lang="en-GB" altLang="zh-CN" sz="1700" dirty="0">
                <a:solidFill>
                  <a:srgbClr val="FF0000"/>
                </a:solidFill>
              </a:rPr>
              <a:t>Case-1: when MG #j is within the processing time of any long-periodicity PRS in another MG #j-n, as illustrated in Figure 1, or</a:t>
            </a:r>
            <a:endParaRPr lang="zh-CN" altLang="zh-CN" sz="1700" dirty="0">
              <a:solidFill>
                <a:srgbClr val="FF0000"/>
              </a:solidFill>
            </a:endParaRPr>
          </a:p>
          <a:p>
            <a:pPr lvl="3"/>
            <a:r>
              <a:rPr lang="en-GB" altLang="zh-CN" sz="1700" dirty="0">
                <a:solidFill>
                  <a:srgbClr val="FF0000"/>
                </a:solidFill>
              </a:rPr>
              <a:t>Case-2: when any long-periodicity PRS in another MG #</a:t>
            </a:r>
            <a:r>
              <a:rPr lang="en-GB" altLang="zh-CN" sz="1700" dirty="0" err="1">
                <a:solidFill>
                  <a:srgbClr val="FF0000"/>
                </a:solidFill>
              </a:rPr>
              <a:t>j+n</a:t>
            </a:r>
            <a:r>
              <a:rPr lang="en-GB" altLang="zh-CN" sz="1700" dirty="0">
                <a:solidFill>
                  <a:srgbClr val="FF0000"/>
                </a:solidFill>
              </a:rPr>
              <a:t> is within the processing time of PRS layer </a:t>
            </a:r>
            <a:r>
              <a:rPr lang="en-GB" altLang="zh-CN" sz="1700" dirty="0" err="1">
                <a:solidFill>
                  <a:srgbClr val="FF0000"/>
                </a:solidFill>
              </a:rPr>
              <a:t>i</a:t>
            </a:r>
            <a:r>
              <a:rPr lang="en-GB" altLang="zh-CN" sz="1700" dirty="0">
                <a:solidFill>
                  <a:srgbClr val="FF0000"/>
                </a:solidFill>
              </a:rPr>
              <a:t> in MG #j, as illustrated in Figure 2, or </a:t>
            </a:r>
            <a:endParaRPr lang="zh-CN" altLang="zh-CN" sz="1700" dirty="0">
              <a:solidFill>
                <a:srgbClr val="FF0000"/>
              </a:solidFill>
            </a:endParaRPr>
          </a:p>
          <a:p>
            <a:pPr lvl="3"/>
            <a:r>
              <a:rPr lang="en-GB" altLang="zh-CN" sz="1700" dirty="0">
                <a:solidFill>
                  <a:srgbClr val="FF0000"/>
                </a:solidFill>
              </a:rPr>
              <a:t>Case-3: when MG #j contains any long-periodicity PRS, which is already captured in the spec above</a:t>
            </a:r>
            <a:endParaRPr lang="zh-CN" altLang="zh-CN" sz="1700" dirty="0">
              <a:solidFill>
                <a:srgbClr val="FF0000"/>
              </a:solidFill>
            </a:endParaRPr>
          </a:p>
          <a:p>
            <a:pPr lvl="1"/>
            <a:r>
              <a:rPr lang="en-GB" altLang="zh-CN" sz="2100" dirty="0">
                <a:solidFill>
                  <a:srgbClr val="FF0000"/>
                </a:solidFill>
              </a:rPr>
              <a:t>Option 2 (HW, vivo, Nokia, Intel) </a:t>
            </a:r>
            <a:endParaRPr lang="zh-CN" altLang="zh-CN" sz="2100" dirty="0">
              <a:solidFill>
                <a:srgbClr val="FF0000"/>
              </a:solidFill>
            </a:endParaRPr>
          </a:p>
          <a:p>
            <a:pPr lvl="2"/>
            <a:r>
              <a:rPr lang="en-GB" altLang="zh-CN" sz="1700" dirty="0">
                <a:solidFill>
                  <a:srgbClr val="FF0000"/>
                </a:solidFill>
              </a:rPr>
              <a:t>Same as current </a:t>
            </a:r>
            <a:r>
              <a:rPr lang="en-GB" altLang="zh-CN" sz="1700" dirty="0" err="1">
                <a:solidFill>
                  <a:srgbClr val="FF0000"/>
                </a:solidFill>
              </a:rPr>
              <a:t>Ri</a:t>
            </a:r>
            <a:r>
              <a:rPr lang="en-GB" altLang="zh-CN" sz="1700" dirty="0">
                <a:solidFill>
                  <a:srgbClr val="FF0000"/>
                </a:solidFill>
              </a:rPr>
              <a:t> definition</a:t>
            </a:r>
          </a:p>
          <a:p>
            <a:pPr lvl="2"/>
            <a:endParaRPr lang="zh-CN" altLang="zh-CN" sz="1700" dirty="0">
              <a:solidFill>
                <a:srgbClr val="FF0000"/>
              </a:solidFill>
            </a:endParaRPr>
          </a:p>
        </p:txBody>
      </p:sp>
    </p:spTree>
    <p:extLst>
      <p:ext uri="{BB962C8B-B14F-4D97-AF65-F5344CB8AC3E}">
        <p14:creationId xmlns:p14="http://schemas.microsoft.com/office/powerpoint/2010/main" val="18706599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Requirements applicability considering UE capability (1)</a:t>
            </a:r>
            <a:endParaRPr lang="zh-CN" altLang="en-US" sz="3200" dirty="0"/>
          </a:p>
        </p:txBody>
      </p:sp>
      <p:sp>
        <p:nvSpPr>
          <p:cNvPr id="3" name="内容占位符 2"/>
          <p:cNvSpPr>
            <a:spLocks noGrp="1"/>
          </p:cNvSpPr>
          <p:nvPr>
            <p:ph idx="1"/>
          </p:nvPr>
        </p:nvSpPr>
        <p:spPr>
          <a:xfrm>
            <a:off x="457200" y="1417638"/>
            <a:ext cx="8229600" cy="4747666"/>
          </a:xfrm>
        </p:spPr>
        <p:txBody>
          <a:bodyPr>
            <a:normAutofit/>
          </a:bodyPr>
          <a:lstStyle/>
          <a:p>
            <a:pPr marL="342900" lvl="1" indent="-342900">
              <a:buFont typeface="Arial" panose="020B0604020202020204" pitchFamily="34" charset="0"/>
              <a:buChar char="•"/>
            </a:pPr>
            <a:r>
              <a:rPr lang="en-US" altLang="zh-CN" sz="2400" dirty="0">
                <a:solidFill>
                  <a:srgbClr val="FF0000"/>
                </a:solidFill>
              </a:rPr>
              <a:t>Time span of PRS resource instance &gt; N </a:t>
            </a:r>
            <a:endParaRPr lang="en-GB" altLang="zh-CN" sz="2400" dirty="0">
              <a:solidFill>
                <a:srgbClr val="FF0000"/>
              </a:solidFill>
            </a:endParaRPr>
          </a:p>
          <a:p>
            <a:pPr lvl="1"/>
            <a:r>
              <a:rPr lang="en-GB" altLang="zh-CN" sz="2100" dirty="0">
                <a:solidFill>
                  <a:srgbClr val="FF0000"/>
                </a:solidFill>
              </a:rPr>
              <a:t>Option 1 (QC)</a:t>
            </a:r>
            <a:endParaRPr lang="zh-CN" altLang="zh-CN" sz="2100" dirty="0">
              <a:solidFill>
                <a:srgbClr val="FF0000"/>
              </a:solidFill>
            </a:endParaRPr>
          </a:p>
          <a:p>
            <a:pPr lvl="2"/>
            <a:r>
              <a:rPr lang="en-GB" altLang="zh-CN" sz="1700" dirty="0">
                <a:solidFill>
                  <a:srgbClr val="FF0000"/>
                </a:solidFill>
              </a:rPr>
              <a:t>The measurement requirements do not apply for a PRS resource, if time span of the PRS resource instance (including at least the minimum number of repetitions specified in the accuracy requirements) is greater than UE reported capability N</a:t>
            </a:r>
            <a:endParaRPr lang="zh-CN" altLang="zh-CN" sz="1700" dirty="0">
              <a:solidFill>
                <a:srgbClr val="FF0000"/>
              </a:solidFill>
            </a:endParaRPr>
          </a:p>
          <a:p>
            <a:pPr lvl="1"/>
            <a:r>
              <a:rPr lang="en-GB" altLang="zh-CN" sz="2100" dirty="0">
                <a:solidFill>
                  <a:srgbClr val="FF0000"/>
                </a:solidFill>
              </a:rPr>
              <a:t>Option 2 (OPPO, HW, Intel)</a:t>
            </a:r>
            <a:endParaRPr lang="zh-CN" altLang="zh-CN" sz="2100" dirty="0">
              <a:solidFill>
                <a:srgbClr val="FF0000"/>
              </a:solidFill>
            </a:endParaRPr>
          </a:p>
          <a:p>
            <a:pPr lvl="2"/>
            <a:r>
              <a:rPr lang="en-GB" altLang="zh-CN" sz="1700" dirty="0">
                <a:solidFill>
                  <a:srgbClr val="FF0000"/>
                </a:solidFill>
              </a:rPr>
              <a:t>Measurement requirements do not apply for a PRS resource when the time span of PRS resource instance &gt; N</a:t>
            </a:r>
            <a:endParaRPr lang="zh-CN" altLang="zh-CN" sz="1700" dirty="0">
              <a:solidFill>
                <a:srgbClr val="FF0000"/>
              </a:solidFill>
            </a:endParaRPr>
          </a:p>
          <a:p>
            <a:pPr lvl="1"/>
            <a:r>
              <a:rPr lang="en-GB" altLang="zh-CN" sz="2100" dirty="0">
                <a:solidFill>
                  <a:srgbClr val="FF0000"/>
                </a:solidFill>
              </a:rPr>
              <a:t>Option 3 (vivo, Nokia)</a:t>
            </a:r>
            <a:endParaRPr lang="zh-CN" altLang="zh-CN" sz="2100" dirty="0">
              <a:solidFill>
                <a:srgbClr val="FF0000"/>
              </a:solidFill>
            </a:endParaRPr>
          </a:p>
          <a:p>
            <a:pPr lvl="2"/>
            <a:r>
              <a:rPr lang="en-GB" altLang="zh-CN" sz="1700" dirty="0">
                <a:solidFill>
                  <a:srgbClr val="FF0000"/>
                </a:solidFill>
              </a:rPr>
              <a:t>If time span of the PRS resource instance within MG is greater than UE reported capability N, measurement period requirements shall apply</a:t>
            </a:r>
          </a:p>
        </p:txBody>
      </p:sp>
    </p:spTree>
    <p:extLst>
      <p:ext uri="{BB962C8B-B14F-4D97-AF65-F5344CB8AC3E}">
        <p14:creationId xmlns:p14="http://schemas.microsoft.com/office/powerpoint/2010/main" val="1013891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Requirements applicability considering UE capability (2)</a:t>
            </a:r>
            <a:endParaRPr lang="zh-CN" altLang="en-US" sz="3200" dirty="0"/>
          </a:p>
        </p:txBody>
      </p:sp>
      <p:sp>
        <p:nvSpPr>
          <p:cNvPr id="3" name="内容占位符 2"/>
          <p:cNvSpPr>
            <a:spLocks noGrp="1"/>
          </p:cNvSpPr>
          <p:nvPr>
            <p:ph idx="1"/>
          </p:nvPr>
        </p:nvSpPr>
        <p:spPr>
          <a:xfrm>
            <a:off x="457200" y="1417638"/>
            <a:ext cx="8229600" cy="4747666"/>
          </a:xfrm>
        </p:spPr>
        <p:txBody>
          <a:bodyPr>
            <a:normAutofit lnSpcReduction="10000"/>
          </a:bodyPr>
          <a:lstStyle/>
          <a:p>
            <a:pPr marL="342900" lvl="1" indent="-342900">
              <a:buFont typeface="Arial" panose="020B0604020202020204" pitchFamily="34" charset="0"/>
              <a:buChar char="•"/>
            </a:pPr>
            <a:r>
              <a:rPr lang="en-US" altLang="zh-CN" sz="2400" dirty="0">
                <a:solidFill>
                  <a:srgbClr val="FF0000"/>
                </a:solidFill>
              </a:rPr>
              <a:t>Time span of PRS resource instance &gt; MGL </a:t>
            </a:r>
            <a:endParaRPr lang="en-GB" altLang="zh-CN" sz="2400" dirty="0">
              <a:solidFill>
                <a:srgbClr val="FF0000"/>
              </a:solidFill>
            </a:endParaRPr>
          </a:p>
          <a:p>
            <a:pPr lvl="1"/>
            <a:r>
              <a:rPr lang="en-GB" altLang="zh-CN" sz="2100" dirty="0">
                <a:solidFill>
                  <a:srgbClr val="FF0000"/>
                </a:solidFill>
              </a:rPr>
              <a:t>Option 1 (QC)</a:t>
            </a:r>
            <a:endParaRPr lang="zh-CN" altLang="zh-CN" sz="2100" dirty="0">
              <a:solidFill>
                <a:srgbClr val="FF0000"/>
              </a:solidFill>
            </a:endParaRPr>
          </a:p>
          <a:p>
            <a:pPr lvl="2"/>
            <a:r>
              <a:rPr lang="en-US" altLang="zh-CN" sz="1700" dirty="0">
                <a:solidFill>
                  <a:srgbClr val="FF0000"/>
                </a:solidFill>
              </a:rPr>
              <a:t>The measurement requirements do not apply for a PRS resource, if the time span of a DL PRS resource instance (including at least the minimum number of repetitions specified in the accuracy requirements) is greater than the configured measurement gap length.</a:t>
            </a:r>
            <a:endParaRPr lang="zh-CN" altLang="zh-CN" sz="1700" dirty="0">
              <a:solidFill>
                <a:srgbClr val="FF0000"/>
              </a:solidFill>
            </a:endParaRPr>
          </a:p>
          <a:p>
            <a:pPr lvl="1"/>
            <a:r>
              <a:rPr lang="en-GB" altLang="zh-CN" sz="2100" dirty="0">
                <a:solidFill>
                  <a:srgbClr val="FF0000"/>
                </a:solidFill>
              </a:rPr>
              <a:t>Option 2 (OPPO, vivo, HW, CATT, Intel)</a:t>
            </a:r>
            <a:endParaRPr lang="zh-CN" altLang="zh-CN" sz="2100" dirty="0">
              <a:solidFill>
                <a:srgbClr val="FF0000"/>
              </a:solidFill>
            </a:endParaRPr>
          </a:p>
          <a:p>
            <a:pPr lvl="2"/>
            <a:r>
              <a:rPr lang="en-GB" altLang="zh-CN" sz="1700" dirty="0">
                <a:solidFill>
                  <a:srgbClr val="FF0000"/>
                </a:solidFill>
              </a:rPr>
              <a:t>Measurement requirements do not apply for a PRS resource when the time span of PRS resource instance &gt; MGL</a:t>
            </a:r>
          </a:p>
          <a:p>
            <a:pPr marL="342900" lvl="1" indent="-342900">
              <a:buFont typeface="Arial" panose="020B0604020202020204" pitchFamily="34" charset="0"/>
              <a:buChar char="•"/>
            </a:pPr>
            <a:r>
              <a:rPr lang="en-US" altLang="zh-CN" sz="2400" dirty="0">
                <a:solidFill>
                  <a:srgbClr val="7030A0"/>
                </a:solidFill>
              </a:rPr>
              <a:t>The measurement requirements do not apply for a PRS resource, if the PRS resource is across two sampling duration of N within duration </a:t>
            </a:r>
            <a:r>
              <a:rPr lang="en-US" altLang="zh-CN" sz="2400" dirty="0" err="1">
                <a:solidFill>
                  <a:srgbClr val="7030A0"/>
                </a:solidFill>
              </a:rPr>
              <a:t>Lprs</a:t>
            </a:r>
            <a:endParaRPr lang="en-US" altLang="zh-CN" sz="2400" dirty="0">
              <a:solidFill>
                <a:srgbClr val="7030A0"/>
              </a:solidFill>
            </a:endParaRPr>
          </a:p>
          <a:p>
            <a:pPr marL="342900" lvl="1" indent="-342900">
              <a:buFont typeface="Arial" panose="020B0604020202020204" pitchFamily="34" charset="0"/>
              <a:buChar char="•"/>
            </a:pPr>
            <a:r>
              <a:rPr lang="en-US" altLang="zh-CN" sz="2400" dirty="0">
                <a:solidFill>
                  <a:srgbClr val="7030A0"/>
                </a:solidFill>
              </a:rPr>
              <a:t>Focus on the exact cases, and no further discussion on the generic principle</a:t>
            </a:r>
            <a:endParaRPr lang="en-GB" altLang="zh-CN" sz="2400" dirty="0">
              <a:solidFill>
                <a:srgbClr val="7030A0"/>
              </a:solidFill>
            </a:endParaRPr>
          </a:p>
        </p:txBody>
      </p:sp>
    </p:spTree>
    <p:extLst>
      <p:ext uri="{BB962C8B-B14F-4D97-AF65-F5344CB8AC3E}">
        <p14:creationId xmlns:p14="http://schemas.microsoft.com/office/powerpoint/2010/main" val="3899425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MG</a:t>
            </a:r>
            <a:endParaRPr lang="zh-CN" altLang="en-US" sz="3200" dirty="0"/>
          </a:p>
        </p:txBody>
      </p:sp>
      <p:sp>
        <p:nvSpPr>
          <p:cNvPr id="3" name="内容占位符 2"/>
          <p:cNvSpPr>
            <a:spLocks noGrp="1"/>
          </p:cNvSpPr>
          <p:nvPr>
            <p:ph idx="1"/>
          </p:nvPr>
        </p:nvSpPr>
        <p:spPr>
          <a:xfrm>
            <a:off x="457200" y="1417638"/>
            <a:ext cx="8229600" cy="4747666"/>
          </a:xfrm>
        </p:spPr>
        <p:txBody>
          <a:bodyPr>
            <a:normAutofit fontScale="85000" lnSpcReduction="10000"/>
          </a:bodyPr>
          <a:lstStyle/>
          <a:p>
            <a:pPr marL="342900" lvl="1" indent="-342900">
              <a:buFont typeface="Arial" panose="020B0604020202020204" pitchFamily="34" charset="0"/>
              <a:buChar char="•"/>
            </a:pPr>
            <a:r>
              <a:rPr lang="en-GB" altLang="zh-CN" sz="2400" dirty="0">
                <a:solidFill>
                  <a:srgbClr val="00B0F0"/>
                </a:solidFill>
              </a:rPr>
              <a:t>Remove MG pattern #25 as an applicable pattern for LTE measurement</a:t>
            </a:r>
            <a:endParaRPr lang="zh-CN" altLang="zh-CN" sz="2400" dirty="0">
              <a:solidFill>
                <a:srgbClr val="00B0F0"/>
              </a:solidFill>
            </a:endParaRPr>
          </a:p>
          <a:p>
            <a:pPr marL="342900" lvl="1" indent="-342900">
              <a:buFont typeface="Arial" panose="020B0604020202020204" pitchFamily="34" charset="0"/>
              <a:buChar char="•"/>
            </a:pPr>
            <a:r>
              <a:rPr lang="en-US" altLang="zh-CN" sz="2400" strike="sngStrike" dirty="0" smtClean="0">
                <a:solidFill>
                  <a:srgbClr val="FF0000"/>
                </a:solidFill>
              </a:rPr>
              <a:t>Whether </a:t>
            </a:r>
            <a:r>
              <a:rPr lang="en-US" altLang="zh-CN" sz="2400" strike="sngStrike" dirty="0">
                <a:solidFill>
                  <a:srgbClr val="FF0000"/>
                </a:solidFill>
              </a:rPr>
              <a:t>MG pattern #25 is an applicable pattern for LTE </a:t>
            </a:r>
            <a:r>
              <a:rPr lang="en-US" altLang="zh-CN" sz="2400" strike="sngStrike" dirty="0" smtClean="0">
                <a:solidFill>
                  <a:srgbClr val="FF0000"/>
                </a:solidFill>
              </a:rPr>
              <a:t>measurement </a:t>
            </a:r>
            <a:endParaRPr lang="en-GB" altLang="zh-CN" sz="2400" strike="sngStrike" dirty="0">
              <a:solidFill>
                <a:srgbClr val="FF0000"/>
              </a:solidFill>
            </a:endParaRPr>
          </a:p>
          <a:p>
            <a:pPr lvl="1"/>
            <a:r>
              <a:rPr lang="fr-FR" altLang="zh-CN" sz="2100" strike="sngStrike" dirty="0">
                <a:solidFill>
                  <a:srgbClr val="FF0000"/>
                </a:solidFill>
              </a:rPr>
              <a:t>Option 1 (QC, OPPO, vivo, HW, Intel, Ericsson) </a:t>
            </a:r>
            <a:endParaRPr lang="zh-CN" altLang="zh-CN" sz="2100" strike="sngStrike" dirty="0">
              <a:solidFill>
                <a:srgbClr val="FF0000"/>
              </a:solidFill>
            </a:endParaRPr>
          </a:p>
          <a:p>
            <a:pPr lvl="2"/>
            <a:r>
              <a:rPr lang="en-GB" altLang="zh-CN" sz="1700" strike="sngStrike" dirty="0">
                <a:solidFill>
                  <a:srgbClr val="FF0000"/>
                </a:solidFill>
              </a:rPr>
              <a:t>Remove MG pattern #25 as an applicable pattern for LTE measurement</a:t>
            </a:r>
            <a:endParaRPr lang="zh-CN" altLang="zh-CN" sz="1700" strike="sngStrike" dirty="0">
              <a:solidFill>
                <a:srgbClr val="FF0000"/>
              </a:solidFill>
            </a:endParaRPr>
          </a:p>
          <a:p>
            <a:pPr lvl="1"/>
            <a:r>
              <a:rPr lang="en-GB" altLang="zh-CN" sz="2100" strike="sngStrike" dirty="0">
                <a:solidFill>
                  <a:srgbClr val="FF0000"/>
                </a:solidFill>
              </a:rPr>
              <a:t>Option 2 (Nokia)</a:t>
            </a:r>
            <a:endParaRPr lang="zh-CN" altLang="zh-CN" sz="2100" strike="sngStrike" dirty="0">
              <a:solidFill>
                <a:srgbClr val="FF0000"/>
              </a:solidFill>
            </a:endParaRPr>
          </a:p>
          <a:p>
            <a:pPr lvl="2"/>
            <a:r>
              <a:rPr lang="en-GB" altLang="zh-CN" sz="1700" strike="sngStrike" dirty="0">
                <a:solidFill>
                  <a:srgbClr val="FF0000"/>
                </a:solidFill>
              </a:rPr>
              <a:t>no change is needed to the current specification unless a UE has specific limitation to measure LTE cells with </a:t>
            </a:r>
            <a:r>
              <a:rPr lang="en-GB" altLang="zh-CN" sz="1700" strike="sngStrike" dirty="0" smtClean="0">
                <a:solidFill>
                  <a:srgbClr val="FF0000"/>
                </a:solidFill>
              </a:rPr>
              <a:t>MGRP=160ms</a:t>
            </a:r>
          </a:p>
          <a:p>
            <a:pPr marL="342900" lvl="1" indent="-342900">
              <a:buFont typeface="Arial" panose="020B0604020202020204" pitchFamily="34" charset="0"/>
              <a:buChar char="•"/>
            </a:pPr>
            <a:r>
              <a:rPr lang="en-US" altLang="zh-CN" sz="2400" dirty="0" smtClean="0">
                <a:solidFill>
                  <a:srgbClr val="00B0F0"/>
                </a:solidFill>
              </a:rPr>
              <a:t>UE is not required to </a:t>
            </a:r>
            <a:r>
              <a:rPr lang="en-US" altLang="zh-CN" sz="2400" dirty="0">
                <a:solidFill>
                  <a:srgbClr val="00B0F0"/>
                </a:solidFill>
              </a:rPr>
              <a:t>perform LTE measurements for longer than 5ms per MG gap instance when MG pattern #24 is </a:t>
            </a:r>
            <a:r>
              <a:rPr lang="en-US" altLang="zh-CN" sz="2400" dirty="0" smtClean="0">
                <a:solidFill>
                  <a:srgbClr val="00B0F0"/>
                </a:solidFill>
              </a:rPr>
              <a:t>configured, and there is </a:t>
            </a:r>
            <a:r>
              <a:rPr lang="en-US" altLang="zh-CN" sz="2400" dirty="0">
                <a:solidFill>
                  <a:srgbClr val="00B0F0"/>
                </a:solidFill>
              </a:rPr>
              <a:t>no limit on which 5ms </a:t>
            </a:r>
            <a:r>
              <a:rPr lang="en-US" altLang="zh-CN" sz="2400" dirty="0" smtClean="0">
                <a:solidFill>
                  <a:srgbClr val="00B0F0"/>
                </a:solidFill>
              </a:rPr>
              <a:t>within the </a:t>
            </a:r>
            <a:r>
              <a:rPr lang="en-US" altLang="zh-CN" sz="2400" dirty="0">
                <a:solidFill>
                  <a:srgbClr val="00B0F0"/>
                </a:solidFill>
              </a:rPr>
              <a:t>MGL UE </a:t>
            </a:r>
            <a:r>
              <a:rPr lang="en-US" altLang="zh-CN" sz="2400" dirty="0" smtClean="0">
                <a:solidFill>
                  <a:srgbClr val="00B0F0"/>
                </a:solidFill>
              </a:rPr>
              <a:t>measures</a:t>
            </a:r>
          </a:p>
          <a:p>
            <a:pPr marL="342900" lvl="1" indent="-342900">
              <a:buFont typeface="Arial" panose="020B0604020202020204" pitchFamily="34" charset="0"/>
              <a:buChar char="•"/>
            </a:pPr>
            <a:r>
              <a:rPr lang="en-US" altLang="zh-CN" sz="2400" strike="sngStrike" dirty="0" smtClean="0">
                <a:solidFill>
                  <a:srgbClr val="FF0000"/>
                </a:solidFill>
              </a:rPr>
              <a:t>Measurement </a:t>
            </a:r>
            <a:r>
              <a:rPr lang="en-US" altLang="zh-CN" sz="2400" strike="sngStrike" dirty="0">
                <a:solidFill>
                  <a:srgbClr val="FF0000"/>
                </a:solidFill>
              </a:rPr>
              <a:t>window when MG pattern #24 is used for LTE </a:t>
            </a:r>
            <a:r>
              <a:rPr lang="en-US" altLang="zh-CN" sz="2400" strike="sngStrike" dirty="0" smtClean="0">
                <a:solidFill>
                  <a:srgbClr val="FF0000"/>
                </a:solidFill>
              </a:rPr>
              <a:t>measurement </a:t>
            </a:r>
            <a:endParaRPr lang="en-GB" altLang="zh-CN" sz="2400" strike="sngStrike" dirty="0">
              <a:solidFill>
                <a:srgbClr val="FF0000"/>
              </a:solidFill>
            </a:endParaRPr>
          </a:p>
          <a:p>
            <a:pPr lvl="1"/>
            <a:r>
              <a:rPr lang="en-GB" altLang="zh-CN" sz="2100" strike="sngStrike" dirty="0">
                <a:solidFill>
                  <a:srgbClr val="FF0000"/>
                </a:solidFill>
              </a:rPr>
              <a:t>Option 1 (QC) </a:t>
            </a:r>
            <a:endParaRPr lang="zh-CN" altLang="zh-CN" sz="2100" strike="sngStrike" dirty="0">
              <a:solidFill>
                <a:srgbClr val="FF0000"/>
              </a:solidFill>
            </a:endParaRPr>
          </a:p>
          <a:p>
            <a:pPr lvl="2"/>
            <a:r>
              <a:rPr lang="en-GB" altLang="zh-CN" sz="1700" strike="sngStrike" dirty="0">
                <a:solidFill>
                  <a:srgbClr val="FF0000"/>
                </a:solidFill>
              </a:rPr>
              <a:t>When MG pattern #24 is used for LTE measurements, the measurement window is defined as the first 5ms after the RF re-tuning time and Tinter1 = 30 </a:t>
            </a:r>
            <a:r>
              <a:rPr lang="en-GB" altLang="zh-CN" sz="1700" strike="sngStrike" dirty="0" err="1">
                <a:solidFill>
                  <a:srgbClr val="FF0000"/>
                </a:solidFill>
              </a:rPr>
              <a:t>ms</a:t>
            </a:r>
            <a:endParaRPr lang="zh-CN" altLang="zh-CN" sz="1700" strike="sngStrike" dirty="0">
              <a:solidFill>
                <a:srgbClr val="FF0000"/>
              </a:solidFill>
            </a:endParaRPr>
          </a:p>
          <a:p>
            <a:pPr lvl="1"/>
            <a:r>
              <a:rPr lang="en-GB" altLang="zh-CN" sz="2100" strike="sngStrike" dirty="0">
                <a:solidFill>
                  <a:srgbClr val="FF0000"/>
                </a:solidFill>
              </a:rPr>
              <a:t>Option 2 (OPPO, vivo, HW, CATT, Nokia, Ericsson)</a:t>
            </a:r>
            <a:endParaRPr lang="zh-CN" altLang="zh-CN" sz="2100" strike="sngStrike" dirty="0">
              <a:solidFill>
                <a:srgbClr val="FF0000"/>
              </a:solidFill>
            </a:endParaRPr>
          </a:p>
          <a:p>
            <a:pPr lvl="2"/>
            <a:r>
              <a:rPr lang="en-GB" altLang="zh-CN" sz="1700" strike="sngStrike" dirty="0">
                <a:solidFill>
                  <a:srgbClr val="FF0000"/>
                </a:solidFill>
              </a:rPr>
              <a:t>not to limit this to 5 </a:t>
            </a:r>
            <a:r>
              <a:rPr lang="en-GB" altLang="zh-CN" sz="1700" strike="sngStrike" dirty="0" err="1">
                <a:solidFill>
                  <a:srgbClr val="FF0000"/>
                </a:solidFill>
              </a:rPr>
              <a:t>ms</a:t>
            </a:r>
            <a:r>
              <a:rPr lang="en-GB" altLang="zh-CN" sz="1700" strike="sngStrike" dirty="0">
                <a:solidFill>
                  <a:srgbClr val="FF0000"/>
                </a:solidFill>
              </a:rPr>
              <a:t>, and how to use MG pattern #24 for LTE measurement is up to UE implementations</a:t>
            </a:r>
          </a:p>
          <a:p>
            <a:pPr lvl="2"/>
            <a:endParaRPr lang="en-GB" altLang="zh-CN" sz="1700" dirty="0">
              <a:solidFill>
                <a:srgbClr val="FF0000"/>
              </a:solidFill>
            </a:endParaRPr>
          </a:p>
        </p:txBody>
      </p:sp>
    </p:spTree>
    <p:extLst>
      <p:ext uri="{BB962C8B-B14F-4D97-AF65-F5344CB8AC3E}">
        <p14:creationId xmlns:p14="http://schemas.microsoft.com/office/powerpoint/2010/main" val="22432139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Terminology</a:t>
            </a:r>
            <a:endParaRPr lang="zh-CN" altLang="en-US" sz="3200" dirty="0"/>
          </a:p>
        </p:txBody>
      </p:sp>
      <p:sp>
        <p:nvSpPr>
          <p:cNvPr id="3" name="内容占位符 2"/>
          <p:cNvSpPr>
            <a:spLocks noGrp="1"/>
          </p:cNvSpPr>
          <p:nvPr>
            <p:ph idx="1"/>
          </p:nvPr>
        </p:nvSpPr>
        <p:spPr>
          <a:xfrm>
            <a:off x="457200" y="1417638"/>
            <a:ext cx="8229600" cy="4747666"/>
          </a:xfrm>
        </p:spPr>
        <p:txBody>
          <a:bodyPr>
            <a:normAutofit/>
          </a:bodyPr>
          <a:lstStyle/>
          <a:p>
            <a:pPr marL="342900" lvl="1" indent="-342900">
              <a:buFont typeface="Arial" panose="020B0604020202020204" pitchFamily="34" charset="0"/>
              <a:buChar char="•"/>
            </a:pPr>
            <a:r>
              <a:rPr lang="en-US" altLang="zh-CN" sz="2400" dirty="0">
                <a:solidFill>
                  <a:srgbClr val="7030A0"/>
                </a:solidFill>
              </a:rPr>
              <a:t>The term “positioning frequency layer” will be used in 38.133 </a:t>
            </a:r>
            <a:endParaRPr lang="en-GB" altLang="zh-CN" sz="2400" dirty="0">
              <a:solidFill>
                <a:srgbClr val="7030A0"/>
              </a:solidFill>
            </a:endParaRPr>
          </a:p>
        </p:txBody>
      </p:sp>
    </p:spTree>
    <p:extLst>
      <p:ext uri="{BB962C8B-B14F-4D97-AF65-F5344CB8AC3E}">
        <p14:creationId xmlns:p14="http://schemas.microsoft.com/office/powerpoint/2010/main" val="3580159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PRS-RSRP</a:t>
            </a:r>
            <a:endParaRPr lang="zh-CN" altLang="en-US" sz="3200"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457200" y="1600200"/>
                <a:ext cx="8229600" cy="4709120"/>
              </a:xfrm>
            </p:spPr>
            <p:txBody>
              <a:bodyPr>
                <a:normAutofit fontScale="85000" lnSpcReduction="20000"/>
              </a:bodyPr>
              <a:lstStyle/>
              <a:p>
                <a:r>
                  <a:rPr lang="en-US" altLang="zh-CN" sz="2400" dirty="0">
                    <a:solidFill>
                      <a:srgbClr val="FF0000"/>
                    </a:solidFill>
                  </a:rPr>
                  <a:t>PRS-RSRP requirements when configured for DL-TDOA or multi-RTT</a:t>
                </a:r>
              </a:p>
              <a:p>
                <a:pPr lvl="1"/>
                <a:r>
                  <a:rPr lang="en-GB" altLang="zh-CN" sz="2200" dirty="0">
                    <a:solidFill>
                      <a:srgbClr val="FF0000"/>
                    </a:solidFill>
                  </a:rPr>
                  <a:t>Option 1 (QC)</a:t>
                </a:r>
                <a:endParaRPr lang="zh-CN" altLang="zh-CN" sz="2200" dirty="0">
                  <a:solidFill>
                    <a:srgbClr val="FF0000"/>
                  </a:solidFill>
                </a:endParaRPr>
              </a:p>
              <a:p>
                <a:pPr lvl="2"/>
                <a:r>
                  <a:rPr lang="en-GB" altLang="zh-CN" sz="1800" dirty="0">
                    <a:solidFill>
                      <a:srgbClr val="FF0000"/>
                    </a:solidFill>
                  </a:rPr>
                  <a:t>According to a prior agreement, RAN4 may revise the number of samples (</a:t>
                </a:r>
                <a14:m>
                  <m:oMath xmlns:m="http://schemas.openxmlformats.org/officeDocument/2006/math">
                    <m:sSub>
                      <m:sSubPr>
                        <m:ctrlPr>
                          <a:rPr lang="zh-CN" altLang="zh-CN" sz="1800" i="1">
                            <a:solidFill>
                              <a:srgbClr val="FF0000"/>
                            </a:solidFill>
                            <a:latin typeface="Cambria Math" panose="02040503050406030204" pitchFamily="18" charset="0"/>
                          </a:rPr>
                        </m:ctrlPr>
                      </m:sSubPr>
                      <m:e>
                        <m:r>
                          <m:rPr>
                            <m:nor/>
                          </m:rPr>
                          <a:rPr lang="en-GB" altLang="zh-CN" sz="1800">
                            <a:solidFill>
                              <a:srgbClr val="FF0000"/>
                            </a:solidFill>
                          </a:rPr>
                          <m:t>N</m:t>
                        </m:r>
                      </m:e>
                      <m:sub>
                        <m:r>
                          <m:rPr>
                            <m:nor/>
                          </m:rPr>
                          <a:rPr lang="en-GB" altLang="zh-CN" sz="1800">
                            <a:solidFill>
                              <a:srgbClr val="FF0000"/>
                            </a:solidFill>
                          </a:rPr>
                          <m:t>sample</m:t>
                        </m:r>
                      </m:sub>
                    </m:sSub>
                  </m:oMath>
                </a14:m>
                <a:r>
                  <a:rPr lang="en-GB" altLang="zh-CN" sz="1800" dirty="0">
                    <a:solidFill>
                      <a:srgbClr val="FF0000"/>
                    </a:solidFill>
                  </a:rPr>
                  <a:t>) in the requirement if more samples are needed to meet PRS-RSRP accuracy requirements.</a:t>
                </a:r>
                <a:endParaRPr lang="zh-CN" altLang="zh-CN" sz="1800" dirty="0">
                  <a:solidFill>
                    <a:srgbClr val="FF0000"/>
                  </a:solidFill>
                </a:endParaRPr>
              </a:p>
              <a:p>
                <a:pPr lvl="1"/>
                <a:r>
                  <a:rPr lang="en-GB" altLang="zh-CN" sz="2200" dirty="0">
                    <a:solidFill>
                      <a:srgbClr val="FF0000"/>
                    </a:solidFill>
                  </a:rPr>
                  <a:t>Option 2a (vivo, HW, CATT, OPPO, Intel)</a:t>
                </a:r>
                <a:endParaRPr lang="zh-CN" altLang="zh-CN" sz="2200" dirty="0">
                  <a:solidFill>
                    <a:srgbClr val="FF0000"/>
                  </a:solidFill>
                </a:endParaRPr>
              </a:p>
              <a:p>
                <a:pPr lvl="2"/>
                <a:r>
                  <a:rPr lang="en-GB" altLang="zh-CN" sz="1800" dirty="0">
                    <a:solidFill>
                      <a:srgbClr val="FF0000"/>
                    </a:solidFill>
                  </a:rPr>
                  <a:t>UE behaviour is not defined when PRS-RSRP is configured additionally to RSTD or UE Rx-</a:t>
                </a:r>
                <a:r>
                  <a:rPr lang="en-GB" altLang="zh-CN" sz="1800" dirty="0" err="1">
                    <a:solidFill>
                      <a:srgbClr val="FF0000"/>
                    </a:solidFill>
                  </a:rPr>
                  <a:t>Tx</a:t>
                </a:r>
                <a:r>
                  <a:rPr lang="en-GB" altLang="zh-CN" sz="1800" dirty="0">
                    <a:solidFill>
                      <a:srgbClr val="FF0000"/>
                    </a:solidFill>
                  </a:rPr>
                  <a:t> measurement. </a:t>
                </a:r>
                <a:endParaRPr lang="zh-CN" altLang="zh-CN" sz="1800" dirty="0">
                  <a:solidFill>
                    <a:srgbClr val="FF0000"/>
                  </a:solidFill>
                </a:endParaRPr>
              </a:p>
              <a:p>
                <a:pPr lvl="2"/>
                <a:r>
                  <a:rPr lang="en-GB" altLang="zh-CN" sz="1800" dirty="0">
                    <a:solidFill>
                      <a:srgbClr val="FF0000"/>
                    </a:solidFill>
                  </a:rPr>
                  <a:t>Current requirements in clause 9.9.3 also apply for the case when PRS-RSRP is measured for DL-TDOA or Multi-RTT.</a:t>
                </a:r>
                <a:endParaRPr lang="zh-CN" altLang="zh-CN" sz="1800" dirty="0">
                  <a:solidFill>
                    <a:srgbClr val="FF0000"/>
                  </a:solidFill>
                </a:endParaRPr>
              </a:p>
              <a:p>
                <a:pPr lvl="1"/>
                <a:r>
                  <a:rPr lang="en-GB" altLang="zh-CN" sz="2200" dirty="0">
                    <a:solidFill>
                      <a:srgbClr val="FF0000"/>
                    </a:solidFill>
                  </a:rPr>
                  <a:t>Option 2b (Nokia, Intel)</a:t>
                </a:r>
                <a:endParaRPr lang="zh-CN" altLang="zh-CN" sz="2200" dirty="0">
                  <a:solidFill>
                    <a:srgbClr val="FF0000"/>
                  </a:solidFill>
                </a:endParaRPr>
              </a:p>
              <a:p>
                <a:pPr lvl="2"/>
                <a:r>
                  <a:rPr lang="en-GB" altLang="zh-CN" sz="1800" dirty="0">
                    <a:solidFill>
                      <a:srgbClr val="FF0000"/>
                    </a:solidFill>
                  </a:rPr>
                  <a:t>Regarding UE </a:t>
                </a:r>
                <a:r>
                  <a:rPr lang="en-GB" altLang="zh-CN" sz="1800" dirty="0" err="1">
                    <a:solidFill>
                      <a:srgbClr val="FF0000"/>
                    </a:solidFill>
                  </a:rPr>
                  <a:t>behavior</a:t>
                </a:r>
                <a:r>
                  <a:rPr lang="en-GB" altLang="zh-CN" sz="1800" dirty="0">
                    <a:solidFill>
                      <a:srgbClr val="FF0000"/>
                    </a:solidFill>
                  </a:rPr>
                  <a:t>, a UE continues to measure PRS-RSRP over the entire RSTD/UE Rx-</a:t>
                </a:r>
                <a:r>
                  <a:rPr lang="en-GB" altLang="zh-CN" sz="1800" dirty="0" err="1">
                    <a:solidFill>
                      <a:srgbClr val="FF0000"/>
                    </a:solidFill>
                  </a:rPr>
                  <a:t>Tx</a:t>
                </a:r>
                <a:r>
                  <a:rPr lang="en-GB" altLang="zh-CN" sz="1800" dirty="0">
                    <a:solidFill>
                      <a:srgbClr val="FF0000"/>
                    </a:solidFill>
                  </a:rPr>
                  <a:t> measurement period, when PRS-RSRP is configured together with RSTD/UE Rx-</a:t>
                </a:r>
                <a:r>
                  <a:rPr lang="en-GB" altLang="zh-CN" sz="1800" dirty="0" err="1">
                    <a:solidFill>
                      <a:srgbClr val="FF0000"/>
                    </a:solidFill>
                  </a:rPr>
                  <a:t>Tx</a:t>
                </a:r>
                <a:r>
                  <a:rPr lang="en-GB" altLang="zh-CN" sz="1800" dirty="0">
                    <a:solidFill>
                      <a:srgbClr val="FF0000"/>
                    </a:solidFill>
                  </a:rPr>
                  <a:t>.</a:t>
                </a:r>
                <a:endParaRPr lang="zh-CN" altLang="zh-CN" sz="1800" dirty="0">
                  <a:solidFill>
                    <a:srgbClr val="FF0000"/>
                  </a:solidFill>
                </a:endParaRPr>
              </a:p>
              <a:p>
                <a:pPr lvl="2"/>
                <a:r>
                  <a:rPr lang="en-GB" altLang="zh-CN" sz="1800" dirty="0">
                    <a:solidFill>
                      <a:srgbClr val="FF0000"/>
                    </a:solidFill>
                  </a:rPr>
                  <a:t>RSRP requirements in clause 9.9.3 also apply for the case when configuring PRS-RSRP with RSTD or UE Rx-</a:t>
                </a:r>
                <a:r>
                  <a:rPr lang="en-GB" altLang="zh-CN" sz="1800" dirty="0" err="1">
                    <a:solidFill>
                      <a:srgbClr val="FF0000"/>
                    </a:solidFill>
                  </a:rPr>
                  <a:t>Tx</a:t>
                </a:r>
                <a:r>
                  <a:rPr lang="en-GB" altLang="zh-CN" sz="1800" dirty="0">
                    <a:solidFill>
                      <a:srgbClr val="FF0000"/>
                    </a:solidFill>
                  </a:rPr>
                  <a:t>.</a:t>
                </a:r>
                <a:endParaRPr lang="zh-CN" altLang="zh-CN" sz="1800" dirty="0">
                  <a:solidFill>
                    <a:srgbClr val="FF0000"/>
                  </a:solidFill>
                </a:endParaRPr>
              </a:p>
              <a:p>
                <a:pPr lvl="1"/>
                <a:r>
                  <a:rPr lang="en-GB" altLang="zh-CN" sz="2200" dirty="0">
                    <a:solidFill>
                      <a:srgbClr val="FF0000"/>
                    </a:solidFill>
                  </a:rPr>
                  <a:t>Option 3 (Ericsson, Nokia)</a:t>
                </a:r>
                <a:endParaRPr lang="zh-CN" altLang="zh-CN" sz="2200" dirty="0">
                  <a:solidFill>
                    <a:srgbClr val="FF0000"/>
                  </a:solidFill>
                </a:endParaRPr>
              </a:p>
              <a:p>
                <a:pPr lvl="2"/>
                <a:r>
                  <a:rPr lang="en-GB" altLang="zh-CN" sz="1800" dirty="0">
                    <a:solidFill>
                      <a:srgbClr val="FF0000"/>
                    </a:solidFill>
                  </a:rPr>
                  <a:t>UE </a:t>
                </a:r>
                <a:r>
                  <a:rPr lang="en-GB" altLang="zh-CN" sz="1800" dirty="0" err="1">
                    <a:solidFill>
                      <a:srgbClr val="FF0000"/>
                    </a:solidFill>
                  </a:rPr>
                  <a:t>behavior</a:t>
                </a:r>
                <a:r>
                  <a:rPr lang="en-GB" altLang="zh-CN" sz="1800" dirty="0">
                    <a:solidFill>
                      <a:srgbClr val="FF0000"/>
                    </a:solidFill>
                  </a:rPr>
                  <a:t> when PRS-RSRP is configured together with RSTD/UE Rx-</a:t>
                </a:r>
                <a:r>
                  <a:rPr lang="en-GB" altLang="zh-CN" sz="1800" dirty="0" err="1">
                    <a:solidFill>
                      <a:srgbClr val="FF0000"/>
                    </a:solidFill>
                  </a:rPr>
                  <a:t>Tx</a:t>
                </a:r>
                <a:r>
                  <a:rPr lang="en-GB" altLang="zh-CN" sz="1800" dirty="0">
                    <a:solidFill>
                      <a:srgbClr val="FF0000"/>
                    </a:solidFill>
                  </a:rPr>
                  <a:t> and the required PRS-RSRP measurement period is shorter than that for RSTD/UE Rx-</a:t>
                </a:r>
                <a:r>
                  <a:rPr lang="en-GB" altLang="zh-CN" sz="1800" dirty="0" err="1">
                    <a:solidFill>
                      <a:srgbClr val="FF0000"/>
                    </a:solidFill>
                  </a:rPr>
                  <a:t>Tx</a:t>
                </a:r>
                <a:r>
                  <a:rPr lang="en-GB" altLang="zh-CN" sz="1800" dirty="0">
                    <a:solidFill>
                      <a:srgbClr val="FF0000"/>
                    </a:solidFill>
                  </a:rPr>
                  <a:t> (configured without PRS-RSRP), then the PRS-RSRP measurement continues over the entire RSTD/UE Rx-</a:t>
                </a:r>
                <a:r>
                  <a:rPr lang="en-GB" altLang="zh-CN" sz="1800" dirty="0" err="1">
                    <a:solidFill>
                      <a:srgbClr val="FF0000"/>
                    </a:solidFill>
                  </a:rPr>
                  <a:t>Tx</a:t>
                </a:r>
                <a:r>
                  <a:rPr lang="en-GB" altLang="zh-CN" sz="1800" dirty="0">
                    <a:solidFill>
                      <a:srgbClr val="FF0000"/>
                    </a:solidFill>
                  </a:rPr>
                  <a:t> measurement period.</a:t>
                </a: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457200" y="1600200"/>
                <a:ext cx="8229600" cy="4709120"/>
              </a:xfrm>
              <a:blipFill rotWithShape="0">
                <a:blip r:embed="rId2"/>
                <a:stretch>
                  <a:fillRect l="-667" t="-1943" r="-14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924870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UE Rx-</a:t>
            </a:r>
            <a:r>
              <a:rPr lang="en-US" altLang="zh-CN" sz="3200" dirty="0" err="1"/>
              <a:t>Tx</a:t>
            </a:r>
            <a:r>
              <a:rPr lang="en-US" altLang="zh-CN" sz="3200" dirty="0"/>
              <a:t> (1)</a:t>
            </a:r>
            <a:endParaRPr lang="zh-CN" altLang="en-US" sz="3200" dirty="0"/>
          </a:p>
        </p:txBody>
      </p:sp>
      <p:sp>
        <p:nvSpPr>
          <p:cNvPr id="3" name="内容占位符 2"/>
          <p:cNvSpPr>
            <a:spLocks noGrp="1"/>
          </p:cNvSpPr>
          <p:nvPr>
            <p:ph idx="1"/>
          </p:nvPr>
        </p:nvSpPr>
        <p:spPr>
          <a:xfrm>
            <a:off x="457200" y="1600200"/>
            <a:ext cx="8229600" cy="4709120"/>
          </a:xfrm>
        </p:spPr>
        <p:txBody>
          <a:bodyPr>
            <a:normAutofit fontScale="62500" lnSpcReduction="20000"/>
          </a:bodyPr>
          <a:lstStyle/>
          <a:p>
            <a:r>
              <a:rPr lang="en-GB" altLang="zh-CN" sz="2400" dirty="0">
                <a:solidFill>
                  <a:srgbClr val="7030A0"/>
                </a:solidFill>
              </a:rPr>
              <a:t>SRS periodicity is not accounted in UE Rx-</a:t>
            </a:r>
            <a:r>
              <a:rPr lang="en-GB" altLang="zh-CN" sz="2400" dirty="0" err="1">
                <a:solidFill>
                  <a:srgbClr val="7030A0"/>
                </a:solidFill>
              </a:rPr>
              <a:t>Tx</a:t>
            </a:r>
            <a:r>
              <a:rPr lang="en-GB" altLang="zh-CN" sz="2400" dirty="0">
                <a:solidFill>
                  <a:srgbClr val="7030A0"/>
                </a:solidFill>
              </a:rPr>
              <a:t> measurement period, and the SRS impact may be accounted by SRS/PRS proximity</a:t>
            </a:r>
          </a:p>
          <a:p>
            <a:r>
              <a:rPr lang="en-GB" altLang="zh-CN" sz="2400" dirty="0">
                <a:solidFill>
                  <a:srgbClr val="7030A0"/>
                </a:solidFill>
              </a:rPr>
              <a:t>SRS dropping is not accounted in UE Rx-</a:t>
            </a:r>
            <a:r>
              <a:rPr lang="en-GB" altLang="zh-CN" sz="2400" dirty="0" err="1">
                <a:solidFill>
                  <a:srgbClr val="7030A0"/>
                </a:solidFill>
              </a:rPr>
              <a:t>Tx</a:t>
            </a:r>
            <a:r>
              <a:rPr lang="en-GB" altLang="zh-CN" sz="2400" dirty="0">
                <a:solidFill>
                  <a:srgbClr val="7030A0"/>
                </a:solidFill>
              </a:rPr>
              <a:t> measurement period, and the existing requirements </a:t>
            </a:r>
            <a:r>
              <a:rPr lang="en-GB" altLang="zh-CN" sz="2400" dirty="0" smtClean="0">
                <a:solidFill>
                  <a:srgbClr val="7030A0"/>
                </a:solidFill>
              </a:rPr>
              <a:t>apply</a:t>
            </a:r>
          </a:p>
          <a:p>
            <a:r>
              <a:rPr lang="en-US" altLang="zh-CN" sz="2400" dirty="0">
                <a:solidFill>
                  <a:srgbClr val="00B0F0"/>
                </a:solidFill>
              </a:rPr>
              <a:t>The measurement requirements is applicable only if any SRS transmission is within [-X, X] </a:t>
            </a:r>
            <a:r>
              <a:rPr lang="en-US" altLang="zh-CN" sz="2400" dirty="0" err="1">
                <a:solidFill>
                  <a:srgbClr val="00B0F0"/>
                </a:solidFill>
              </a:rPr>
              <a:t>msec</a:t>
            </a:r>
            <a:r>
              <a:rPr lang="en-US" altLang="zh-CN" sz="2400" dirty="0">
                <a:solidFill>
                  <a:srgbClr val="00B0F0"/>
                </a:solidFill>
              </a:rPr>
              <a:t> of at least one DL PRS resource of each of the TRPs in the assistance data. </a:t>
            </a:r>
          </a:p>
          <a:p>
            <a:pPr lvl="1"/>
            <a:r>
              <a:rPr lang="en-US" altLang="zh-CN" sz="2000" dirty="0">
                <a:solidFill>
                  <a:srgbClr val="00B0F0"/>
                </a:solidFill>
              </a:rPr>
              <a:t>Accuracy requirements are independent of PRS and SRS separation</a:t>
            </a:r>
          </a:p>
          <a:p>
            <a:pPr lvl="1"/>
            <a:r>
              <a:rPr lang="en-US" altLang="zh-CN" sz="2000" dirty="0" smtClean="0">
                <a:solidFill>
                  <a:srgbClr val="00B0F0"/>
                </a:solidFill>
              </a:rPr>
              <a:t>X </a:t>
            </a:r>
            <a:r>
              <a:rPr lang="en-US" altLang="zh-CN" sz="2000" dirty="0">
                <a:solidFill>
                  <a:srgbClr val="00B0F0"/>
                </a:solidFill>
              </a:rPr>
              <a:t>= </a:t>
            </a:r>
            <a:r>
              <a:rPr lang="en-US" altLang="zh-CN" sz="2000" dirty="0" smtClean="0">
                <a:solidFill>
                  <a:srgbClr val="00B0F0"/>
                </a:solidFill>
              </a:rPr>
              <a:t>FFS between 160ms </a:t>
            </a:r>
            <a:r>
              <a:rPr lang="en-US" altLang="zh-CN" sz="2000" dirty="0">
                <a:solidFill>
                  <a:srgbClr val="00B0F0"/>
                </a:solidFill>
              </a:rPr>
              <a:t>or </a:t>
            </a:r>
            <a:r>
              <a:rPr lang="en-US" altLang="zh-CN" sz="2000" dirty="0" smtClean="0">
                <a:solidFill>
                  <a:srgbClr val="00B0F0"/>
                </a:solidFill>
              </a:rPr>
              <a:t>80ms</a:t>
            </a:r>
          </a:p>
          <a:p>
            <a:pPr lvl="1"/>
            <a:r>
              <a:rPr lang="en-US" altLang="zh-CN" sz="2100" dirty="0">
                <a:solidFill>
                  <a:srgbClr val="00B0F0"/>
                </a:solidFill>
              </a:rPr>
              <a:t>FFS if UE still measures and reports UE Rx-</a:t>
            </a:r>
            <a:r>
              <a:rPr lang="en-US" altLang="zh-CN" sz="2100" dirty="0" err="1">
                <a:solidFill>
                  <a:srgbClr val="00B0F0"/>
                </a:solidFill>
              </a:rPr>
              <a:t>Tx</a:t>
            </a:r>
            <a:r>
              <a:rPr lang="en-US" altLang="zh-CN" sz="2100" dirty="0">
                <a:solidFill>
                  <a:srgbClr val="00B0F0"/>
                </a:solidFill>
              </a:rPr>
              <a:t> measurement or not if PRS/SRS proximity condition is not met</a:t>
            </a:r>
          </a:p>
          <a:p>
            <a:r>
              <a:rPr lang="en-US" altLang="zh-CN" sz="2400" strike="sngStrike" dirty="0" smtClean="0">
                <a:solidFill>
                  <a:srgbClr val="FF0000"/>
                </a:solidFill>
              </a:rPr>
              <a:t>PRS/SRS </a:t>
            </a:r>
            <a:r>
              <a:rPr lang="en-US" altLang="zh-CN" sz="2400" strike="sngStrike" dirty="0">
                <a:solidFill>
                  <a:srgbClr val="FF0000"/>
                </a:solidFill>
              </a:rPr>
              <a:t>proximity</a:t>
            </a:r>
          </a:p>
          <a:p>
            <a:pPr lvl="1"/>
            <a:r>
              <a:rPr lang="en-GB" altLang="zh-CN" sz="2200" strike="sngStrike" dirty="0">
                <a:solidFill>
                  <a:srgbClr val="FF0000"/>
                </a:solidFill>
              </a:rPr>
              <a:t>Option 1 (CATT, QC, Intel, OPPO, vivo, HW, Ericsson)</a:t>
            </a:r>
            <a:endParaRPr lang="zh-CN" altLang="zh-CN" sz="2200" strike="sngStrike" dirty="0">
              <a:solidFill>
                <a:srgbClr val="FF0000"/>
              </a:solidFill>
            </a:endParaRPr>
          </a:p>
          <a:p>
            <a:pPr lvl="2"/>
            <a:r>
              <a:rPr lang="en-US" altLang="zh-CN" sz="1800" strike="sngStrike" dirty="0">
                <a:solidFill>
                  <a:srgbClr val="FF0000"/>
                </a:solidFill>
              </a:rPr>
              <a:t>The measurement requirements is applicable only if any SRS transmission is within [-X, X] </a:t>
            </a:r>
            <a:r>
              <a:rPr lang="en-US" altLang="zh-CN" sz="1800" strike="sngStrike" dirty="0" err="1">
                <a:solidFill>
                  <a:srgbClr val="FF0000"/>
                </a:solidFill>
              </a:rPr>
              <a:t>msec</a:t>
            </a:r>
            <a:r>
              <a:rPr lang="en-US" altLang="zh-CN" sz="1800" strike="sngStrike" dirty="0">
                <a:solidFill>
                  <a:srgbClr val="FF0000"/>
                </a:solidFill>
              </a:rPr>
              <a:t> of at least one DL PRS resource of each of the TRPs in the assistance data. </a:t>
            </a:r>
            <a:endParaRPr lang="zh-CN" altLang="zh-CN" sz="1800" strike="sngStrike" dirty="0">
              <a:solidFill>
                <a:srgbClr val="FF0000"/>
              </a:solidFill>
            </a:endParaRPr>
          </a:p>
          <a:p>
            <a:pPr lvl="2"/>
            <a:r>
              <a:rPr lang="en-US" altLang="zh-CN" sz="1800" strike="sngStrike" dirty="0">
                <a:solidFill>
                  <a:srgbClr val="FF0000"/>
                </a:solidFill>
              </a:rPr>
              <a:t>Accuracy requirements are independent of PRS and SRS separation</a:t>
            </a:r>
            <a:endParaRPr lang="zh-CN" altLang="zh-CN" sz="1800" strike="sngStrike" dirty="0">
              <a:solidFill>
                <a:srgbClr val="FF0000"/>
              </a:solidFill>
            </a:endParaRPr>
          </a:p>
          <a:p>
            <a:pPr lvl="3"/>
            <a:r>
              <a:rPr lang="en-GB" altLang="zh-CN" sz="1400" strike="sngStrike" dirty="0">
                <a:solidFill>
                  <a:srgbClr val="FF0000"/>
                </a:solidFill>
              </a:rPr>
              <a:t>X = 160 (CATT, Intel, OPPO, vivo, HW, Ericsson, </a:t>
            </a:r>
            <a:r>
              <a:rPr lang="en-GB" altLang="zh-CN" sz="1400" strike="sngStrike" dirty="0">
                <a:solidFill>
                  <a:schemeClr val="accent3">
                    <a:lumMod val="50000"/>
                  </a:schemeClr>
                </a:solidFill>
              </a:rPr>
              <a:t>Nokia</a:t>
            </a:r>
            <a:r>
              <a:rPr lang="en-GB" altLang="zh-CN" sz="1400" strike="sngStrike" dirty="0">
                <a:solidFill>
                  <a:srgbClr val="FF0000"/>
                </a:solidFill>
              </a:rPr>
              <a:t>)</a:t>
            </a:r>
            <a:endParaRPr lang="zh-CN" altLang="zh-CN" sz="1400" strike="sngStrike" dirty="0">
              <a:solidFill>
                <a:srgbClr val="FF0000"/>
              </a:solidFill>
            </a:endParaRPr>
          </a:p>
          <a:p>
            <a:pPr lvl="3"/>
            <a:r>
              <a:rPr lang="en-GB" altLang="zh-CN" sz="1400" strike="sngStrike" dirty="0">
                <a:solidFill>
                  <a:srgbClr val="FF0000"/>
                </a:solidFill>
              </a:rPr>
              <a:t>X=80 (QC, HW)</a:t>
            </a:r>
            <a:endParaRPr lang="zh-CN" altLang="zh-CN" sz="1400" strike="sngStrike" dirty="0">
              <a:solidFill>
                <a:srgbClr val="FF0000"/>
              </a:solidFill>
            </a:endParaRPr>
          </a:p>
          <a:p>
            <a:pPr lvl="1"/>
            <a:r>
              <a:rPr lang="en-GB" altLang="zh-CN" sz="2200" strike="sngStrike" dirty="0">
                <a:solidFill>
                  <a:srgbClr val="FF0000"/>
                </a:solidFill>
              </a:rPr>
              <a:t>Option 2 (Ericsson)</a:t>
            </a:r>
            <a:endParaRPr lang="zh-CN" altLang="zh-CN" sz="2200" strike="sngStrike" dirty="0">
              <a:solidFill>
                <a:srgbClr val="FF0000"/>
              </a:solidFill>
            </a:endParaRPr>
          </a:p>
          <a:p>
            <a:pPr lvl="2"/>
            <a:r>
              <a:rPr lang="en-GB" altLang="zh-CN" sz="1800" strike="sngStrike" dirty="0">
                <a:solidFill>
                  <a:srgbClr val="FF0000"/>
                </a:solidFill>
              </a:rPr>
              <a:t>The requirements for UE Rx-</a:t>
            </a:r>
            <a:r>
              <a:rPr lang="en-GB" altLang="zh-CN" sz="1800" strike="sngStrike" dirty="0" err="1">
                <a:solidFill>
                  <a:srgbClr val="FF0000"/>
                </a:solidFill>
              </a:rPr>
              <a:t>Tx</a:t>
            </a:r>
            <a:r>
              <a:rPr lang="en-GB" altLang="zh-CN" sz="1800" strike="sngStrike" dirty="0">
                <a:solidFill>
                  <a:srgbClr val="FF0000"/>
                </a:solidFill>
              </a:rPr>
              <a:t> apply provided MIN(</a:t>
            </a:r>
            <a:r>
              <a:rPr lang="en-GB" altLang="zh-CN" sz="1800" strike="sngStrike" dirty="0" err="1">
                <a:solidFill>
                  <a:srgbClr val="FF0000"/>
                </a:solidFill>
              </a:rPr>
              <a:t>Tsrs</a:t>
            </a:r>
            <a:r>
              <a:rPr lang="en-GB" altLang="zh-CN" sz="1800" strike="sngStrike" dirty="0">
                <a:solidFill>
                  <a:srgbClr val="FF0000"/>
                </a:solidFill>
              </a:rPr>
              <a:t>, </a:t>
            </a:r>
            <a:r>
              <a:rPr lang="en-GB" altLang="zh-CN" sz="1800" strike="sngStrike" dirty="0" err="1">
                <a:solidFill>
                  <a:srgbClr val="FF0000"/>
                </a:solidFill>
              </a:rPr>
              <a:t>Tprs</a:t>
            </a:r>
            <a:r>
              <a:rPr lang="en-GB" altLang="zh-CN" sz="1800" strike="sngStrike" dirty="0">
                <a:solidFill>
                  <a:srgbClr val="FF0000"/>
                </a:solidFill>
              </a:rPr>
              <a:t>) </a:t>
            </a:r>
            <a:r>
              <a:rPr lang="zh-CN" altLang="zh-CN" sz="1800" strike="sngStrike" dirty="0">
                <a:solidFill>
                  <a:srgbClr val="FF0000"/>
                </a:solidFill>
              </a:rPr>
              <a:t>≤</a:t>
            </a:r>
            <a:r>
              <a:rPr lang="en-GB" altLang="zh-CN" sz="1800" strike="sngStrike" dirty="0">
                <a:solidFill>
                  <a:srgbClr val="FF0000"/>
                </a:solidFill>
              </a:rPr>
              <a:t> 2*X; X = FFS (e.g. X = 160 </a:t>
            </a:r>
            <a:r>
              <a:rPr lang="en-GB" altLang="zh-CN" sz="1800" strike="sngStrike" dirty="0" err="1">
                <a:solidFill>
                  <a:srgbClr val="FF0000"/>
                </a:solidFill>
              </a:rPr>
              <a:t>ms</a:t>
            </a:r>
            <a:r>
              <a:rPr lang="en-GB" altLang="zh-CN" sz="1800" strike="sngStrike" dirty="0">
                <a:solidFill>
                  <a:srgbClr val="FF0000"/>
                </a:solidFill>
              </a:rPr>
              <a:t>).</a:t>
            </a:r>
            <a:endParaRPr lang="zh-CN" altLang="zh-CN" sz="1800" strike="sngStrike" dirty="0">
              <a:solidFill>
                <a:srgbClr val="FF0000"/>
              </a:solidFill>
            </a:endParaRPr>
          </a:p>
          <a:p>
            <a:pPr marL="514350" indent="-457200"/>
            <a:r>
              <a:rPr lang="en-US" altLang="zh-CN" sz="2600" strike="sngStrike" dirty="0">
                <a:solidFill>
                  <a:schemeClr val="accent3">
                    <a:lumMod val="50000"/>
                  </a:schemeClr>
                </a:solidFill>
              </a:rPr>
              <a:t>A UE behavior still measures and reports UE RX-TX measurements no matter to PRS/SRS proximity.</a:t>
            </a:r>
          </a:p>
          <a:p>
            <a:pPr marL="457200" lvl="1" indent="0">
              <a:buNone/>
            </a:pPr>
            <a:r>
              <a:rPr lang="en-US" altLang="zh-CN" sz="2200" strike="sngStrike" dirty="0">
                <a:solidFill>
                  <a:schemeClr val="accent3">
                    <a:lumMod val="50000"/>
                  </a:schemeClr>
                </a:solidFill>
              </a:rPr>
              <a:t>      Option 1 : Yes (Nokia)</a:t>
            </a:r>
          </a:p>
          <a:p>
            <a:pPr marL="457200" lvl="1" indent="0">
              <a:buNone/>
            </a:pPr>
            <a:r>
              <a:rPr lang="en-US" altLang="zh-CN" sz="2200" strike="sngStrike" dirty="0">
                <a:solidFill>
                  <a:schemeClr val="accent3">
                    <a:lumMod val="50000"/>
                  </a:schemeClr>
                </a:solidFill>
              </a:rPr>
              <a:t>      Option 2 : No</a:t>
            </a:r>
          </a:p>
        </p:txBody>
      </p:sp>
    </p:spTree>
    <p:extLst>
      <p:ext uri="{BB962C8B-B14F-4D97-AF65-F5344CB8AC3E}">
        <p14:creationId xmlns:p14="http://schemas.microsoft.com/office/powerpoint/2010/main" val="1438757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RSTD (1)</a:t>
            </a:r>
            <a:endParaRPr lang="zh-CN" altLang="en-US" sz="3200" dirty="0"/>
          </a:p>
        </p:txBody>
      </p:sp>
      <p:sp>
        <p:nvSpPr>
          <p:cNvPr id="3" name="内容占位符 2"/>
          <p:cNvSpPr>
            <a:spLocks noGrp="1"/>
          </p:cNvSpPr>
          <p:nvPr>
            <p:ph idx="1"/>
          </p:nvPr>
        </p:nvSpPr>
        <p:spPr/>
        <p:txBody>
          <a:bodyPr>
            <a:normAutofit/>
          </a:bodyPr>
          <a:lstStyle/>
          <a:p>
            <a:r>
              <a:rPr lang="en-US" altLang="zh-CN" sz="2000" dirty="0">
                <a:solidFill>
                  <a:srgbClr val="00B050"/>
                </a:solidFill>
              </a:rPr>
              <a:t>If muting option 1 is applied, the periodicity of a PRS resource is scaled by </a:t>
            </a:r>
            <a:r>
              <a:rPr lang="en-US" altLang="zh-CN" sz="2000" dirty="0" err="1">
                <a:solidFill>
                  <a:srgbClr val="00B050"/>
                </a:solidFill>
              </a:rPr>
              <a:t>N_muting</a:t>
            </a:r>
            <a:r>
              <a:rPr lang="en-US" altLang="zh-CN" sz="2000" dirty="0">
                <a:solidFill>
                  <a:srgbClr val="00B050"/>
                </a:solidFill>
              </a:rPr>
              <a:t> where </a:t>
            </a:r>
            <a:r>
              <a:rPr lang="en-US" altLang="zh-CN" sz="2000" dirty="0" err="1">
                <a:solidFill>
                  <a:srgbClr val="00B050"/>
                </a:solidFill>
              </a:rPr>
              <a:t>N_muting</a:t>
            </a:r>
            <a:r>
              <a:rPr lang="en-US" altLang="zh-CN" sz="2000" dirty="0">
                <a:solidFill>
                  <a:srgbClr val="00B050"/>
                </a:solidFill>
              </a:rPr>
              <a:t> is X * </a:t>
            </a:r>
            <a:r>
              <a:rPr lang="en-US" altLang="zh-CN" sz="2000" i="1" dirty="0">
                <a:solidFill>
                  <a:srgbClr val="00B050"/>
                </a:solidFill>
              </a:rPr>
              <a:t>dl-</a:t>
            </a:r>
            <a:r>
              <a:rPr lang="en-US" altLang="zh-CN" sz="2000" i="1" dirty="0" err="1">
                <a:solidFill>
                  <a:srgbClr val="00B050"/>
                </a:solidFill>
              </a:rPr>
              <a:t>prs</a:t>
            </a:r>
            <a:r>
              <a:rPr lang="en-US" altLang="zh-CN" sz="2000" i="1" dirty="0">
                <a:solidFill>
                  <a:srgbClr val="00B050"/>
                </a:solidFill>
              </a:rPr>
              <a:t>-</a:t>
            </a:r>
            <a:r>
              <a:rPr lang="en-US" altLang="zh-CN" sz="2000" i="1" dirty="0" err="1">
                <a:solidFill>
                  <a:srgbClr val="00B050"/>
                </a:solidFill>
              </a:rPr>
              <a:t>MutingBitRepetitionFactor</a:t>
            </a:r>
            <a:r>
              <a:rPr lang="en-US" altLang="zh-CN" sz="2000" dirty="0">
                <a:solidFill>
                  <a:srgbClr val="00B050"/>
                </a:solidFill>
              </a:rPr>
              <a:t>, and </a:t>
            </a:r>
            <a:endParaRPr lang="zh-CN" altLang="zh-CN" sz="2000" dirty="0">
              <a:solidFill>
                <a:srgbClr val="00B050"/>
              </a:solidFill>
            </a:endParaRPr>
          </a:p>
          <a:p>
            <a:pPr lvl="1"/>
            <a:r>
              <a:rPr lang="en-US" altLang="zh-CN" sz="1800" dirty="0">
                <a:solidFill>
                  <a:srgbClr val="00B050"/>
                </a:solidFill>
              </a:rPr>
              <a:t>Option 1: X is the size of </a:t>
            </a:r>
            <a:r>
              <a:rPr lang="en-US" altLang="zh-CN" sz="1800" i="1" dirty="0">
                <a:solidFill>
                  <a:srgbClr val="00B050"/>
                </a:solidFill>
              </a:rPr>
              <a:t>NR-MutingPattern-r16</a:t>
            </a:r>
            <a:r>
              <a:rPr lang="en-US" altLang="zh-CN" sz="1800" dirty="0">
                <a:solidFill>
                  <a:srgbClr val="00B050"/>
                </a:solidFill>
              </a:rPr>
              <a:t> for </a:t>
            </a:r>
            <a:r>
              <a:rPr lang="en-US" altLang="zh-CN" sz="1800" i="1" dirty="0">
                <a:solidFill>
                  <a:srgbClr val="00B050"/>
                </a:solidFill>
              </a:rPr>
              <a:t>mutingOption1-r16</a:t>
            </a:r>
            <a:r>
              <a:rPr lang="en-US" altLang="zh-CN" sz="1800" dirty="0">
                <a:solidFill>
                  <a:srgbClr val="00B050"/>
                </a:solidFill>
              </a:rPr>
              <a:t>.</a:t>
            </a:r>
            <a:endParaRPr lang="zh-CN" altLang="zh-CN" sz="1800" dirty="0">
              <a:solidFill>
                <a:srgbClr val="00B050"/>
              </a:solidFill>
            </a:endParaRPr>
          </a:p>
          <a:p>
            <a:pPr lvl="1"/>
            <a:r>
              <a:rPr lang="en-US" altLang="zh-CN" sz="1800" dirty="0">
                <a:solidFill>
                  <a:srgbClr val="00B050"/>
                </a:solidFill>
              </a:rPr>
              <a:t>Option 2: X is the [maximum] number of consecutive zeros of </a:t>
            </a:r>
            <a:r>
              <a:rPr lang="en-US" altLang="zh-CN" sz="1800" i="1" dirty="0">
                <a:solidFill>
                  <a:srgbClr val="00B050"/>
                </a:solidFill>
              </a:rPr>
              <a:t>NR-MutingPattern-r16</a:t>
            </a:r>
            <a:r>
              <a:rPr lang="en-US" altLang="zh-CN" sz="1800" dirty="0">
                <a:solidFill>
                  <a:srgbClr val="00B050"/>
                </a:solidFill>
              </a:rPr>
              <a:t> for </a:t>
            </a:r>
            <a:r>
              <a:rPr lang="en-US" altLang="zh-CN" sz="1800" i="1" dirty="0">
                <a:solidFill>
                  <a:srgbClr val="00B050"/>
                </a:solidFill>
              </a:rPr>
              <a:t>mutingOption1-r16</a:t>
            </a:r>
          </a:p>
          <a:p>
            <a:pPr lvl="1"/>
            <a:r>
              <a:rPr lang="en-GB" altLang="zh-CN" sz="1800" dirty="0">
                <a:solidFill>
                  <a:srgbClr val="00B050"/>
                </a:solidFill>
              </a:rPr>
              <a:t>Note: the decision to be done in RAN4 #98-bis-e</a:t>
            </a:r>
          </a:p>
          <a:p>
            <a:r>
              <a:rPr lang="en-US" altLang="zh-CN" sz="2000" dirty="0">
                <a:solidFill>
                  <a:srgbClr val="7030A0"/>
                </a:solidFill>
              </a:rPr>
              <a:t>For the purpose of calculating </a:t>
            </a:r>
            <a:r>
              <a:rPr lang="en-US" altLang="zh-CN" sz="2000" dirty="0" err="1">
                <a:solidFill>
                  <a:srgbClr val="7030A0"/>
                </a:solidFill>
              </a:rPr>
              <a:t>T</a:t>
            </a:r>
            <a:r>
              <a:rPr lang="en-US" altLang="zh-CN" sz="2000" baseline="-25000" dirty="0" err="1">
                <a:solidFill>
                  <a:srgbClr val="7030A0"/>
                </a:solidFill>
              </a:rPr>
              <a:t>PRS,i</a:t>
            </a:r>
            <a:r>
              <a:rPr lang="en-US" altLang="zh-CN" sz="2000" dirty="0">
                <a:solidFill>
                  <a:srgbClr val="7030A0"/>
                </a:solidFill>
              </a:rPr>
              <a:t>, only the PRS resources fully or partially with the MG are </a:t>
            </a:r>
            <a:r>
              <a:rPr lang="en-US" altLang="zh-CN" sz="2000" dirty="0" smtClean="0">
                <a:solidFill>
                  <a:srgbClr val="7030A0"/>
                </a:solidFill>
              </a:rPr>
              <a:t>considered	</a:t>
            </a:r>
          </a:p>
          <a:p>
            <a:pPr lvl="1"/>
            <a:r>
              <a:rPr lang="en-GB" altLang="zh-CN" sz="1600" dirty="0">
                <a:solidFill>
                  <a:srgbClr val="00B0F0"/>
                </a:solidFill>
              </a:rPr>
              <a:t>Definition of a PRS resource being fully covered </a:t>
            </a:r>
            <a:r>
              <a:rPr lang="en-US" altLang="zh-CN" sz="1600" dirty="0">
                <a:solidFill>
                  <a:srgbClr val="00B0F0"/>
                </a:solidFill>
              </a:rPr>
              <a:t>or partially with the MG </a:t>
            </a:r>
            <a:r>
              <a:rPr lang="en-GB" altLang="zh-CN" sz="1600" dirty="0" smtClean="0">
                <a:solidFill>
                  <a:srgbClr val="00B0F0"/>
                </a:solidFill>
              </a:rPr>
              <a:t>can </a:t>
            </a:r>
            <a:r>
              <a:rPr lang="en-GB" altLang="zh-CN" sz="1600" dirty="0">
                <a:solidFill>
                  <a:srgbClr val="00B0F0"/>
                </a:solidFill>
              </a:rPr>
              <a:t>be FFS and depending on the outcome of Issue 2-2-2</a:t>
            </a:r>
            <a:r>
              <a:rPr lang="en-GB" altLang="zh-CN" sz="1600" dirty="0" smtClean="0">
                <a:solidFill>
                  <a:srgbClr val="00B0F0"/>
                </a:solidFill>
              </a:rPr>
              <a:t>.</a:t>
            </a:r>
            <a:endParaRPr lang="en-US" altLang="zh-CN" sz="1600" dirty="0" smtClean="0">
              <a:solidFill>
                <a:srgbClr val="7030A0"/>
              </a:solidFill>
            </a:endParaRPr>
          </a:p>
          <a:p>
            <a:r>
              <a:rPr lang="en-US" altLang="zh-CN" sz="2000" dirty="0" smtClean="0">
                <a:solidFill>
                  <a:srgbClr val="7030A0"/>
                </a:solidFill>
              </a:rPr>
              <a:t>PRS </a:t>
            </a:r>
            <a:r>
              <a:rPr lang="en-US" altLang="zh-CN" sz="2000" dirty="0">
                <a:solidFill>
                  <a:srgbClr val="7030A0"/>
                </a:solidFill>
              </a:rPr>
              <a:t>periodicity is not restricted to be a multiple of 5 </a:t>
            </a:r>
            <a:r>
              <a:rPr lang="en-US" altLang="zh-CN" sz="2000" dirty="0" err="1">
                <a:solidFill>
                  <a:srgbClr val="7030A0"/>
                </a:solidFill>
              </a:rPr>
              <a:t>ms</a:t>
            </a:r>
            <a:endParaRPr lang="en-US" altLang="zh-CN" sz="2000" dirty="0">
              <a:solidFill>
                <a:srgbClr val="7030A0"/>
              </a:solidFill>
            </a:endParaRPr>
          </a:p>
          <a:p>
            <a:r>
              <a:rPr lang="en-GB" altLang="zh-CN" sz="2000" dirty="0">
                <a:solidFill>
                  <a:srgbClr val="00B050"/>
                </a:solidFill>
              </a:rPr>
              <a:t>Redefine </a:t>
            </a:r>
            <a:r>
              <a:rPr lang="en-US" altLang="zh-CN" sz="2000" dirty="0" err="1">
                <a:solidFill>
                  <a:srgbClr val="00B050"/>
                </a:solidFill>
              </a:rPr>
              <a:t>T</a:t>
            </a:r>
            <a:r>
              <a:rPr lang="en-US" altLang="zh-CN" sz="2000" baseline="-25000" dirty="0" err="1">
                <a:solidFill>
                  <a:srgbClr val="00B050"/>
                </a:solidFill>
              </a:rPr>
              <a:t>last</a:t>
            </a:r>
            <a:r>
              <a:rPr lang="en-US" altLang="zh-CN" sz="2000" baseline="-25000" dirty="0">
                <a:solidFill>
                  <a:srgbClr val="00B050"/>
                </a:solidFill>
              </a:rPr>
              <a:t> </a:t>
            </a:r>
            <a:r>
              <a:rPr lang="en-GB" altLang="zh-CN" sz="2000" dirty="0">
                <a:solidFill>
                  <a:srgbClr val="00B050"/>
                </a:solidFill>
              </a:rPr>
              <a:t>as </a:t>
            </a:r>
            <a:r>
              <a:rPr lang="en-US" altLang="zh-CN" sz="2000" dirty="0" err="1">
                <a:solidFill>
                  <a:srgbClr val="00B050"/>
                </a:solidFill>
              </a:rPr>
              <a:t>T</a:t>
            </a:r>
            <a:r>
              <a:rPr lang="en-US" altLang="zh-CN" sz="2000" baseline="-25000" dirty="0" err="1">
                <a:solidFill>
                  <a:srgbClr val="00B050"/>
                </a:solidFill>
              </a:rPr>
              <a:t>last</a:t>
            </a:r>
            <a:r>
              <a:rPr lang="en-US" altLang="zh-CN" sz="2000" baseline="-25000" dirty="0">
                <a:solidFill>
                  <a:srgbClr val="00B050"/>
                </a:solidFill>
              </a:rPr>
              <a:t> </a:t>
            </a:r>
            <a:r>
              <a:rPr lang="en-GB" altLang="zh-CN" sz="2000" dirty="0">
                <a:solidFill>
                  <a:srgbClr val="00B050"/>
                </a:solidFill>
              </a:rPr>
              <a:t>= </a:t>
            </a:r>
            <a:r>
              <a:rPr lang="en-US" altLang="zh-CN" sz="2000" dirty="0" err="1">
                <a:solidFill>
                  <a:srgbClr val="00B050"/>
                </a:solidFill>
              </a:rPr>
              <a:t>T</a:t>
            </a:r>
            <a:r>
              <a:rPr lang="en-US" altLang="zh-CN" sz="2000" baseline="-25000" dirty="0" err="1">
                <a:solidFill>
                  <a:srgbClr val="00B050"/>
                </a:solidFill>
              </a:rPr>
              <a:t>i</a:t>
            </a:r>
            <a:r>
              <a:rPr lang="en-US" altLang="zh-CN" sz="2000" baseline="-25000" dirty="0">
                <a:solidFill>
                  <a:srgbClr val="00B050"/>
                </a:solidFill>
              </a:rPr>
              <a:t> </a:t>
            </a:r>
            <a:r>
              <a:rPr lang="en-GB" altLang="zh-CN" sz="2000" dirty="0">
                <a:solidFill>
                  <a:srgbClr val="00B050"/>
                </a:solidFill>
              </a:rPr>
              <a:t>+</a:t>
            </a:r>
            <a:r>
              <a:rPr lang="en-US" altLang="zh-CN" sz="2000" dirty="0">
                <a:solidFill>
                  <a:srgbClr val="00B050"/>
                </a:solidFill>
              </a:rPr>
              <a:t> </a:t>
            </a:r>
            <a:r>
              <a:rPr lang="en-US" altLang="zh-CN" sz="2000" dirty="0" err="1">
                <a:solidFill>
                  <a:srgbClr val="00B050"/>
                </a:solidFill>
              </a:rPr>
              <a:t>T</a:t>
            </a:r>
            <a:r>
              <a:rPr lang="en-US" altLang="zh-CN" sz="2000" baseline="-25000" dirty="0" err="1">
                <a:solidFill>
                  <a:srgbClr val="00B050"/>
                </a:solidFill>
              </a:rPr>
              <a:t>available_PRS,i</a:t>
            </a:r>
            <a:r>
              <a:rPr lang="en-GB" altLang="zh-CN" sz="2000" dirty="0">
                <a:solidFill>
                  <a:srgbClr val="00B050"/>
                </a:solidFill>
              </a:rPr>
              <a:t> </a:t>
            </a:r>
            <a:endParaRPr lang="en-GB" altLang="zh-CN" sz="2000" dirty="0">
              <a:solidFill>
                <a:srgbClr val="FF0000"/>
              </a:solidFill>
            </a:endParaRPr>
          </a:p>
        </p:txBody>
      </p:sp>
    </p:spTree>
    <p:extLst>
      <p:ext uri="{BB962C8B-B14F-4D97-AF65-F5344CB8AC3E}">
        <p14:creationId xmlns:p14="http://schemas.microsoft.com/office/powerpoint/2010/main" val="1645288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UE Rx-</a:t>
            </a:r>
            <a:r>
              <a:rPr lang="en-US" altLang="zh-CN" sz="3200" dirty="0" err="1"/>
              <a:t>Tx</a:t>
            </a:r>
            <a:r>
              <a:rPr lang="en-US" altLang="zh-CN" sz="3200" dirty="0"/>
              <a:t> (2)</a:t>
            </a:r>
            <a:endParaRPr lang="zh-CN" altLang="en-US" sz="3200" dirty="0"/>
          </a:p>
        </p:txBody>
      </p:sp>
      <p:sp>
        <p:nvSpPr>
          <p:cNvPr id="3" name="内容占位符 2"/>
          <p:cNvSpPr>
            <a:spLocks noGrp="1"/>
          </p:cNvSpPr>
          <p:nvPr>
            <p:ph idx="1"/>
          </p:nvPr>
        </p:nvSpPr>
        <p:spPr>
          <a:xfrm>
            <a:off x="457200" y="1600200"/>
            <a:ext cx="8229600" cy="4709120"/>
          </a:xfrm>
        </p:spPr>
        <p:txBody>
          <a:bodyPr>
            <a:normAutofit lnSpcReduction="10000"/>
          </a:bodyPr>
          <a:lstStyle/>
          <a:p>
            <a:r>
              <a:rPr lang="fr-FR" altLang="zh-CN" sz="2400" dirty="0">
                <a:solidFill>
                  <a:srgbClr val="FF0000"/>
                </a:solidFill>
              </a:rPr>
              <a:t>TA change due to TA command</a:t>
            </a:r>
          </a:p>
          <a:p>
            <a:pPr lvl="1"/>
            <a:r>
              <a:rPr lang="en-GB" altLang="zh-CN" sz="2200" dirty="0">
                <a:solidFill>
                  <a:srgbClr val="FF0000"/>
                </a:solidFill>
              </a:rPr>
              <a:t>Proposals for UE behaviour</a:t>
            </a:r>
            <a:endParaRPr lang="zh-CN" altLang="zh-CN" sz="2200" dirty="0">
              <a:solidFill>
                <a:srgbClr val="FF0000"/>
              </a:solidFill>
            </a:endParaRPr>
          </a:p>
          <a:p>
            <a:pPr lvl="2"/>
            <a:r>
              <a:rPr lang="en-GB" altLang="zh-CN" sz="1800" dirty="0">
                <a:solidFill>
                  <a:srgbClr val="FF0000"/>
                </a:solidFill>
              </a:rPr>
              <a:t>Option 1 (CATT, Intel, HW, Nokia)</a:t>
            </a:r>
            <a:endParaRPr lang="zh-CN" altLang="zh-CN" sz="1800" dirty="0">
              <a:solidFill>
                <a:srgbClr val="FF0000"/>
              </a:solidFill>
            </a:endParaRPr>
          </a:p>
          <a:p>
            <a:pPr lvl="3"/>
            <a:r>
              <a:rPr lang="en-GB" altLang="zh-CN" sz="1400" dirty="0">
                <a:solidFill>
                  <a:srgbClr val="FF0000"/>
                </a:solidFill>
              </a:rPr>
              <a:t>UE shall continue UE Rx-</a:t>
            </a:r>
            <a:r>
              <a:rPr lang="en-GB" altLang="zh-CN" sz="1400" dirty="0" err="1">
                <a:solidFill>
                  <a:srgbClr val="FF0000"/>
                </a:solidFill>
              </a:rPr>
              <a:t>Tx</a:t>
            </a:r>
            <a:r>
              <a:rPr lang="en-GB" altLang="zh-CN" sz="1400" dirty="0">
                <a:solidFill>
                  <a:srgbClr val="FF0000"/>
                </a:solidFill>
              </a:rPr>
              <a:t> time difference measurement </a:t>
            </a:r>
            <a:endParaRPr lang="zh-CN" altLang="zh-CN" sz="1400" dirty="0">
              <a:solidFill>
                <a:srgbClr val="FF0000"/>
              </a:solidFill>
            </a:endParaRPr>
          </a:p>
          <a:p>
            <a:pPr lvl="2"/>
            <a:r>
              <a:rPr lang="en-GB" altLang="zh-CN" sz="1800" dirty="0">
                <a:solidFill>
                  <a:srgbClr val="FF0000"/>
                </a:solidFill>
              </a:rPr>
              <a:t>Option 2 (QC, OPPO, Ericsson)</a:t>
            </a:r>
            <a:endParaRPr lang="zh-CN" altLang="zh-CN" sz="1800" dirty="0">
              <a:solidFill>
                <a:srgbClr val="FF0000"/>
              </a:solidFill>
            </a:endParaRPr>
          </a:p>
          <a:p>
            <a:pPr lvl="3"/>
            <a:r>
              <a:rPr lang="en-GB" altLang="zh-CN" sz="1400" dirty="0">
                <a:solidFill>
                  <a:srgbClr val="FF0000"/>
                </a:solidFill>
              </a:rPr>
              <a:t>Up to UE implementation </a:t>
            </a:r>
            <a:endParaRPr lang="zh-CN" altLang="zh-CN" sz="1400" dirty="0">
              <a:solidFill>
                <a:srgbClr val="FF0000"/>
              </a:solidFill>
            </a:endParaRPr>
          </a:p>
          <a:p>
            <a:pPr lvl="2"/>
            <a:r>
              <a:rPr lang="en-GB" altLang="zh-CN" sz="1800" dirty="0">
                <a:solidFill>
                  <a:srgbClr val="FF0000"/>
                </a:solidFill>
              </a:rPr>
              <a:t>Option 2 (OPPO, vivo, Ericsson)</a:t>
            </a:r>
            <a:endParaRPr lang="zh-CN" altLang="zh-CN" sz="1800" dirty="0">
              <a:solidFill>
                <a:srgbClr val="FF0000"/>
              </a:solidFill>
            </a:endParaRPr>
          </a:p>
          <a:p>
            <a:pPr lvl="3"/>
            <a:r>
              <a:rPr lang="en-GB" altLang="zh-CN" sz="1400" dirty="0">
                <a:solidFill>
                  <a:srgbClr val="FF0000"/>
                </a:solidFill>
              </a:rPr>
              <a:t>UE shall discard the UE Rx-</a:t>
            </a:r>
            <a:r>
              <a:rPr lang="en-GB" altLang="zh-CN" sz="1400" dirty="0" err="1">
                <a:solidFill>
                  <a:srgbClr val="FF0000"/>
                </a:solidFill>
              </a:rPr>
              <a:t>Tx</a:t>
            </a:r>
            <a:r>
              <a:rPr lang="en-GB" altLang="zh-CN" sz="1400" dirty="0">
                <a:solidFill>
                  <a:srgbClr val="FF0000"/>
                </a:solidFill>
              </a:rPr>
              <a:t> time difference measurement </a:t>
            </a:r>
            <a:endParaRPr lang="zh-CN" altLang="zh-CN" sz="1400" dirty="0">
              <a:solidFill>
                <a:srgbClr val="FF0000"/>
              </a:solidFill>
            </a:endParaRPr>
          </a:p>
          <a:p>
            <a:pPr lvl="1"/>
            <a:r>
              <a:rPr lang="en-GB" altLang="zh-CN" sz="2200" dirty="0">
                <a:solidFill>
                  <a:srgbClr val="FF0000"/>
                </a:solidFill>
              </a:rPr>
              <a:t>Proposals for requirements</a:t>
            </a:r>
            <a:endParaRPr lang="zh-CN" altLang="zh-CN" sz="2200" dirty="0">
              <a:solidFill>
                <a:srgbClr val="FF0000"/>
              </a:solidFill>
            </a:endParaRPr>
          </a:p>
          <a:p>
            <a:pPr lvl="2"/>
            <a:r>
              <a:rPr lang="en-GB" altLang="zh-CN" sz="1800" dirty="0">
                <a:solidFill>
                  <a:srgbClr val="FF0000"/>
                </a:solidFill>
              </a:rPr>
              <a:t>Option 1 (CATT, QC, OPPO, vivo, Intel, Ericsson)</a:t>
            </a:r>
            <a:endParaRPr lang="zh-CN" altLang="zh-CN" sz="1800" dirty="0">
              <a:solidFill>
                <a:srgbClr val="FF0000"/>
              </a:solidFill>
            </a:endParaRPr>
          </a:p>
          <a:p>
            <a:pPr lvl="3"/>
            <a:r>
              <a:rPr lang="en-GB" altLang="zh-CN" sz="1400" dirty="0">
                <a:solidFill>
                  <a:srgbClr val="FF0000"/>
                </a:solidFill>
              </a:rPr>
              <a:t>UE Rx-</a:t>
            </a:r>
            <a:r>
              <a:rPr lang="en-GB" altLang="zh-CN" sz="1400" dirty="0" err="1">
                <a:solidFill>
                  <a:srgbClr val="FF0000"/>
                </a:solidFill>
              </a:rPr>
              <a:t>Tx</a:t>
            </a:r>
            <a:r>
              <a:rPr lang="en-GB" altLang="zh-CN" sz="1400" dirty="0">
                <a:solidFill>
                  <a:srgbClr val="FF0000"/>
                </a:solidFill>
              </a:rPr>
              <a:t> time difference measurement requirements may not apply</a:t>
            </a:r>
            <a:endParaRPr lang="zh-CN" altLang="zh-CN" sz="1400" dirty="0">
              <a:solidFill>
                <a:srgbClr val="FF0000"/>
              </a:solidFill>
            </a:endParaRPr>
          </a:p>
          <a:p>
            <a:pPr lvl="2"/>
            <a:r>
              <a:rPr lang="en-GB" altLang="zh-CN" sz="1800" dirty="0">
                <a:solidFill>
                  <a:srgbClr val="FF0000"/>
                </a:solidFill>
              </a:rPr>
              <a:t>Option 2 (HW, Nokia)</a:t>
            </a:r>
            <a:endParaRPr lang="zh-CN" altLang="zh-CN" sz="1800" dirty="0">
              <a:solidFill>
                <a:srgbClr val="FF0000"/>
              </a:solidFill>
            </a:endParaRPr>
          </a:p>
          <a:p>
            <a:pPr lvl="3"/>
            <a:r>
              <a:rPr lang="en-GB" altLang="zh-CN" sz="1400" dirty="0">
                <a:solidFill>
                  <a:srgbClr val="FF0000"/>
                </a:solidFill>
              </a:rPr>
              <a:t>UE Rx-</a:t>
            </a:r>
            <a:r>
              <a:rPr lang="en-GB" altLang="zh-CN" sz="1400" dirty="0" err="1">
                <a:solidFill>
                  <a:srgbClr val="FF0000"/>
                </a:solidFill>
              </a:rPr>
              <a:t>Tx</a:t>
            </a:r>
            <a:r>
              <a:rPr lang="en-GB" altLang="zh-CN" sz="1400" dirty="0">
                <a:solidFill>
                  <a:srgbClr val="FF0000"/>
                </a:solidFill>
              </a:rPr>
              <a:t> measurement period is not impacted by UL timing change</a:t>
            </a:r>
            <a:endParaRPr lang="zh-CN" altLang="zh-CN" sz="1400" dirty="0">
              <a:solidFill>
                <a:srgbClr val="FF0000"/>
              </a:solidFill>
            </a:endParaRPr>
          </a:p>
          <a:p>
            <a:pPr lvl="2"/>
            <a:r>
              <a:rPr lang="en-GB" altLang="zh-CN" sz="1800" dirty="0">
                <a:solidFill>
                  <a:srgbClr val="FF0000"/>
                </a:solidFill>
              </a:rPr>
              <a:t>Option 3 (Ericsson)</a:t>
            </a:r>
          </a:p>
          <a:p>
            <a:pPr lvl="3"/>
            <a:r>
              <a:rPr lang="en-GB" altLang="zh-CN" sz="1400" dirty="0">
                <a:solidFill>
                  <a:srgbClr val="FF0000"/>
                </a:solidFill>
              </a:rPr>
              <a:t>Address the issue in accuracy requirements</a:t>
            </a:r>
            <a:endParaRPr lang="fr-FR" altLang="zh-CN" sz="1400" dirty="0">
              <a:solidFill>
                <a:srgbClr val="FF0000"/>
              </a:solidFill>
            </a:endParaRPr>
          </a:p>
        </p:txBody>
      </p:sp>
    </p:spTree>
    <p:extLst>
      <p:ext uri="{BB962C8B-B14F-4D97-AF65-F5344CB8AC3E}">
        <p14:creationId xmlns:p14="http://schemas.microsoft.com/office/powerpoint/2010/main" val="1447571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UE Rx-</a:t>
            </a:r>
            <a:r>
              <a:rPr lang="en-US" altLang="zh-CN" sz="3200" dirty="0" err="1"/>
              <a:t>Tx</a:t>
            </a:r>
            <a:r>
              <a:rPr lang="en-US" altLang="zh-CN" sz="3200" dirty="0"/>
              <a:t> (3)</a:t>
            </a:r>
            <a:endParaRPr lang="zh-CN" altLang="en-US" sz="3200" dirty="0"/>
          </a:p>
        </p:txBody>
      </p:sp>
      <p:sp>
        <p:nvSpPr>
          <p:cNvPr id="3" name="内容占位符 2"/>
          <p:cNvSpPr>
            <a:spLocks noGrp="1"/>
          </p:cNvSpPr>
          <p:nvPr>
            <p:ph idx="1"/>
          </p:nvPr>
        </p:nvSpPr>
        <p:spPr>
          <a:xfrm>
            <a:off x="457200" y="1600200"/>
            <a:ext cx="8229600" cy="4709120"/>
          </a:xfrm>
        </p:spPr>
        <p:txBody>
          <a:bodyPr>
            <a:normAutofit fontScale="85000" lnSpcReduction="20000"/>
          </a:bodyPr>
          <a:lstStyle/>
          <a:p>
            <a:r>
              <a:rPr lang="en-US" altLang="zh-CN" sz="2400" dirty="0">
                <a:solidFill>
                  <a:srgbClr val="7030A0"/>
                </a:solidFill>
              </a:rPr>
              <a:t>UE continues UE Rx-</a:t>
            </a:r>
            <a:r>
              <a:rPr lang="en-US" altLang="zh-CN" sz="2400" dirty="0" err="1">
                <a:solidFill>
                  <a:srgbClr val="7030A0"/>
                </a:solidFill>
              </a:rPr>
              <a:t>Tx</a:t>
            </a:r>
            <a:r>
              <a:rPr lang="en-US" altLang="zh-CN" sz="2400" dirty="0">
                <a:solidFill>
                  <a:srgbClr val="7030A0"/>
                </a:solidFill>
              </a:rPr>
              <a:t> time difference measurement and the current measurement requirements apply when UL timing change due to UE autonomous adjustment occurs during the measurement period</a:t>
            </a:r>
            <a:endParaRPr lang="fr-FR" altLang="zh-CN" sz="2400" dirty="0">
              <a:solidFill>
                <a:srgbClr val="7030A0"/>
              </a:solidFill>
            </a:endParaRPr>
          </a:p>
          <a:p>
            <a:r>
              <a:rPr lang="fr-FR" altLang="zh-CN" sz="2400" dirty="0">
                <a:solidFill>
                  <a:srgbClr val="FF0000"/>
                </a:solidFill>
              </a:rPr>
              <a:t>TA change due to NTA_offset change</a:t>
            </a:r>
          </a:p>
          <a:p>
            <a:pPr lvl="1"/>
            <a:r>
              <a:rPr lang="en-GB" altLang="zh-CN" sz="2300" dirty="0">
                <a:solidFill>
                  <a:srgbClr val="FF0000"/>
                </a:solidFill>
              </a:rPr>
              <a:t>Option 1 (CATT, HW, QC)</a:t>
            </a:r>
            <a:endParaRPr lang="zh-CN" altLang="zh-CN" sz="2300" dirty="0">
              <a:solidFill>
                <a:srgbClr val="FF0000"/>
              </a:solidFill>
            </a:endParaRPr>
          </a:p>
          <a:p>
            <a:pPr lvl="2"/>
            <a:r>
              <a:rPr lang="en-US" altLang="zh-CN" sz="1900" dirty="0">
                <a:solidFill>
                  <a:srgbClr val="FF0000"/>
                </a:solidFill>
              </a:rPr>
              <a:t>No need to clarify UE Rx-</a:t>
            </a:r>
            <a:r>
              <a:rPr lang="en-US" altLang="zh-CN" sz="1900" dirty="0" err="1">
                <a:solidFill>
                  <a:srgbClr val="FF0000"/>
                </a:solidFill>
              </a:rPr>
              <a:t>Tx</a:t>
            </a:r>
            <a:r>
              <a:rPr lang="en-US" altLang="zh-CN" sz="1900" dirty="0">
                <a:solidFill>
                  <a:srgbClr val="FF0000"/>
                </a:solidFill>
              </a:rPr>
              <a:t> measurement requirements in case of </a:t>
            </a:r>
            <a:r>
              <a:rPr lang="en-US" altLang="zh-CN" sz="1900" dirty="0" err="1">
                <a:solidFill>
                  <a:srgbClr val="FF0000"/>
                </a:solidFill>
              </a:rPr>
              <a:t>NTA_offset</a:t>
            </a:r>
            <a:r>
              <a:rPr lang="en-US" altLang="zh-CN" sz="1900" dirty="0">
                <a:solidFill>
                  <a:srgbClr val="FF0000"/>
                </a:solidFill>
              </a:rPr>
              <a:t> change</a:t>
            </a:r>
            <a:endParaRPr lang="zh-CN" altLang="zh-CN" sz="1900" dirty="0">
              <a:solidFill>
                <a:srgbClr val="FF0000"/>
              </a:solidFill>
            </a:endParaRPr>
          </a:p>
          <a:p>
            <a:pPr lvl="1"/>
            <a:r>
              <a:rPr lang="en-GB" altLang="zh-CN" sz="2300" dirty="0">
                <a:solidFill>
                  <a:srgbClr val="FF0000"/>
                </a:solidFill>
              </a:rPr>
              <a:t>Option 2a (QC, OPPO, vivo, Ericsson)</a:t>
            </a:r>
            <a:endParaRPr lang="zh-CN" altLang="zh-CN" sz="2300" dirty="0">
              <a:solidFill>
                <a:srgbClr val="FF0000"/>
              </a:solidFill>
            </a:endParaRPr>
          </a:p>
          <a:p>
            <a:pPr lvl="2"/>
            <a:r>
              <a:rPr lang="en-US" altLang="zh-CN" sz="1900" dirty="0">
                <a:solidFill>
                  <a:srgbClr val="FF0000"/>
                </a:solidFill>
              </a:rPr>
              <a:t>It is clarified in UE Rx-</a:t>
            </a:r>
            <a:r>
              <a:rPr lang="en-US" altLang="zh-CN" sz="1900" dirty="0" err="1">
                <a:solidFill>
                  <a:srgbClr val="FF0000"/>
                </a:solidFill>
              </a:rPr>
              <a:t>Tx</a:t>
            </a:r>
            <a:r>
              <a:rPr lang="en-US" altLang="zh-CN" sz="1900" dirty="0">
                <a:solidFill>
                  <a:srgbClr val="FF0000"/>
                </a:solidFill>
              </a:rPr>
              <a:t> measurement requirements (section 9.9.4 in TS 38.133) that measurement requirements are not applicable if the </a:t>
            </a:r>
            <a:r>
              <a:rPr lang="en-US" altLang="zh-CN" sz="1900" dirty="0" err="1">
                <a:solidFill>
                  <a:srgbClr val="FF0000"/>
                </a:solidFill>
              </a:rPr>
              <a:t>NTA_offset</a:t>
            </a:r>
            <a:r>
              <a:rPr lang="en-US" altLang="zh-CN" sz="1900" dirty="0">
                <a:solidFill>
                  <a:srgbClr val="FF0000"/>
                </a:solidFill>
              </a:rPr>
              <a:t> changes during the measurement period</a:t>
            </a:r>
            <a:endParaRPr lang="zh-CN" altLang="zh-CN" sz="1900" dirty="0">
              <a:solidFill>
                <a:srgbClr val="FF0000"/>
              </a:solidFill>
            </a:endParaRPr>
          </a:p>
          <a:p>
            <a:pPr lvl="1"/>
            <a:r>
              <a:rPr lang="en-GB" altLang="zh-CN" sz="2300" dirty="0">
                <a:solidFill>
                  <a:srgbClr val="FF0000"/>
                </a:solidFill>
              </a:rPr>
              <a:t>Option 2b (Ericsson, Nokia)</a:t>
            </a:r>
            <a:endParaRPr lang="zh-CN" altLang="zh-CN" sz="2300" dirty="0">
              <a:solidFill>
                <a:srgbClr val="FF0000"/>
              </a:solidFill>
            </a:endParaRPr>
          </a:p>
          <a:p>
            <a:pPr lvl="2"/>
            <a:r>
              <a:rPr lang="en-US" altLang="zh-CN" sz="1900" dirty="0">
                <a:solidFill>
                  <a:srgbClr val="FF0000"/>
                </a:solidFill>
              </a:rPr>
              <a:t>It is clarified in UE Rx-</a:t>
            </a:r>
            <a:r>
              <a:rPr lang="en-US" altLang="zh-CN" sz="1900" dirty="0" err="1">
                <a:solidFill>
                  <a:srgbClr val="FF0000"/>
                </a:solidFill>
              </a:rPr>
              <a:t>Tx</a:t>
            </a:r>
            <a:r>
              <a:rPr lang="en-US" altLang="zh-CN" sz="1900" dirty="0">
                <a:solidFill>
                  <a:srgbClr val="FF0000"/>
                </a:solidFill>
              </a:rPr>
              <a:t> measurement requirements (section 9.9.4 in TS 38.133) that the UE shall discard the UE Rx-</a:t>
            </a:r>
            <a:r>
              <a:rPr lang="en-US" altLang="zh-CN" sz="1900" dirty="0" err="1">
                <a:solidFill>
                  <a:srgbClr val="FF0000"/>
                </a:solidFill>
              </a:rPr>
              <a:t>Tx</a:t>
            </a:r>
            <a:r>
              <a:rPr lang="en-US" altLang="zh-CN" sz="1900" dirty="0">
                <a:solidFill>
                  <a:srgbClr val="FF0000"/>
                </a:solidFill>
              </a:rPr>
              <a:t> measurement if the </a:t>
            </a:r>
            <a:r>
              <a:rPr lang="en-US" altLang="zh-CN" sz="1900" dirty="0" err="1">
                <a:solidFill>
                  <a:srgbClr val="FF0000"/>
                </a:solidFill>
              </a:rPr>
              <a:t>NTA_offset</a:t>
            </a:r>
            <a:r>
              <a:rPr lang="en-US" altLang="zh-CN" sz="1900" dirty="0">
                <a:solidFill>
                  <a:srgbClr val="FF0000"/>
                </a:solidFill>
              </a:rPr>
              <a:t> changes during the measurement period.</a:t>
            </a:r>
            <a:endParaRPr lang="zh-CN" altLang="zh-CN" sz="1900" dirty="0">
              <a:solidFill>
                <a:srgbClr val="FF0000"/>
              </a:solidFill>
            </a:endParaRPr>
          </a:p>
          <a:p>
            <a:pPr lvl="1"/>
            <a:r>
              <a:rPr lang="en-GB" altLang="zh-CN" sz="2300" dirty="0">
                <a:solidFill>
                  <a:srgbClr val="FF0000"/>
                </a:solidFill>
              </a:rPr>
              <a:t>Option 3 (Ericsson)</a:t>
            </a:r>
            <a:endParaRPr lang="zh-CN" altLang="zh-CN" sz="2300" dirty="0">
              <a:solidFill>
                <a:srgbClr val="FF0000"/>
              </a:solidFill>
            </a:endParaRPr>
          </a:p>
          <a:p>
            <a:pPr lvl="2"/>
            <a:r>
              <a:rPr lang="en-GB" altLang="zh-CN" sz="1900" dirty="0">
                <a:solidFill>
                  <a:srgbClr val="FF0000"/>
                </a:solidFill>
              </a:rPr>
              <a:t>Address the issue in accuracy requirements</a:t>
            </a:r>
          </a:p>
        </p:txBody>
      </p:sp>
    </p:spTree>
    <p:extLst>
      <p:ext uri="{BB962C8B-B14F-4D97-AF65-F5344CB8AC3E}">
        <p14:creationId xmlns:p14="http://schemas.microsoft.com/office/powerpoint/2010/main" val="191252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UE Rx-</a:t>
            </a:r>
            <a:r>
              <a:rPr lang="en-US" altLang="zh-CN" sz="3200" dirty="0" err="1"/>
              <a:t>Tx</a:t>
            </a:r>
            <a:r>
              <a:rPr lang="en-US" altLang="zh-CN" sz="3200" dirty="0"/>
              <a:t> (4)</a:t>
            </a:r>
            <a:endParaRPr lang="zh-CN" altLang="en-US" sz="3200" dirty="0"/>
          </a:p>
        </p:txBody>
      </p:sp>
      <p:sp>
        <p:nvSpPr>
          <p:cNvPr id="3" name="内容占位符 2"/>
          <p:cNvSpPr>
            <a:spLocks noGrp="1"/>
          </p:cNvSpPr>
          <p:nvPr>
            <p:ph idx="1"/>
          </p:nvPr>
        </p:nvSpPr>
        <p:spPr>
          <a:xfrm>
            <a:off x="457200" y="1600200"/>
            <a:ext cx="8229600" cy="4709120"/>
          </a:xfrm>
        </p:spPr>
        <p:txBody>
          <a:bodyPr>
            <a:normAutofit fontScale="92500" lnSpcReduction="20000"/>
          </a:bodyPr>
          <a:lstStyle/>
          <a:p>
            <a:r>
              <a:rPr lang="en-US" altLang="zh-CN" sz="2400" dirty="0">
                <a:solidFill>
                  <a:srgbClr val="FF0000"/>
                </a:solidFill>
              </a:rPr>
              <a:t>Measurement period requirements with cell change impacting SRS</a:t>
            </a:r>
            <a:endParaRPr lang="fr-FR" altLang="zh-CN" sz="2400" dirty="0">
              <a:solidFill>
                <a:srgbClr val="FF0000"/>
              </a:solidFill>
            </a:endParaRPr>
          </a:p>
          <a:p>
            <a:pPr lvl="1"/>
            <a:r>
              <a:rPr lang="en-GB" altLang="zh-CN" sz="2300" dirty="0">
                <a:solidFill>
                  <a:srgbClr val="FF0000"/>
                </a:solidFill>
              </a:rPr>
              <a:t>Option 1 (QC) </a:t>
            </a:r>
            <a:endParaRPr lang="zh-CN" altLang="zh-CN" sz="2300" dirty="0">
              <a:solidFill>
                <a:srgbClr val="FF0000"/>
              </a:solidFill>
            </a:endParaRPr>
          </a:p>
          <a:p>
            <a:pPr lvl="2"/>
            <a:r>
              <a:rPr lang="en-GB" altLang="zh-CN" sz="1900" dirty="0">
                <a:solidFill>
                  <a:srgbClr val="FF0000"/>
                </a:solidFill>
              </a:rPr>
              <a:t>UE Rx-</a:t>
            </a:r>
            <a:r>
              <a:rPr lang="en-GB" altLang="zh-CN" sz="1900" dirty="0" err="1">
                <a:solidFill>
                  <a:srgbClr val="FF0000"/>
                </a:solidFill>
              </a:rPr>
              <a:t>Tx</a:t>
            </a:r>
            <a:r>
              <a:rPr lang="en-GB" altLang="zh-CN" sz="1900" dirty="0">
                <a:solidFill>
                  <a:srgbClr val="FF0000"/>
                </a:solidFill>
              </a:rPr>
              <a:t> measurement requirements do not apply. The UE may resume the measurements after SRS is configured in the target cell</a:t>
            </a:r>
            <a:endParaRPr lang="zh-CN" altLang="zh-CN" sz="1900" dirty="0">
              <a:solidFill>
                <a:srgbClr val="FF0000"/>
              </a:solidFill>
            </a:endParaRPr>
          </a:p>
          <a:p>
            <a:pPr lvl="1"/>
            <a:r>
              <a:rPr lang="en-GB" altLang="zh-CN" sz="2300" dirty="0">
                <a:solidFill>
                  <a:srgbClr val="FF0000"/>
                </a:solidFill>
              </a:rPr>
              <a:t>Option 2 (OPPO, vivo, HW, Ericsson, Nokia)</a:t>
            </a:r>
            <a:endParaRPr lang="zh-CN" altLang="zh-CN" sz="2300" dirty="0">
              <a:solidFill>
                <a:srgbClr val="FF0000"/>
              </a:solidFill>
            </a:endParaRPr>
          </a:p>
          <a:p>
            <a:pPr lvl="2"/>
            <a:r>
              <a:rPr lang="en-GB" altLang="zh-CN" sz="1900" dirty="0">
                <a:solidFill>
                  <a:srgbClr val="FF0000"/>
                </a:solidFill>
              </a:rPr>
              <a:t>UE shall restart the UE Rx-</a:t>
            </a:r>
            <a:r>
              <a:rPr lang="en-GB" altLang="zh-CN" sz="1900" dirty="0" err="1">
                <a:solidFill>
                  <a:srgbClr val="FF0000"/>
                </a:solidFill>
              </a:rPr>
              <a:t>Tx</a:t>
            </a:r>
            <a:r>
              <a:rPr lang="en-GB" altLang="zh-CN" sz="1900" dirty="0">
                <a:solidFill>
                  <a:srgbClr val="FF0000"/>
                </a:solidFill>
              </a:rPr>
              <a:t> time difference measurement after the SRS reconfiguration on the target cell is complete</a:t>
            </a:r>
          </a:p>
          <a:p>
            <a:r>
              <a:rPr lang="en-US" altLang="zh-CN" sz="2400" dirty="0">
                <a:solidFill>
                  <a:srgbClr val="FF0000"/>
                </a:solidFill>
              </a:rPr>
              <a:t>Measurement period requirements with cell change not impacting SRS</a:t>
            </a:r>
            <a:endParaRPr lang="fr-FR" altLang="zh-CN" sz="2400" dirty="0">
              <a:solidFill>
                <a:srgbClr val="FF0000"/>
              </a:solidFill>
            </a:endParaRPr>
          </a:p>
          <a:p>
            <a:pPr lvl="1"/>
            <a:r>
              <a:rPr lang="en-GB" altLang="zh-CN" sz="2200" dirty="0">
                <a:solidFill>
                  <a:srgbClr val="FF0000"/>
                </a:solidFill>
              </a:rPr>
              <a:t>Option 1 (QC) </a:t>
            </a:r>
            <a:endParaRPr lang="zh-CN" altLang="zh-CN" sz="2200" dirty="0">
              <a:solidFill>
                <a:srgbClr val="FF0000"/>
              </a:solidFill>
            </a:endParaRPr>
          </a:p>
          <a:p>
            <a:pPr lvl="2"/>
            <a:r>
              <a:rPr lang="en-GB" altLang="zh-CN" sz="1800" dirty="0">
                <a:solidFill>
                  <a:srgbClr val="FF0000"/>
                </a:solidFill>
              </a:rPr>
              <a:t>FFS, may depend on exact cases</a:t>
            </a:r>
            <a:endParaRPr lang="zh-CN" altLang="zh-CN" sz="1800" dirty="0">
              <a:solidFill>
                <a:srgbClr val="FF0000"/>
              </a:solidFill>
            </a:endParaRPr>
          </a:p>
          <a:p>
            <a:pPr lvl="1"/>
            <a:r>
              <a:rPr lang="en-GB" altLang="zh-CN" sz="2200" dirty="0">
                <a:solidFill>
                  <a:srgbClr val="FF0000"/>
                </a:solidFill>
              </a:rPr>
              <a:t>Option 2 (OPPO) </a:t>
            </a:r>
            <a:endParaRPr lang="zh-CN" altLang="zh-CN" sz="2200" dirty="0">
              <a:solidFill>
                <a:srgbClr val="FF0000"/>
              </a:solidFill>
            </a:endParaRPr>
          </a:p>
          <a:p>
            <a:pPr lvl="2"/>
            <a:r>
              <a:rPr lang="en-GB" altLang="zh-CN" sz="1800" dirty="0">
                <a:solidFill>
                  <a:srgbClr val="FF0000"/>
                </a:solidFill>
              </a:rPr>
              <a:t>UE shall continue the on-going UE Rx-</a:t>
            </a:r>
            <a:r>
              <a:rPr lang="en-GB" altLang="zh-CN" sz="1800" dirty="0" err="1">
                <a:solidFill>
                  <a:srgbClr val="FF0000"/>
                </a:solidFill>
              </a:rPr>
              <a:t>Tx</a:t>
            </a:r>
            <a:r>
              <a:rPr lang="en-GB" altLang="zh-CN" sz="1800" dirty="0">
                <a:solidFill>
                  <a:srgbClr val="FF0000"/>
                </a:solidFill>
              </a:rPr>
              <a:t> time difference measurement, and longer measurement period is expected.</a:t>
            </a:r>
            <a:endParaRPr lang="zh-CN" altLang="zh-CN" sz="1800" dirty="0">
              <a:solidFill>
                <a:srgbClr val="FF0000"/>
              </a:solidFill>
            </a:endParaRPr>
          </a:p>
          <a:p>
            <a:pPr lvl="1"/>
            <a:r>
              <a:rPr lang="en-GB" altLang="zh-CN" sz="2200" dirty="0">
                <a:solidFill>
                  <a:srgbClr val="FF0000"/>
                </a:solidFill>
              </a:rPr>
              <a:t>Option 3 (vivo, HW, Ericsson, Nokia) </a:t>
            </a:r>
            <a:endParaRPr lang="zh-CN" altLang="zh-CN" sz="2200" dirty="0">
              <a:solidFill>
                <a:srgbClr val="FF0000"/>
              </a:solidFill>
            </a:endParaRPr>
          </a:p>
          <a:p>
            <a:pPr lvl="2"/>
            <a:r>
              <a:rPr lang="en-GB" altLang="zh-CN" sz="1800" dirty="0">
                <a:solidFill>
                  <a:srgbClr val="FF0000"/>
                </a:solidFill>
              </a:rPr>
              <a:t>UE shall continue the on-going UE Rx-</a:t>
            </a:r>
            <a:r>
              <a:rPr lang="en-GB" altLang="zh-CN" sz="1800" dirty="0" err="1">
                <a:solidFill>
                  <a:srgbClr val="FF0000"/>
                </a:solidFill>
              </a:rPr>
              <a:t>Tx</a:t>
            </a:r>
            <a:r>
              <a:rPr lang="en-GB" altLang="zh-CN" sz="1800" dirty="0">
                <a:solidFill>
                  <a:srgbClr val="FF0000"/>
                </a:solidFill>
              </a:rPr>
              <a:t> time difference measurement and the current measurement period and accuracy apply.</a:t>
            </a:r>
          </a:p>
        </p:txBody>
      </p:sp>
    </p:spTree>
    <p:extLst>
      <p:ext uri="{BB962C8B-B14F-4D97-AF65-F5344CB8AC3E}">
        <p14:creationId xmlns:p14="http://schemas.microsoft.com/office/powerpoint/2010/main" val="33731707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RSTD (2)</a:t>
            </a:r>
            <a:endParaRPr lang="zh-CN" altLang="en-US" sz="3200"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457200" y="1600200"/>
                <a:ext cx="8229600" cy="4709120"/>
              </a:xfrm>
            </p:spPr>
            <p:txBody>
              <a:bodyPr>
                <a:normAutofit/>
              </a:bodyPr>
              <a:lstStyle/>
              <a:p>
                <a:r>
                  <a:rPr lang="en-US" altLang="zh-CN" sz="2400" dirty="0">
                    <a:solidFill>
                      <a:srgbClr val="7030A0"/>
                    </a:solidFill>
                  </a:rPr>
                  <a:t>For information: the following steps are used in deriving the measurement period requirements </a:t>
                </a:r>
              </a:p>
              <a:p>
                <a:pPr lvl="2"/>
                <a:r>
                  <a:rPr lang="en-GB" altLang="zh-CN" sz="2000" dirty="0">
                    <a:solidFill>
                      <a:srgbClr val="7030A0"/>
                    </a:solidFill>
                  </a:rPr>
                  <a:t>A): The PRS periodicity indicated by “NR-DL-PRS-Periodicity-and-ResourceSetSlotOffset-r16”</a:t>
                </a:r>
                <a:endParaRPr lang="zh-CN" altLang="zh-CN" sz="2000" dirty="0">
                  <a:solidFill>
                    <a:srgbClr val="7030A0"/>
                  </a:solidFill>
                </a:endParaRPr>
              </a:p>
              <a:p>
                <a:pPr lvl="2"/>
                <a:r>
                  <a:rPr lang="en-GB" altLang="zh-CN" sz="2000" dirty="0">
                    <a:solidFill>
                      <a:srgbClr val="FF0000"/>
                    </a:solidFill>
                  </a:rPr>
                  <a:t>B): Scale the PRS periodicity based on inter-period muting pattern </a:t>
                </a:r>
                <a:endParaRPr lang="zh-CN" altLang="zh-CN" sz="2000" dirty="0">
                  <a:solidFill>
                    <a:srgbClr val="FF0000"/>
                  </a:solidFill>
                </a:endParaRPr>
              </a:p>
              <a:p>
                <a:pPr lvl="2"/>
                <a:r>
                  <a:rPr lang="en-GB" altLang="zh-CN" sz="2000" dirty="0">
                    <a:solidFill>
                      <a:srgbClr val="7030A0"/>
                    </a:solidFill>
                  </a:rPr>
                  <a:t>C): Derive the frequency layer specific periodicity (</a:t>
                </a:r>
                <a14:m>
                  <m:oMath xmlns:m="http://schemas.openxmlformats.org/officeDocument/2006/math">
                    <m:sSub>
                      <m:sSubPr>
                        <m:ctrlPr>
                          <a:rPr lang="zh-CN" altLang="zh-CN" sz="2000" i="1">
                            <a:solidFill>
                              <a:srgbClr val="7030A0"/>
                            </a:solidFill>
                            <a:latin typeface="Cambria Math" panose="02040503050406030204" pitchFamily="18" charset="0"/>
                          </a:rPr>
                        </m:ctrlPr>
                      </m:sSubPr>
                      <m:e>
                        <m:r>
                          <m:rPr>
                            <m:sty m:val="p"/>
                          </m:rPr>
                          <a:rPr lang="en-GB" altLang="zh-CN" sz="2000">
                            <a:solidFill>
                              <a:srgbClr val="7030A0"/>
                            </a:solidFill>
                            <a:latin typeface="Cambria Math" panose="02040503050406030204" pitchFamily="18" charset="0"/>
                          </a:rPr>
                          <m:t>T</m:t>
                        </m:r>
                      </m:e>
                      <m:sub>
                        <m:r>
                          <m:rPr>
                            <m:sty m:val="p"/>
                          </m:rPr>
                          <a:rPr lang="en-GB" altLang="zh-CN" sz="2000">
                            <a:solidFill>
                              <a:srgbClr val="7030A0"/>
                            </a:solidFill>
                            <a:latin typeface="Cambria Math" panose="02040503050406030204" pitchFamily="18" charset="0"/>
                          </a:rPr>
                          <m:t>PRS</m:t>
                        </m:r>
                        <m:r>
                          <a:rPr lang="en-GB" altLang="zh-CN" sz="2000">
                            <a:solidFill>
                              <a:srgbClr val="7030A0"/>
                            </a:solidFill>
                            <a:latin typeface="Cambria Math" panose="02040503050406030204" pitchFamily="18" charset="0"/>
                          </a:rPr>
                          <m:t>,</m:t>
                        </m:r>
                        <m:r>
                          <m:rPr>
                            <m:sty m:val="p"/>
                          </m:rPr>
                          <a:rPr lang="en-GB" altLang="zh-CN" sz="2000">
                            <a:solidFill>
                              <a:srgbClr val="7030A0"/>
                            </a:solidFill>
                            <a:latin typeface="Cambria Math" panose="02040503050406030204" pitchFamily="18" charset="0"/>
                          </a:rPr>
                          <m:t>i</m:t>
                        </m:r>
                      </m:sub>
                    </m:sSub>
                  </m:oMath>
                </a14:m>
                <a:r>
                  <a:rPr lang="en-GB" altLang="zh-CN" sz="2000" dirty="0">
                    <a:solidFill>
                      <a:srgbClr val="7030A0"/>
                    </a:solidFill>
                  </a:rPr>
                  <a:t>) if multiple periodicities are configured in this layer </a:t>
                </a:r>
                <a:endParaRPr lang="zh-CN" altLang="zh-CN" sz="2000" dirty="0">
                  <a:solidFill>
                    <a:srgbClr val="7030A0"/>
                  </a:solidFill>
                </a:endParaRPr>
              </a:p>
              <a:p>
                <a:pPr lvl="2"/>
                <a:r>
                  <a:rPr lang="en-GB" altLang="zh-CN" sz="2000" dirty="0">
                    <a:solidFill>
                      <a:srgbClr val="7030A0"/>
                    </a:solidFill>
                  </a:rPr>
                  <a:t>D): Derive the available periodicity within MGs (</a:t>
                </a:r>
                <a14:m>
                  <m:oMath xmlns:m="http://schemas.openxmlformats.org/officeDocument/2006/math">
                    <m:sSub>
                      <m:sSubPr>
                        <m:ctrlPr>
                          <a:rPr lang="zh-CN" altLang="zh-CN" sz="2000" i="1">
                            <a:solidFill>
                              <a:srgbClr val="7030A0"/>
                            </a:solidFill>
                            <a:latin typeface="Cambria Math" panose="02040503050406030204" pitchFamily="18" charset="0"/>
                          </a:rPr>
                        </m:ctrlPr>
                      </m:sSubPr>
                      <m:e>
                        <m:r>
                          <m:rPr>
                            <m:sty m:val="p"/>
                          </m:rPr>
                          <a:rPr lang="en-GB" altLang="zh-CN" sz="2000">
                            <a:solidFill>
                              <a:srgbClr val="7030A0"/>
                            </a:solidFill>
                            <a:latin typeface="Cambria Math" panose="02040503050406030204" pitchFamily="18" charset="0"/>
                          </a:rPr>
                          <m:t>T</m:t>
                        </m:r>
                      </m:e>
                      <m:sub>
                        <m:r>
                          <m:rPr>
                            <m:sty m:val="p"/>
                          </m:rPr>
                          <a:rPr lang="en-GB" altLang="zh-CN" sz="2000">
                            <a:solidFill>
                              <a:srgbClr val="7030A0"/>
                            </a:solidFill>
                            <a:latin typeface="Cambria Math" panose="02040503050406030204" pitchFamily="18" charset="0"/>
                          </a:rPr>
                          <m:t>available</m:t>
                        </m:r>
                        <m:r>
                          <a:rPr lang="en-GB" altLang="zh-CN" sz="2000">
                            <a:solidFill>
                              <a:srgbClr val="7030A0"/>
                            </a:solidFill>
                            <a:latin typeface="Cambria Math" panose="02040503050406030204" pitchFamily="18" charset="0"/>
                          </a:rPr>
                          <m:t>_</m:t>
                        </m:r>
                        <m:r>
                          <m:rPr>
                            <m:sty m:val="p"/>
                          </m:rPr>
                          <a:rPr lang="en-GB" altLang="zh-CN" sz="2000">
                            <a:solidFill>
                              <a:srgbClr val="7030A0"/>
                            </a:solidFill>
                            <a:latin typeface="Cambria Math" panose="02040503050406030204" pitchFamily="18" charset="0"/>
                          </a:rPr>
                          <m:t>PRS</m:t>
                        </m:r>
                        <m:r>
                          <a:rPr lang="en-GB" altLang="zh-CN" sz="2000">
                            <a:solidFill>
                              <a:srgbClr val="7030A0"/>
                            </a:solidFill>
                            <a:latin typeface="Cambria Math" panose="02040503050406030204" pitchFamily="18" charset="0"/>
                          </a:rPr>
                          <m:t>,</m:t>
                        </m:r>
                        <m:r>
                          <m:rPr>
                            <m:sty m:val="p"/>
                          </m:rPr>
                          <a:rPr lang="en-GB" altLang="zh-CN" sz="2000">
                            <a:solidFill>
                              <a:srgbClr val="7030A0"/>
                            </a:solidFill>
                            <a:latin typeface="Cambria Math" panose="02040503050406030204" pitchFamily="18" charset="0"/>
                          </a:rPr>
                          <m:t>i</m:t>
                        </m:r>
                      </m:sub>
                    </m:sSub>
                  </m:oMath>
                </a14:m>
                <a:r>
                  <a:rPr lang="en-GB" altLang="zh-CN" sz="2000" dirty="0">
                    <a:solidFill>
                      <a:srgbClr val="7030A0"/>
                    </a:solidFill>
                  </a:rPr>
                  <a:t>)</a:t>
                </a:r>
                <a:endParaRPr lang="zh-CN" altLang="zh-CN" sz="2000" dirty="0">
                  <a:solidFill>
                    <a:srgbClr val="7030A0"/>
                  </a:solidFill>
                </a:endParaRPr>
              </a:p>
              <a:p>
                <a:pPr lvl="2"/>
                <a:r>
                  <a:rPr lang="en-GB" altLang="zh-CN" sz="2000" dirty="0">
                    <a:solidFill>
                      <a:srgbClr val="7030A0"/>
                    </a:solidFill>
                  </a:rPr>
                  <a:t>E): Derive the effective periodicity based on PRS processing time (</a:t>
                </a:r>
                <a14:m>
                  <m:oMath xmlns:m="http://schemas.openxmlformats.org/officeDocument/2006/math">
                    <m:sSub>
                      <m:sSubPr>
                        <m:ctrlPr>
                          <a:rPr lang="zh-CN" altLang="zh-CN" sz="2000" i="1">
                            <a:solidFill>
                              <a:srgbClr val="7030A0"/>
                            </a:solidFill>
                            <a:latin typeface="Cambria Math" panose="02040503050406030204" pitchFamily="18" charset="0"/>
                          </a:rPr>
                        </m:ctrlPr>
                      </m:sSubPr>
                      <m:e>
                        <m:r>
                          <m:rPr>
                            <m:sty m:val="p"/>
                          </m:rPr>
                          <a:rPr lang="en-GB" altLang="zh-CN" sz="2000">
                            <a:solidFill>
                              <a:srgbClr val="7030A0"/>
                            </a:solidFill>
                            <a:latin typeface="Cambria Math" panose="02040503050406030204" pitchFamily="18" charset="0"/>
                          </a:rPr>
                          <m:t>T</m:t>
                        </m:r>
                      </m:e>
                      <m:sub>
                        <m:r>
                          <m:rPr>
                            <m:sty m:val="p"/>
                          </m:rPr>
                          <a:rPr lang="en-GB" altLang="zh-CN" sz="2000">
                            <a:solidFill>
                              <a:srgbClr val="7030A0"/>
                            </a:solidFill>
                            <a:latin typeface="Cambria Math" panose="02040503050406030204" pitchFamily="18" charset="0"/>
                          </a:rPr>
                          <m:t>effect</m:t>
                        </m:r>
                        <m:r>
                          <a:rPr lang="en-GB" altLang="zh-CN" sz="2000">
                            <a:solidFill>
                              <a:srgbClr val="7030A0"/>
                            </a:solidFill>
                            <a:latin typeface="Cambria Math" panose="02040503050406030204" pitchFamily="18" charset="0"/>
                          </a:rPr>
                          <m:t>,</m:t>
                        </m:r>
                        <m:r>
                          <m:rPr>
                            <m:sty m:val="p"/>
                          </m:rPr>
                          <a:rPr lang="en-GB" altLang="zh-CN" sz="2000">
                            <a:solidFill>
                              <a:srgbClr val="7030A0"/>
                            </a:solidFill>
                            <a:latin typeface="Cambria Math" panose="02040503050406030204" pitchFamily="18" charset="0"/>
                          </a:rPr>
                          <m:t>i</m:t>
                        </m:r>
                      </m:sub>
                    </m:sSub>
                  </m:oMath>
                </a14:m>
                <a:r>
                  <a:rPr lang="en-GB" altLang="zh-CN" sz="2000" dirty="0">
                    <a:solidFill>
                      <a:srgbClr val="7030A0"/>
                    </a:solidFill>
                  </a:rPr>
                  <a:t>)</a:t>
                </a:r>
                <a:endParaRPr lang="zh-CN" altLang="zh-CN" sz="2000" dirty="0">
                  <a:solidFill>
                    <a:srgbClr val="7030A0"/>
                  </a:solidFill>
                </a:endParaRP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457200" y="1600200"/>
                <a:ext cx="8229600" cy="4709120"/>
              </a:xfrm>
              <a:blipFill rotWithShape="0">
                <a:blip r:embed="rId2"/>
                <a:stretch>
                  <a:fillRect l="-963" t="-1036"/>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200256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RSTD (3)</a:t>
            </a:r>
            <a:endParaRPr lang="zh-CN" altLang="en-US" sz="3200" dirty="0"/>
          </a:p>
        </p:txBody>
      </p:sp>
      <mc:AlternateContent xmlns:mc="http://schemas.openxmlformats.org/markup-compatibility/2006" xmlns:a14="http://schemas.microsoft.com/office/drawing/2010/main">
        <mc:Choice Requires="a14">
          <p:sp>
            <p:nvSpPr>
              <p:cNvPr id="3" name="内容占位符 2"/>
              <p:cNvSpPr>
                <a:spLocks noGrp="1"/>
              </p:cNvSpPr>
              <p:nvPr>
                <p:ph idx="1"/>
              </p:nvPr>
            </p:nvSpPr>
            <p:spPr>
              <a:xfrm>
                <a:off x="457200" y="1600200"/>
                <a:ext cx="8229600" cy="4709120"/>
              </a:xfrm>
            </p:spPr>
            <p:txBody>
              <a:bodyPr>
                <a:noAutofit/>
              </a:bodyPr>
              <a:lstStyle/>
              <a:p>
                <a:r>
                  <a:rPr lang="en-US" altLang="zh-CN" sz="2000" dirty="0">
                    <a:solidFill>
                      <a:srgbClr val="00B050"/>
                    </a:solidFill>
                  </a:rPr>
                  <a:t>Observation window for L</a:t>
                </a:r>
                <a:r>
                  <a:rPr lang="en-US" altLang="zh-CN" sz="2000" baseline="-25000" dirty="0">
                    <a:solidFill>
                      <a:srgbClr val="00B050"/>
                    </a:solidFill>
                  </a:rPr>
                  <a:t>PRS</a:t>
                </a:r>
                <a:endParaRPr lang="en-US" altLang="zh-CN" sz="2000" dirty="0">
                  <a:solidFill>
                    <a:srgbClr val="00B050"/>
                  </a:solidFill>
                </a:endParaRPr>
              </a:p>
              <a:p>
                <a:pPr lvl="1"/>
                <a:r>
                  <a:rPr lang="en-US" altLang="zh-CN" sz="1800" dirty="0">
                    <a:solidFill>
                      <a:srgbClr val="00B050"/>
                    </a:solidFill>
                  </a:rPr>
                  <a:t>Option 1: </a:t>
                </a:r>
                <a:r>
                  <a:rPr lang="en-US" altLang="zh-CN" sz="1800" dirty="0" err="1">
                    <a:solidFill>
                      <a:srgbClr val="00B050"/>
                    </a:solidFill>
                  </a:rPr>
                  <a:t>T</a:t>
                </a:r>
                <a:r>
                  <a:rPr lang="en-US" altLang="zh-CN" sz="1800" baseline="-25000" dirty="0" err="1">
                    <a:solidFill>
                      <a:srgbClr val="00B050"/>
                    </a:solidFill>
                  </a:rPr>
                  <a:t>available_PRS,i</a:t>
                </a:r>
                <a:endParaRPr lang="en-US" altLang="zh-CN" sz="1800" dirty="0">
                  <a:solidFill>
                    <a:srgbClr val="00B050"/>
                  </a:solidFill>
                </a:endParaRPr>
              </a:p>
              <a:p>
                <a:pPr lvl="1"/>
                <a:r>
                  <a:rPr lang="en-US" altLang="zh-CN" sz="1800" dirty="0">
                    <a:solidFill>
                      <a:srgbClr val="00B050"/>
                    </a:solidFill>
                  </a:rPr>
                  <a:t>Option 2: </a:t>
                </a:r>
                <a:r>
                  <a:rPr lang="en-US" altLang="zh-CN" sz="1800" dirty="0" err="1">
                    <a:solidFill>
                      <a:srgbClr val="00B050"/>
                    </a:solidFill>
                  </a:rPr>
                  <a:t>T</a:t>
                </a:r>
                <a:r>
                  <a:rPr lang="en-US" altLang="zh-CN" sz="1800" baseline="-25000" dirty="0" err="1">
                    <a:solidFill>
                      <a:srgbClr val="00B050"/>
                    </a:solidFill>
                  </a:rPr>
                  <a:t>PRS,i</a:t>
                </a:r>
                <a:r>
                  <a:rPr lang="en-US" altLang="zh-CN" sz="1800" dirty="0">
                    <a:solidFill>
                      <a:srgbClr val="00B050"/>
                    </a:solidFill>
                  </a:rPr>
                  <a:t>. The observation window sizes for </a:t>
                </a:r>
                <a:r>
                  <a:rPr lang="en-US" altLang="zh-CN" sz="1800" dirty="0" err="1">
                    <a:solidFill>
                      <a:srgbClr val="00B050"/>
                    </a:solidFill>
                  </a:rPr>
                  <a:t>Lprs</a:t>
                </a:r>
                <a:r>
                  <a:rPr lang="en-US" altLang="zh-CN" sz="1800" dirty="0">
                    <a:solidFill>
                      <a:srgbClr val="00B050"/>
                    </a:solidFill>
                  </a:rPr>
                  <a:t> and for UE processing capability ‘N’ are identical.</a:t>
                </a:r>
              </a:p>
              <a:p>
                <a:pPr marL="457200" lvl="1" indent="0">
                  <a:buNone/>
                </a:pPr>
                <a:endParaRPr lang="en-US" altLang="zh-CN" sz="1800" dirty="0">
                  <a:solidFill>
                    <a:srgbClr val="00B050"/>
                  </a:solidFill>
                </a:endParaRPr>
              </a:p>
              <a:p>
                <a:r>
                  <a:rPr lang="en-US" altLang="zh-CN" sz="2000" dirty="0" err="1">
                    <a:solidFill>
                      <a:srgbClr val="7030A0"/>
                    </a:solidFill>
                  </a:rPr>
                  <a:t>L</a:t>
                </a:r>
                <a:r>
                  <a:rPr lang="en-US" altLang="zh-CN" sz="2000" baseline="-25000" dirty="0" err="1">
                    <a:solidFill>
                      <a:srgbClr val="7030A0"/>
                    </a:solidFill>
                  </a:rPr>
                  <a:t>PRS,i</a:t>
                </a:r>
                <a:r>
                  <a:rPr lang="en-US" altLang="zh-CN" sz="2000" dirty="0">
                    <a:solidFill>
                      <a:srgbClr val="7030A0"/>
                    </a:solidFill>
                  </a:rPr>
                  <a:t> for PFL </a:t>
                </a:r>
                <a:r>
                  <a:rPr lang="en-US" altLang="zh-CN" sz="2000" dirty="0" err="1">
                    <a:solidFill>
                      <a:srgbClr val="7030A0"/>
                    </a:solidFill>
                  </a:rPr>
                  <a:t>i</a:t>
                </a:r>
                <a:r>
                  <a:rPr lang="en-US" altLang="zh-CN" sz="2000" dirty="0">
                    <a:solidFill>
                      <a:srgbClr val="7030A0"/>
                    </a:solidFill>
                  </a:rPr>
                  <a:t> should be calculated by aggregating the duration of all the PRS resources that fall within MGs and are not muted</a:t>
                </a:r>
              </a:p>
              <a:p>
                <a:pPr marL="0" indent="0">
                  <a:buNone/>
                </a:pPr>
                <a:endParaRPr lang="en-US" altLang="zh-CN" sz="2000" dirty="0">
                  <a:solidFill>
                    <a:srgbClr val="7030A0"/>
                  </a:solidFill>
                </a:endParaRPr>
              </a:p>
              <a:p>
                <a:r>
                  <a:rPr lang="en-US" altLang="zh-CN" sz="2000" dirty="0">
                    <a:solidFill>
                      <a:srgbClr val="7030A0"/>
                    </a:solidFill>
                  </a:rPr>
                  <a:t>Replace </a:t>
                </a:r>
                <a:r>
                  <a:rPr lang="en-US" altLang="zh-CN" sz="2000" dirty="0">
                    <a:solidFill>
                      <a:schemeClr val="accent3">
                        <a:lumMod val="50000"/>
                      </a:schemeClr>
                    </a:solidFill>
                  </a:rPr>
                  <a:t>notation</a:t>
                </a:r>
                <a:r>
                  <a:rPr lang="en-US" altLang="zh-CN" sz="2000" dirty="0">
                    <a:solidFill>
                      <a:srgbClr val="7030A0"/>
                    </a:solidFill>
                  </a:rPr>
                  <a:t> </a:t>
                </a:r>
                <a:r>
                  <a:rPr lang="en-US" altLang="zh-CN" sz="2000" dirty="0" err="1">
                    <a:solidFill>
                      <a:srgbClr val="7030A0"/>
                    </a:solidFill>
                  </a:rPr>
                  <a:t>L</a:t>
                </a:r>
                <a:r>
                  <a:rPr lang="en-US" altLang="zh-CN" sz="2000" baseline="-25000" dirty="0" err="1">
                    <a:solidFill>
                      <a:srgbClr val="7030A0"/>
                    </a:solidFill>
                  </a:rPr>
                  <a:t>PRS,i</a:t>
                </a:r>
                <a:r>
                  <a:rPr lang="en-US" altLang="zh-CN" sz="2000" dirty="0">
                    <a:solidFill>
                      <a:srgbClr val="7030A0"/>
                    </a:solidFill>
                  </a:rPr>
                  <a:t>  with an option as </a:t>
                </a:r>
                <a:r>
                  <a:rPr lang="en-US" altLang="zh-CN" sz="2000" strike="sngStrike" dirty="0">
                    <a:solidFill>
                      <a:schemeClr val="accent3">
                        <a:lumMod val="50000"/>
                      </a:schemeClr>
                    </a:solidFill>
                  </a:rPr>
                  <a:t>K</a:t>
                </a:r>
                <a:r>
                  <a:rPr lang="en-US" altLang="zh-CN" sz="2000" strike="sngStrike" baseline="-25000" dirty="0">
                    <a:solidFill>
                      <a:schemeClr val="accent3">
                        <a:lumMod val="50000"/>
                      </a:schemeClr>
                    </a:solidFill>
                  </a:rPr>
                  <a:t>i</a:t>
                </a:r>
                <a:r>
                  <a:rPr lang="en-US" altLang="zh-CN" sz="2000" strike="sngStrike" dirty="0">
                    <a:solidFill>
                      <a:schemeClr val="accent3">
                        <a:lumMod val="50000"/>
                      </a:schemeClr>
                    </a:solidFill>
                  </a:rPr>
                  <a:t> for PFL </a:t>
                </a:r>
                <a:r>
                  <a:rPr lang="en-US" altLang="zh-CN" sz="2000" strike="sngStrike" dirty="0" err="1">
                    <a:solidFill>
                      <a:schemeClr val="accent3">
                        <a:lumMod val="50000"/>
                      </a:schemeClr>
                    </a:solidFill>
                  </a:rPr>
                  <a:t>i</a:t>
                </a:r>
                <a:r>
                  <a:rPr lang="en-US" altLang="zh-CN" sz="2000" strike="sngStrike" dirty="0">
                    <a:solidFill>
                      <a:schemeClr val="accent3">
                        <a:lumMod val="50000"/>
                      </a:schemeClr>
                    </a:solidFill>
                  </a:rPr>
                  <a:t> in the requirements in TS 38.133</a:t>
                </a:r>
              </a:p>
              <a:p>
                <a:pPr lvl="1"/>
                <a:r>
                  <a:rPr lang="en-US" altLang="zh-CN" sz="1600" dirty="0">
                    <a:solidFill>
                      <a:srgbClr val="7030A0"/>
                    </a:solidFill>
                  </a:rPr>
                  <a:t>Option 1 : </a:t>
                </a:r>
                <a14:m>
                  <m:oMath xmlns:m="http://schemas.openxmlformats.org/officeDocument/2006/math">
                    <m:sSubSup>
                      <m:sSubSupPr>
                        <m:ctrlPr>
                          <a:rPr lang="en-US" sz="1600" i="1">
                            <a:latin typeface="Cambria Math" panose="02040503050406030204" pitchFamily="18" charset="0"/>
                          </a:rPr>
                        </m:ctrlPr>
                      </m:sSubSupPr>
                      <m:e>
                        <m:r>
                          <a:rPr lang="en-GB" sz="1600" i="1">
                            <a:latin typeface="Cambria Math" panose="02040503050406030204" pitchFamily="18" charset="0"/>
                          </a:rPr>
                          <m:t>𝐿</m:t>
                        </m:r>
                      </m:e>
                      <m:sub>
                        <m:r>
                          <a:rPr lang="en-GB" sz="1600" i="1">
                            <a:latin typeface="Cambria Math" panose="02040503050406030204" pitchFamily="18" charset="0"/>
                          </a:rPr>
                          <m:t>𝑃𝑅𝑆</m:t>
                        </m:r>
                        <m:r>
                          <a:rPr lang="en-GB" sz="1600">
                            <a:latin typeface="Cambria Math" panose="02040503050406030204" pitchFamily="18" charset="0"/>
                          </a:rPr>
                          <m:t>,</m:t>
                        </m:r>
                        <m:r>
                          <a:rPr lang="en-GB" sz="1600" i="1">
                            <a:latin typeface="Cambria Math" panose="02040503050406030204" pitchFamily="18" charset="0"/>
                          </a:rPr>
                          <m:t>𝑖</m:t>
                        </m:r>
                      </m:sub>
                      <m:sup>
                        <m:r>
                          <a:rPr lang="en-GB" sz="1600" i="1">
                            <a:latin typeface="Cambria Math" panose="02040503050406030204" pitchFamily="18" charset="0"/>
                          </a:rPr>
                          <m:t>𝐾</m:t>
                        </m:r>
                      </m:sup>
                    </m:sSubSup>
                  </m:oMath>
                </a14:m>
                <a:r>
                  <a:rPr lang="en-GB" sz="1600" dirty="0"/>
                  <a:t> </a:t>
                </a:r>
              </a:p>
              <a:p>
                <a:pPr lvl="1"/>
                <a:r>
                  <a:rPr lang="en-GB" altLang="zh-CN" sz="1600" dirty="0">
                    <a:solidFill>
                      <a:srgbClr val="7030A0"/>
                    </a:solidFill>
                  </a:rPr>
                  <a:t>Option 2 : Other</a:t>
                </a:r>
                <a:endParaRPr lang="en-US" altLang="zh-CN" sz="1600" dirty="0">
                  <a:solidFill>
                    <a:srgbClr val="7030A0"/>
                  </a:solidFill>
                </a:endParaRPr>
              </a:p>
              <a:p>
                <a:pPr lvl="1"/>
                <a:r>
                  <a:rPr lang="en-US" altLang="zh-CN" sz="1600" dirty="0">
                    <a:solidFill>
                      <a:srgbClr val="7030A0"/>
                    </a:solidFill>
                  </a:rPr>
                  <a:t>Note : notation ‘K’ is already used as the number of times handover occurs during T</a:t>
                </a:r>
                <a:r>
                  <a:rPr lang="en-US" altLang="zh-CN" sz="1600" baseline="-25000" dirty="0">
                    <a:solidFill>
                      <a:srgbClr val="7030A0"/>
                    </a:solidFill>
                  </a:rPr>
                  <a:t>PRS-</a:t>
                </a:r>
                <a:r>
                  <a:rPr lang="en-US" altLang="zh-CN" sz="1600" baseline="-25000" dirty="0" err="1">
                    <a:solidFill>
                      <a:srgbClr val="7030A0"/>
                    </a:solidFill>
                  </a:rPr>
                  <a:t>RSRP,total,HO</a:t>
                </a:r>
                <a:r>
                  <a:rPr lang="en-US" altLang="zh-CN" sz="1600" baseline="-25000" dirty="0">
                    <a:solidFill>
                      <a:srgbClr val="7030A0"/>
                    </a:solidFill>
                  </a:rPr>
                  <a:t>  </a:t>
                </a:r>
                <a:r>
                  <a:rPr lang="en-US" altLang="zh-CN" sz="1600" dirty="0">
                    <a:solidFill>
                      <a:srgbClr val="7030A0"/>
                    </a:solidFill>
                  </a:rPr>
                  <a:t> in 9.9.2 TS38.133, so notation ‘K’ may be not proper.</a:t>
                </a:r>
              </a:p>
              <a:p>
                <a:r>
                  <a:rPr lang="en-US" altLang="zh-CN" sz="2000" strike="sngStrike" dirty="0">
                    <a:solidFill>
                      <a:schemeClr val="accent3">
                        <a:lumMod val="50000"/>
                      </a:schemeClr>
                    </a:solidFill>
                  </a:rPr>
                  <a:t>Rule to calculate UE’s processing capability {N,T}</a:t>
                </a:r>
              </a:p>
              <a:p>
                <a:pPr lvl="1"/>
                <a:r>
                  <a:rPr lang="en-US" altLang="zh-CN" sz="1600" strike="sngStrike" dirty="0">
                    <a:solidFill>
                      <a:schemeClr val="accent3">
                        <a:lumMod val="50000"/>
                      </a:schemeClr>
                    </a:solidFill>
                  </a:rPr>
                  <a:t>Option 1 (Nokia)</a:t>
                </a:r>
              </a:p>
              <a:p>
                <a:pPr lvl="2"/>
                <a:r>
                  <a:rPr lang="en-US" altLang="zh-CN" sz="1600" strike="sngStrike" dirty="0">
                    <a:solidFill>
                      <a:schemeClr val="accent3">
                        <a:lumMod val="50000"/>
                      </a:schemeClr>
                    </a:solidFill>
                  </a:rPr>
                  <a:t>Clarify a rule to calculate UE’s processing capability {N,T} from UE venders</a:t>
                </a:r>
              </a:p>
              <a:p>
                <a:pPr lvl="1"/>
                <a:r>
                  <a:rPr lang="en-US" altLang="zh-CN" sz="1600" strike="sngStrike" dirty="0">
                    <a:solidFill>
                      <a:schemeClr val="accent3">
                        <a:lumMod val="50000"/>
                      </a:schemeClr>
                    </a:solidFill>
                  </a:rPr>
                  <a:t>Option 2 (vivo, Intel, HW, Ericsson, QC)</a:t>
                </a:r>
              </a:p>
              <a:p>
                <a:pPr lvl="2"/>
                <a:r>
                  <a:rPr lang="en-US" altLang="zh-CN" sz="1600" strike="sngStrike" dirty="0">
                    <a:solidFill>
                      <a:schemeClr val="accent3">
                        <a:lumMod val="50000"/>
                      </a:schemeClr>
                    </a:solidFill>
                  </a:rPr>
                  <a:t>No clarification in RAN4 is needed. If any clarification is needed, it can be discussed in RAN1/2.</a:t>
                </a:r>
              </a:p>
              <a:p>
                <a:endParaRPr lang="en-US" altLang="zh-CN" sz="2000" dirty="0">
                  <a:solidFill>
                    <a:srgbClr val="FF0000"/>
                  </a:solidFill>
                </a:endParaRPr>
              </a:p>
              <a:p>
                <a:endParaRPr lang="en-US" altLang="zh-CN" sz="2400" dirty="0">
                  <a:solidFill>
                    <a:srgbClr val="FF0000"/>
                  </a:solidFill>
                </a:endParaRPr>
              </a:p>
              <a:p>
                <a:pPr lvl="1" fontAlgn="auto" hangingPunct="1"/>
                <a:endParaRPr lang="en-US" altLang="zh-CN" sz="2000" dirty="0">
                  <a:solidFill>
                    <a:srgbClr val="FF0000"/>
                  </a:solidFill>
                </a:endParaRPr>
              </a:p>
            </p:txBody>
          </p:sp>
        </mc:Choice>
        <mc:Fallback xmlns="">
          <p:sp>
            <p:nvSpPr>
              <p:cNvPr id="3" name="内容占位符 2"/>
              <p:cNvSpPr>
                <a:spLocks noGrp="1" noRot="1" noChangeAspect="1" noMove="1" noResize="1" noEditPoints="1" noAdjustHandles="1" noChangeArrowheads="1" noChangeShapeType="1" noTextEdit="1"/>
              </p:cNvSpPr>
              <p:nvPr>
                <p:ph idx="1"/>
              </p:nvPr>
            </p:nvSpPr>
            <p:spPr>
              <a:xfrm>
                <a:off x="457200" y="1600200"/>
                <a:ext cx="8229600" cy="4709120"/>
              </a:xfrm>
              <a:blipFill>
                <a:blip r:embed="rId3"/>
                <a:stretch>
                  <a:fillRect l="-667" t="-777" r="-296" b="-35622"/>
                </a:stretch>
              </a:blipFill>
            </p:spPr>
            <p:txBody>
              <a:bodyPr/>
              <a:lstStyle/>
              <a:p>
                <a:r>
                  <a:rPr lang="en-US">
                    <a:noFill/>
                  </a:rPr>
                  <a:t> </a:t>
                </a:r>
              </a:p>
            </p:txBody>
          </p:sp>
        </mc:Fallback>
      </mc:AlternateContent>
    </p:spTree>
    <p:extLst>
      <p:ext uri="{BB962C8B-B14F-4D97-AF65-F5344CB8AC3E}">
        <p14:creationId xmlns:p14="http://schemas.microsoft.com/office/powerpoint/2010/main" val="713533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RSTD (4)</a:t>
            </a:r>
            <a:endParaRPr lang="zh-CN" altLang="en-US" sz="3200" dirty="0"/>
          </a:p>
        </p:txBody>
      </p:sp>
      <p:sp>
        <p:nvSpPr>
          <p:cNvPr id="3" name="内容占位符 2"/>
          <p:cNvSpPr>
            <a:spLocks noGrp="1"/>
          </p:cNvSpPr>
          <p:nvPr>
            <p:ph idx="1"/>
          </p:nvPr>
        </p:nvSpPr>
        <p:spPr>
          <a:xfrm>
            <a:off x="457200" y="1600200"/>
            <a:ext cx="8229600" cy="4709120"/>
          </a:xfrm>
        </p:spPr>
        <p:txBody>
          <a:bodyPr>
            <a:normAutofit/>
          </a:bodyPr>
          <a:lstStyle/>
          <a:p>
            <a:r>
              <a:rPr lang="en-US" altLang="zh-CN" sz="2400" dirty="0">
                <a:solidFill>
                  <a:srgbClr val="FF0000"/>
                </a:solidFill>
              </a:rPr>
              <a:t>Measurement period when configured with PRS-RSRP: PRS-RSRP configured for DL-TDOA</a:t>
            </a:r>
          </a:p>
          <a:p>
            <a:pPr lvl="1"/>
            <a:r>
              <a:rPr lang="en-US" altLang="zh-CN" sz="2000" dirty="0">
                <a:solidFill>
                  <a:srgbClr val="FF0000"/>
                </a:solidFill>
              </a:rPr>
              <a:t>Option 1 (CATT, QC, Intel, OPPO, vivo, HW)</a:t>
            </a:r>
          </a:p>
          <a:p>
            <a:pPr lvl="2"/>
            <a:r>
              <a:rPr lang="en-US" altLang="zh-CN" sz="1600" dirty="0">
                <a:solidFill>
                  <a:srgbClr val="FF0000"/>
                </a:solidFill>
              </a:rPr>
              <a:t>RSTD measurement period is not impacted by PRS-RSRP measurement.</a:t>
            </a:r>
          </a:p>
          <a:p>
            <a:pPr lvl="1"/>
            <a:r>
              <a:rPr lang="en-US" altLang="zh-CN" sz="2000" dirty="0">
                <a:solidFill>
                  <a:srgbClr val="FF0000"/>
                </a:solidFill>
              </a:rPr>
              <a:t>Option 2 (Ericsson, Nokia)</a:t>
            </a:r>
          </a:p>
          <a:p>
            <a:pPr lvl="2"/>
            <a:r>
              <a:rPr lang="en-US" altLang="zh-CN" sz="1600" dirty="0">
                <a:solidFill>
                  <a:srgbClr val="FF0000"/>
                </a:solidFill>
              </a:rPr>
              <a:t>UE behavior when RSTD is configured together with PRS-RSRP and the required PRS-RSRP measurement period is longer than that for RSTD (configured without RSTD): the RSTD measurement continues over the entire PRS-RSRP measurement period</a:t>
            </a:r>
          </a:p>
          <a:p>
            <a:pPr lvl="1"/>
            <a:r>
              <a:rPr lang="en-US" altLang="zh-CN" sz="2000" dirty="0">
                <a:solidFill>
                  <a:srgbClr val="FF0000"/>
                </a:solidFill>
              </a:rPr>
              <a:t>Option 3 (Ericsson)</a:t>
            </a:r>
          </a:p>
          <a:p>
            <a:pPr lvl="2"/>
            <a:r>
              <a:rPr lang="en-US" altLang="zh-CN" sz="1600" dirty="0">
                <a:solidFill>
                  <a:srgbClr val="FF0000"/>
                </a:solidFill>
              </a:rPr>
              <a:t>Clarify in the spec that when PRS-RSRP is configured for DL-TDOA then the measurement period of RSTD and PRS-RSRP shall be the same.</a:t>
            </a:r>
          </a:p>
        </p:txBody>
      </p:sp>
    </p:spTree>
    <p:extLst>
      <p:ext uri="{BB962C8B-B14F-4D97-AF65-F5344CB8AC3E}">
        <p14:creationId xmlns:p14="http://schemas.microsoft.com/office/powerpoint/2010/main" val="2485918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RSTD (5)</a:t>
            </a:r>
            <a:endParaRPr lang="zh-CN" altLang="en-US" sz="3200" dirty="0"/>
          </a:p>
        </p:txBody>
      </p:sp>
      <p:sp>
        <p:nvSpPr>
          <p:cNvPr id="3" name="内容占位符 2"/>
          <p:cNvSpPr>
            <a:spLocks noGrp="1"/>
          </p:cNvSpPr>
          <p:nvPr>
            <p:ph idx="1"/>
          </p:nvPr>
        </p:nvSpPr>
        <p:spPr>
          <a:xfrm>
            <a:off x="457200" y="1600200"/>
            <a:ext cx="8229600" cy="4709120"/>
          </a:xfrm>
        </p:spPr>
        <p:txBody>
          <a:bodyPr>
            <a:normAutofit fontScale="85000" lnSpcReduction="10000"/>
          </a:bodyPr>
          <a:lstStyle/>
          <a:p>
            <a:r>
              <a:rPr lang="en-US" altLang="zh-CN" sz="2400" dirty="0">
                <a:solidFill>
                  <a:srgbClr val="FF0000"/>
                </a:solidFill>
              </a:rPr>
              <a:t>Measurement period when configured with PRS-RSRP: PRS-RSRP configured for another positioning method</a:t>
            </a:r>
          </a:p>
          <a:p>
            <a:pPr lvl="1"/>
            <a:r>
              <a:rPr lang="en-GB" altLang="zh-CN" sz="2100" dirty="0">
                <a:solidFill>
                  <a:srgbClr val="FF0000"/>
                </a:solidFill>
              </a:rPr>
              <a:t>Option 1 (CATT, Intel, OPPO, vivo)</a:t>
            </a:r>
            <a:endParaRPr lang="zh-CN" altLang="zh-CN" sz="2100" dirty="0">
              <a:solidFill>
                <a:srgbClr val="FF0000"/>
              </a:solidFill>
            </a:endParaRPr>
          </a:p>
          <a:p>
            <a:pPr lvl="2"/>
            <a:r>
              <a:rPr lang="en-US" altLang="zh-CN" sz="1700" dirty="0">
                <a:solidFill>
                  <a:srgbClr val="FF0000"/>
                </a:solidFill>
              </a:rPr>
              <a:t>RSTD measurement period is not impacted by PRS-RSRP measurement.</a:t>
            </a:r>
            <a:endParaRPr lang="zh-CN" altLang="zh-CN" sz="1700" dirty="0">
              <a:solidFill>
                <a:srgbClr val="FF0000"/>
              </a:solidFill>
            </a:endParaRPr>
          </a:p>
          <a:p>
            <a:pPr lvl="1"/>
            <a:r>
              <a:rPr lang="en-GB" altLang="zh-CN" sz="2100" dirty="0">
                <a:solidFill>
                  <a:srgbClr val="FF0000"/>
                </a:solidFill>
              </a:rPr>
              <a:t>Option 2 (HW, CATT)</a:t>
            </a:r>
            <a:endParaRPr lang="zh-CN" altLang="zh-CN" sz="2100" dirty="0">
              <a:solidFill>
                <a:srgbClr val="FF0000"/>
              </a:solidFill>
            </a:endParaRPr>
          </a:p>
          <a:p>
            <a:pPr lvl="2"/>
            <a:r>
              <a:rPr lang="en-US" altLang="zh-CN" sz="1700" dirty="0">
                <a:solidFill>
                  <a:srgbClr val="FF0000"/>
                </a:solidFill>
              </a:rPr>
              <a:t>RSTD measurement period is not impacted by the PRS-RSRP measurement configured for another positioning method, if they are measured on the same set of PRS resources.</a:t>
            </a:r>
            <a:endParaRPr lang="zh-CN" altLang="zh-CN" sz="1700" dirty="0">
              <a:solidFill>
                <a:srgbClr val="FF0000"/>
              </a:solidFill>
            </a:endParaRPr>
          </a:p>
          <a:p>
            <a:pPr lvl="2"/>
            <a:r>
              <a:rPr lang="en-US" altLang="zh-CN" sz="1700" dirty="0">
                <a:solidFill>
                  <a:srgbClr val="FF0000"/>
                </a:solidFill>
              </a:rPr>
              <a:t>PRS measurement requirements do not apply when UE is configured PRS measurement for more than one positioning methods with different sets of PRS resources to measure.</a:t>
            </a:r>
            <a:endParaRPr lang="zh-CN" altLang="zh-CN" sz="1700" dirty="0">
              <a:solidFill>
                <a:srgbClr val="FF0000"/>
              </a:solidFill>
            </a:endParaRPr>
          </a:p>
          <a:p>
            <a:pPr lvl="1"/>
            <a:r>
              <a:rPr lang="en-GB" altLang="zh-CN" sz="2100" dirty="0">
                <a:solidFill>
                  <a:srgbClr val="FF0000"/>
                </a:solidFill>
              </a:rPr>
              <a:t>Option 3 (Ericsson, Nokia)</a:t>
            </a:r>
            <a:endParaRPr lang="zh-CN" altLang="zh-CN" sz="2100" dirty="0">
              <a:solidFill>
                <a:srgbClr val="FF0000"/>
              </a:solidFill>
            </a:endParaRPr>
          </a:p>
          <a:p>
            <a:pPr lvl="2"/>
            <a:r>
              <a:rPr lang="en-US" altLang="zh-CN" sz="1700" dirty="0">
                <a:solidFill>
                  <a:srgbClr val="FF0000"/>
                </a:solidFill>
              </a:rPr>
              <a:t>UE behavior when RSTD is configured together with PRS-RSRP and the required PRS-RSRP measurement period is longer than that for RSTD (configured without RSTD): the RSTD measurement continues over the entire PRS-RSRP measurement period</a:t>
            </a:r>
            <a:endParaRPr lang="zh-CN" altLang="zh-CN" sz="1700" dirty="0">
              <a:solidFill>
                <a:srgbClr val="FF0000"/>
              </a:solidFill>
            </a:endParaRPr>
          </a:p>
          <a:p>
            <a:pPr lvl="1"/>
            <a:r>
              <a:rPr lang="en-GB" altLang="zh-CN" sz="2100" dirty="0">
                <a:solidFill>
                  <a:srgbClr val="FF0000"/>
                </a:solidFill>
              </a:rPr>
              <a:t>Option 4 (QC, vivo, Nokia)</a:t>
            </a:r>
            <a:endParaRPr lang="zh-CN" altLang="zh-CN" sz="2100" dirty="0">
              <a:solidFill>
                <a:srgbClr val="FF0000"/>
              </a:solidFill>
            </a:endParaRPr>
          </a:p>
          <a:p>
            <a:pPr lvl="2"/>
            <a:r>
              <a:rPr lang="en-US" altLang="zh-CN" sz="1700" dirty="0">
                <a:solidFill>
                  <a:srgbClr val="FF0000"/>
                </a:solidFill>
              </a:rPr>
              <a:t>Measurement periods for different positioning methods are independent.</a:t>
            </a:r>
            <a:endParaRPr lang="zh-CN" altLang="zh-CN" sz="1700" dirty="0">
              <a:solidFill>
                <a:srgbClr val="FF0000"/>
              </a:solidFill>
            </a:endParaRPr>
          </a:p>
          <a:p>
            <a:pPr lvl="1"/>
            <a:r>
              <a:rPr lang="en-GB" altLang="zh-CN" sz="2100" dirty="0">
                <a:solidFill>
                  <a:srgbClr val="FF0000"/>
                </a:solidFill>
              </a:rPr>
              <a:t>Option 5 (Ericsson)</a:t>
            </a:r>
            <a:endParaRPr lang="zh-CN" altLang="zh-CN" sz="2100" dirty="0">
              <a:solidFill>
                <a:srgbClr val="FF0000"/>
              </a:solidFill>
            </a:endParaRPr>
          </a:p>
          <a:p>
            <a:pPr lvl="2"/>
            <a:r>
              <a:rPr lang="en-US" altLang="zh-CN" sz="1700" dirty="0">
                <a:solidFill>
                  <a:srgbClr val="FF0000"/>
                </a:solidFill>
              </a:rPr>
              <a:t>Clarify in the spec that when PRS-RSRP and RSTD are configured using separate OTDOA assistance data then the measurement periods of RSTD and PRS-RSRP may be different.</a:t>
            </a:r>
          </a:p>
        </p:txBody>
      </p:sp>
    </p:spTree>
    <p:extLst>
      <p:ext uri="{BB962C8B-B14F-4D97-AF65-F5344CB8AC3E}">
        <p14:creationId xmlns:p14="http://schemas.microsoft.com/office/powerpoint/2010/main" val="978430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RSTD (6)</a:t>
            </a:r>
            <a:endParaRPr lang="zh-CN" altLang="en-US" sz="3200" dirty="0"/>
          </a:p>
        </p:txBody>
      </p:sp>
      <p:sp>
        <p:nvSpPr>
          <p:cNvPr id="3" name="内容占位符 2"/>
          <p:cNvSpPr>
            <a:spLocks noGrp="1"/>
          </p:cNvSpPr>
          <p:nvPr>
            <p:ph idx="1"/>
          </p:nvPr>
        </p:nvSpPr>
        <p:spPr>
          <a:xfrm>
            <a:off x="457200" y="1600200"/>
            <a:ext cx="8229600" cy="4709120"/>
          </a:xfrm>
        </p:spPr>
        <p:txBody>
          <a:bodyPr>
            <a:normAutofit/>
          </a:bodyPr>
          <a:lstStyle/>
          <a:p>
            <a:r>
              <a:rPr lang="en-US" altLang="zh-CN" sz="2400" dirty="0" smtClean="0">
                <a:solidFill>
                  <a:srgbClr val="00B0F0"/>
                </a:solidFill>
              </a:rPr>
              <a:t>No further </a:t>
            </a:r>
            <a:r>
              <a:rPr lang="en-US" altLang="zh-CN" sz="2400" dirty="0">
                <a:solidFill>
                  <a:srgbClr val="00B0F0"/>
                </a:solidFill>
              </a:rPr>
              <a:t>clarification for measurement period with </a:t>
            </a:r>
            <a:r>
              <a:rPr lang="en-US" altLang="zh-CN" sz="2400" dirty="0" smtClean="0">
                <a:solidFill>
                  <a:srgbClr val="00B0F0"/>
                </a:solidFill>
              </a:rPr>
              <a:t>HO is needed</a:t>
            </a:r>
            <a:endParaRPr lang="en-US" altLang="zh-CN" sz="2400" dirty="0" smtClean="0">
              <a:solidFill>
                <a:srgbClr val="00B0F0"/>
              </a:solidFill>
            </a:endParaRPr>
          </a:p>
          <a:p>
            <a:r>
              <a:rPr lang="en-US" altLang="zh-CN" sz="2400" strike="sngStrike" dirty="0" smtClean="0">
                <a:solidFill>
                  <a:srgbClr val="FF0000"/>
                </a:solidFill>
              </a:rPr>
              <a:t>Clarification </a:t>
            </a:r>
            <a:r>
              <a:rPr lang="en-US" altLang="zh-CN" sz="2400" strike="sngStrike" dirty="0">
                <a:solidFill>
                  <a:srgbClr val="FF0000"/>
                </a:solidFill>
              </a:rPr>
              <a:t>for measurement period with </a:t>
            </a:r>
            <a:r>
              <a:rPr lang="en-US" altLang="zh-CN" sz="2400" strike="sngStrike" dirty="0" smtClean="0">
                <a:solidFill>
                  <a:srgbClr val="FF0000"/>
                </a:solidFill>
              </a:rPr>
              <a:t>HO</a:t>
            </a:r>
            <a:endParaRPr lang="en-US" altLang="zh-CN" sz="2400" strike="sngStrike" dirty="0">
              <a:solidFill>
                <a:srgbClr val="FF0000"/>
              </a:solidFill>
            </a:endParaRPr>
          </a:p>
          <a:p>
            <a:pPr lvl="1"/>
            <a:r>
              <a:rPr lang="en-GB" altLang="zh-CN" sz="2100" strike="sngStrike" dirty="0">
                <a:solidFill>
                  <a:srgbClr val="FF0000"/>
                </a:solidFill>
              </a:rPr>
              <a:t>Option 1 (CATT, QC, OPPO, Nokia, HW)</a:t>
            </a:r>
            <a:endParaRPr lang="zh-CN" altLang="zh-CN" sz="2100" strike="sngStrike" dirty="0">
              <a:solidFill>
                <a:srgbClr val="FF0000"/>
              </a:solidFill>
            </a:endParaRPr>
          </a:p>
          <a:p>
            <a:pPr lvl="2"/>
            <a:r>
              <a:rPr lang="en-US" altLang="zh-CN" sz="1700" strike="sngStrike" dirty="0">
                <a:solidFill>
                  <a:srgbClr val="FF0000"/>
                </a:solidFill>
              </a:rPr>
              <a:t>No further clarification is needed.</a:t>
            </a:r>
            <a:endParaRPr lang="zh-CN" altLang="zh-CN" sz="1700" strike="sngStrike" dirty="0">
              <a:solidFill>
                <a:srgbClr val="FF0000"/>
              </a:solidFill>
            </a:endParaRPr>
          </a:p>
          <a:p>
            <a:pPr lvl="1"/>
            <a:r>
              <a:rPr lang="en-GB" altLang="zh-CN" sz="2100" strike="sngStrike" dirty="0">
                <a:solidFill>
                  <a:srgbClr val="FF0000"/>
                </a:solidFill>
              </a:rPr>
              <a:t>Option 2 (Ericsson)</a:t>
            </a:r>
            <a:endParaRPr lang="zh-CN" altLang="zh-CN" sz="2100" strike="sngStrike" dirty="0">
              <a:solidFill>
                <a:srgbClr val="FF0000"/>
              </a:solidFill>
            </a:endParaRPr>
          </a:p>
          <a:p>
            <a:pPr lvl="2"/>
            <a:r>
              <a:rPr lang="en-US" altLang="zh-CN" sz="1700" strike="sngStrike" dirty="0">
                <a:solidFill>
                  <a:srgbClr val="FF0000"/>
                </a:solidFill>
              </a:rPr>
              <a:t>Clarify in the spec that “If intra-frequency or inter-frequency handover occurs…”, to exclude the case of inter-RAT HO.</a:t>
            </a:r>
            <a:endParaRPr lang="zh-CN" altLang="zh-CN" sz="1700" strike="sngStrike" dirty="0">
              <a:solidFill>
                <a:srgbClr val="FF0000"/>
              </a:solidFill>
            </a:endParaRPr>
          </a:p>
        </p:txBody>
      </p:sp>
    </p:spTree>
    <p:extLst>
      <p:ext uri="{BB962C8B-B14F-4D97-AF65-F5344CB8AC3E}">
        <p14:creationId xmlns:p14="http://schemas.microsoft.com/office/powerpoint/2010/main" val="2369995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RSTD (7)</a:t>
            </a:r>
            <a:endParaRPr lang="zh-CN" altLang="en-US" sz="3200" dirty="0"/>
          </a:p>
        </p:txBody>
      </p:sp>
      <p:sp>
        <p:nvSpPr>
          <p:cNvPr id="3" name="内容占位符 2"/>
          <p:cNvSpPr>
            <a:spLocks noGrp="1"/>
          </p:cNvSpPr>
          <p:nvPr>
            <p:ph idx="1"/>
          </p:nvPr>
        </p:nvSpPr>
        <p:spPr>
          <a:xfrm>
            <a:off x="457200" y="1600200"/>
            <a:ext cx="8229600" cy="4709120"/>
          </a:xfrm>
        </p:spPr>
        <p:txBody>
          <a:bodyPr>
            <a:normAutofit lnSpcReduction="10000"/>
          </a:bodyPr>
          <a:lstStyle/>
          <a:p>
            <a:r>
              <a:rPr lang="en-US" altLang="zh-CN" sz="2400" dirty="0">
                <a:solidFill>
                  <a:srgbClr val="FF0000"/>
                </a:solidFill>
              </a:rPr>
              <a:t>MG reconfiguration per UE request</a:t>
            </a:r>
          </a:p>
          <a:p>
            <a:pPr lvl="1"/>
            <a:r>
              <a:rPr lang="en-GB" altLang="zh-CN" sz="2100" dirty="0">
                <a:solidFill>
                  <a:srgbClr val="FF0000"/>
                </a:solidFill>
              </a:rPr>
              <a:t>Option 1 (QC, CATT, HW, Ericsson)</a:t>
            </a:r>
            <a:endParaRPr lang="zh-CN" altLang="zh-CN" sz="2100" dirty="0">
              <a:solidFill>
                <a:srgbClr val="FF0000"/>
              </a:solidFill>
            </a:endParaRPr>
          </a:p>
          <a:p>
            <a:pPr lvl="2"/>
            <a:r>
              <a:rPr lang="en-US" altLang="zh-CN" sz="1700" dirty="0">
                <a:solidFill>
                  <a:srgbClr val="FF0000"/>
                </a:solidFill>
              </a:rPr>
              <a:t>Add the following text to TS 38.133 sections 9.9.2.5, 9.9.3.5 and 9.9.4.5: “If during the measurement period of one or more positioning frequency layers, the MG pattern is reconfigured (at most once for each positioning frequency layer) to enable UE to measure DL PRS resources, the measurement period can be longer.”</a:t>
            </a:r>
            <a:endParaRPr lang="zh-CN" altLang="zh-CN" sz="1700" dirty="0">
              <a:solidFill>
                <a:srgbClr val="FF0000"/>
              </a:solidFill>
            </a:endParaRPr>
          </a:p>
          <a:p>
            <a:pPr lvl="1"/>
            <a:r>
              <a:rPr lang="en-GB" altLang="zh-CN" sz="2100" dirty="0">
                <a:solidFill>
                  <a:srgbClr val="FF0000"/>
                </a:solidFill>
              </a:rPr>
              <a:t>Option </a:t>
            </a:r>
            <a:r>
              <a:rPr lang="en-GB" altLang="zh-CN" sz="2100">
                <a:solidFill>
                  <a:srgbClr val="FF0000"/>
                </a:solidFill>
              </a:rPr>
              <a:t>2a </a:t>
            </a:r>
            <a:r>
              <a:rPr lang="en-GB" altLang="zh-CN" sz="2100" smtClean="0">
                <a:solidFill>
                  <a:srgbClr val="FF0000"/>
                </a:solidFill>
              </a:rPr>
              <a:t>(CATT</a:t>
            </a:r>
            <a:r>
              <a:rPr lang="en-GB" altLang="zh-CN" sz="2100" dirty="0">
                <a:solidFill>
                  <a:srgbClr val="FF0000"/>
                </a:solidFill>
              </a:rPr>
              <a:t>)</a:t>
            </a:r>
            <a:endParaRPr lang="zh-CN" altLang="zh-CN" sz="2100" dirty="0">
              <a:solidFill>
                <a:srgbClr val="FF0000"/>
              </a:solidFill>
            </a:endParaRPr>
          </a:p>
          <a:p>
            <a:pPr lvl="2"/>
            <a:r>
              <a:rPr lang="en-US" altLang="zh-CN" sz="1700" dirty="0">
                <a:solidFill>
                  <a:srgbClr val="FF0000"/>
                </a:solidFill>
              </a:rPr>
              <a:t>FFS whether to specify precisely how much to extend the measurement period when MGs are reconfigured during the measurement period.</a:t>
            </a:r>
            <a:endParaRPr lang="zh-CN" altLang="zh-CN" sz="1700" dirty="0">
              <a:solidFill>
                <a:srgbClr val="FF0000"/>
              </a:solidFill>
            </a:endParaRPr>
          </a:p>
          <a:p>
            <a:pPr lvl="1"/>
            <a:r>
              <a:rPr lang="en-GB" altLang="zh-CN" sz="2100" dirty="0">
                <a:solidFill>
                  <a:srgbClr val="FF0000"/>
                </a:solidFill>
              </a:rPr>
              <a:t>Option 2b (HW, </a:t>
            </a:r>
            <a:r>
              <a:rPr lang="en-GB" altLang="zh-CN" sz="2100" dirty="0" smtClean="0">
                <a:solidFill>
                  <a:srgbClr val="FF0000"/>
                </a:solidFill>
              </a:rPr>
              <a:t>Ericsson, QC)</a:t>
            </a:r>
            <a:endParaRPr lang="zh-CN" altLang="zh-CN" sz="2100" dirty="0">
              <a:solidFill>
                <a:srgbClr val="FF0000"/>
              </a:solidFill>
            </a:endParaRPr>
          </a:p>
          <a:p>
            <a:pPr lvl="2"/>
            <a:r>
              <a:rPr lang="en-US" altLang="zh-CN" sz="1700" dirty="0">
                <a:solidFill>
                  <a:srgbClr val="FF0000"/>
                </a:solidFill>
              </a:rPr>
              <a:t>Do not specify the exact extension due to </a:t>
            </a:r>
            <a:r>
              <a:rPr lang="en-GB" altLang="zh-CN" sz="1700" dirty="0">
                <a:solidFill>
                  <a:srgbClr val="FF0000"/>
                </a:solidFill>
              </a:rPr>
              <a:t>MG reconfiguration</a:t>
            </a:r>
            <a:r>
              <a:rPr lang="en-US" altLang="zh-CN" sz="1700" dirty="0">
                <a:solidFill>
                  <a:srgbClr val="FF0000"/>
                </a:solidFill>
              </a:rPr>
              <a:t>.</a:t>
            </a:r>
            <a:endParaRPr lang="zh-CN" altLang="zh-CN" sz="1700" dirty="0">
              <a:solidFill>
                <a:srgbClr val="FF0000"/>
              </a:solidFill>
            </a:endParaRPr>
          </a:p>
          <a:p>
            <a:pPr lvl="1"/>
            <a:r>
              <a:rPr lang="en-GB" altLang="zh-CN" sz="2100" dirty="0">
                <a:solidFill>
                  <a:srgbClr val="FF0000"/>
                </a:solidFill>
              </a:rPr>
              <a:t>Option 3 (vivo, OPPO, Nokia)</a:t>
            </a:r>
            <a:endParaRPr lang="zh-CN" altLang="zh-CN" sz="2100" dirty="0">
              <a:solidFill>
                <a:srgbClr val="FF0000"/>
              </a:solidFill>
            </a:endParaRPr>
          </a:p>
          <a:p>
            <a:pPr lvl="2"/>
            <a:r>
              <a:rPr lang="en-US" altLang="zh-CN" sz="1700" dirty="0">
                <a:solidFill>
                  <a:srgbClr val="FF0000"/>
                </a:solidFill>
              </a:rPr>
              <a:t>Measurement period may be prolonged or restarted, and more discussions are needed.</a:t>
            </a:r>
            <a:endParaRPr lang="zh-CN" altLang="zh-CN" sz="1700" dirty="0">
              <a:solidFill>
                <a:srgbClr val="FF0000"/>
              </a:solidFill>
            </a:endParaRPr>
          </a:p>
          <a:p>
            <a:pPr lvl="1"/>
            <a:endParaRPr lang="en-GB" altLang="zh-CN" sz="2100" dirty="0">
              <a:solidFill>
                <a:srgbClr val="7030A0"/>
              </a:solidFill>
            </a:endParaRPr>
          </a:p>
          <a:p>
            <a:pPr lvl="2"/>
            <a:endParaRPr lang="zh-CN" altLang="zh-CN" sz="1700" dirty="0">
              <a:solidFill>
                <a:srgbClr val="7030A0"/>
              </a:solidFill>
            </a:endParaRPr>
          </a:p>
        </p:txBody>
      </p:sp>
    </p:spTree>
    <p:extLst>
      <p:ext uri="{BB962C8B-B14F-4D97-AF65-F5344CB8AC3E}">
        <p14:creationId xmlns:p14="http://schemas.microsoft.com/office/powerpoint/2010/main" val="4287969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Measurement period for RSTD (8)</a:t>
            </a:r>
            <a:endParaRPr lang="zh-CN" altLang="en-US" sz="3200" dirty="0"/>
          </a:p>
        </p:txBody>
      </p:sp>
      <p:sp>
        <p:nvSpPr>
          <p:cNvPr id="3" name="内容占位符 2"/>
          <p:cNvSpPr>
            <a:spLocks noGrp="1"/>
          </p:cNvSpPr>
          <p:nvPr>
            <p:ph idx="1"/>
          </p:nvPr>
        </p:nvSpPr>
        <p:spPr>
          <a:xfrm>
            <a:off x="457200" y="1600200"/>
            <a:ext cx="8229600" cy="4709120"/>
          </a:xfrm>
        </p:spPr>
        <p:txBody>
          <a:bodyPr>
            <a:normAutofit/>
          </a:bodyPr>
          <a:lstStyle/>
          <a:p>
            <a:r>
              <a:rPr lang="en-US" altLang="zh-CN" sz="2400" dirty="0">
                <a:solidFill>
                  <a:srgbClr val="FF0000"/>
                </a:solidFill>
              </a:rPr>
              <a:t>MG reconfiguration not per UE request</a:t>
            </a:r>
          </a:p>
          <a:p>
            <a:pPr lvl="1"/>
            <a:r>
              <a:rPr lang="en-GB" altLang="zh-CN" sz="2100" dirty="0">
                <a:solidFill>
                  <a:srgbClr val="FF0000"/>
                </a:solidFill>
              </a:rPr>
              <a:t>Option 1 (QC)</a:t>
            </a:r>
            <a:endParaRPr lang="zh-CN" altLang="zh-CN" sz="2100" dirty="0">
              <a:solidFill>
                <a:srgbClr val="FF0000"/>
              </a:solidFill>
            </a:endParaRPr>
          </a:p>
          <a:p>
            <a:pPr lvl="2"/>
            <a:r>
              <a:rPr lang="en-US" altLang="zh-CN" sz="1700" dirty="0">
                <a:solidFill>
                  <a:srgbClr val="FF0000"/>
                </a:solidFill>
              </a:rPr>
              <a:t>Measurement requirements do not apply.</a:t>
            </a:r>
            <a:endParaRPr lang="zh-CN" altLang="zh-CN" sz="1700" dirty="0">
              <a:solidFill>
                <a:srgbClr val="FF0000"/>
              </a:solidFill>
            </a:endParaRPr>
          </a:p>
          <a:p>
            <a:pPr lvl="1"/>
            <a:r>
              <a:rPr lang="en-GB" altLang="zh-CN" sz="2100" dirty="0">
                <a:solidFill>
                  <a:srgbClr val="FF0000"/>
                </a:solidFill>
              </a:rPr>
              <a:t>Option 1a (CATT, HW)</a:t>
            </a:r>
            <a:endParaRPr lang="zh-CN" altLang="zh-CN" sz="2100" dirty="0">
              <a:solidFill>
                <a:srgbClr val="FF0000"/>
              </a:solidFill>
            </a:endParaRPr>
          </a:p>
          <a:p>
            <a:pPr lvl="2"/>
            <a:r>
              <a:rPr lang="en-US" altLang="zh-CN" sz="1700" dirty="0">
                <a:solidFill>
                  <a:srgbClr val="FF0000"/>
                </a:solidFill>
              </a:rPr>
              <a:t>Measurement requirements do not apply if UE cannot perform the PRS measurement after the MG reconfiguration.</a:t>
            </a:r>
            <a:endParaRPr lang="zh-CN" altLang="zh-CN" sz="1700" dirty="0">
              <a:solidFill>
                <a:srgbClr val="FF0000"/>
              </a:solidFill>
            </a:endParaRPr>
          </a:p>
          <a:p>
            <a:pPr lvl="1"/>
            <a:r>
              <a:rPr lang="en-GB" altLang="zh-CN" sz="2100" dirty="0">
                <a:solidFill>
                  <a:srgbClr val="FF0000"/>
                </a:solidFill>
              </a:rPr>
              <a:t>Option 2 (vivo, Intel, Nokia, Ericsson)</a:t>
            </a:r>
            <a:endParaRPr lang="zh-CN" altLang="zh-CN" sz="2100" dirty="0">
              <a:solidFill>
                <a:srgbClr val="FF0000"/>
              </a:solidFill>
            </a:endParaRPr>
          </a:p>
          <a:p>
            <a:pPr lvl="2"/>
            <a:r>
              <a:rPr lang="en-US" altLang="zh-CN" sz="1700" dirty="0">
                <a:solidFill>
                  <a:srgbClr val="FF0000"/>
                </a:solidFill>
              </a:rPr>
              <a:t>Same requirements as MG reconfiguration based on UE request.</a:t>
            </a:r>
            <a:endParaRPr lang="zh-CN" altLang="zh-CN" sz="1700" dirty="0">
              <a:solidFill>
                <a:srgbClr val="FF0000"/>
              </a:solidFill>
            </a:endParaRPr>
          </a:p>
          <a:p>
            <a:pPr lvl="1"/>
            <a:endParaRPr lang="en-GB" altLang="zh-CN" sz="2100" dirty="0">
              <a:solidFill>
                <a:srgbClr val="7030A0"/>
              </a:solidFill>
            </a:endParaRPr>
          </a:p>
          <a:p>
            <a:pPr lvl="1"/>
            <a:endParaRPr lang="en-GB" altLang="zh-CN" sz="2100" dirty="0">
              <a:solidFill>
                <a:srgbClr val="7030A0"/>
              </a:solidFill>
            </a:endParaRPr>
          </a:p>
          <a:p>
            <a:pPr lvl="2"/>
            <a:endParaRPr lang="zh-CN" altLang="zh-CN" sz="1700" dirty="0">
              <a:solidFill>
                <a:srgbClr val="7030A0"/>
              </a:solidFill>
            </a:endParaRPr>
          </a:p>
        </p:txBody>
      </p:sp>
    </p:spTree>
    <p:extLst>
      <p:ext uri="{BB962C8B-B14F-4D97-AF65-F5344CB8AC3E}">
        <p14:creationId xmlns:p14="http://schemas.microsoft.com/office/powerpoint/2010/main" val="279682225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1" ma:contentTypeDescription="Create a new document." ma:contentTypeScope="" ma:versionID="99f6751dbc8f6c9db939c24aed21b85c">
  <xsd:schema xmlns:xsd="http://www.w3.org/2001/XMLSchema" xmlns:xs="http://www.w3.org/2001/XMLSchema" xmlns:p="http://schemas.microsoft.com/office/2006/metadata/properties" xmlns:ns3="db33437f-65a5-48c5-b537-19efd290f967" xmlns:ns4="6f846979-0e6f-42ff-8b87-e1893efeda99" targetNamespace="http://schemas.microsoft.com/office/2006/metadata/properties" ma:root="true" ma:fieldsID="97a570d36a9bfe7447b480bcbafe877e" ns3:_="" ns4:_="">
    <xsd:import namespace="db33437f-65a5-48c5-b537-19efd290f967"/>
    <xsd:import namespace="6f846979-0e6f-42ff-8b87-e1893efeda9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33437f-65a5-48c5-b537-19efd290f9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C8B4B51-588A-4193-AB4E-12963BE166E2}">
  <ds:schemaRefs>
    <ds:schemaRef ds:uri="db33437f-65a5-48c5-b537-19efd290f967"/>
    <ds:schemaRef ds:uri="http://purl.org/dc/terms/"/>
    <ds:schemaRef ds:uri="6f846979-0e6f-42ff-8b87-e1893efeda9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A67E680D-AC5B-4E66-8A1E-AB2F09A6ED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33437f-65a5-48c5-b537-19efd290f967"/>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116A6EE-9C71-4CA8-B83C-FAA2FE0E53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7434</TotalTime>
  <Words>2737</Words>
  <Application>Microsoft Office PowerPoint</Application>
  <PresentationFormat>全屏显示(4:3)</PresentationFormat>
  <Paragraphs>231</Paragraphs>
  <Slides>22</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22</vt:i4>
      </vt:variant>
    </vt:vector>
  </HeadingPairs>
  <TitlesOfParts>
    <vt:vector size="28" baseType="lpstr">
      <vt:lpstr>Arial Unicode MS</vt:lpstr>
      <vt:lpstr>宋体</vt:lpstr>
      <vt:lpstr>Arial</vt:lpstr>
      <vt:lpstr>Calibri</vt:lpstr>
      <vt:lpstr>Cambria Math</vt:lpstr>
      <vt:lpstr>Office 主题</vt:lpstr>
      <vt:lpstr>3GPP TSG-RAN WG4 Meeting #98-bis-e Electronic Meeting, 12 – 25 April, 2021</vt:lpstr>
      <vt:lpstr>Measurement period for RSTD (1)</vt:lpstr>
      <vt:lpstr>Measurement period for RSTD (2)</vt:lpstr>
      <vt:lpstr>Measurement period for RSTD (3)</vt:lpstr>
      <vt:lpstr>Measurement period for RSTD (4)</vt:lpstr>
      <vt:lpstr>Measurement period for RSTD (5)</vt:lpstr>
      <vt:lpstr>Measurement period for RSTD (6)</vt:lpstr>
      <vt:lpstr>Measurement period for RSTD (7)</vt:lpstr>
      <vt:lpstr>Measurement period for RSTD (8)</vt:lpstr>
      <vt:lpstr>CSSF (1)</vt:lpstr>
      <vt:lpstr>CSSF (2)</vt:lpstr>
      <vt:lpstr>CSSF (3)</vt:lpstr>
      <vt:lpstr>CSSF (4)</vt:lpstr>
      <vt:lpstr>Requirements applicability considering UE capability (1)</vt:lpstr>
      <vt:lpstr>Requirements applicability considering UE capability (2)</vt:lpstr>
      <vt:lpstr>MG</vt:lpstr>
      <vt:lpstr>Terminology</vt:lpstr>
      <vt:lpstr>Measurement period for PRS-RSRP</vt:lpstr>
      <vt:lpstr>Measurement period for UE Rx-Tx (1)</vt:lpstr>
      <vt:lpstr>Measurement period for UE Rx-Tx (2)</vt:lpstr>
      <vt:lpstr>Measurement period for UE Rx-Tx (3)</vt:lpstr>
      <vt:lpstr>Measurement period for UE Rx-Tx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TSG-RAN WG4</dc:title>
  <dc:creator>Huawei</dc:creator>
  <cp:lastModifiedBy>Huawei</cp:lastModifiedBy>
  <cp:revision>495</cp:revision>
  <dcterms:created xsi:type="dcterms:W3CDTF">2016-01-12T08:39:50Z</dcterms:created>
  <dcterms:modified xsi:type="dcterms:W3CDTF">2021-04-19T18:31:28Z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(3)7vdEBqA/wX0gCPhPtRFWsbSbE/QHit3dUHESVgYR1APznVfsXyTIjF1BCRQ7/9jFZfZEONsV
goEBzXjyfLuaKckD4Tgv35JxAiUY8n4Oe4q/B35eMLgidCoRRmF4AJNvOqlZKncNw4/5xPlA
oa1vvk2CkC/7d1YE0lSpHyysi2utFErXTmi4y50geplL2FrLWfOUW3MXbjthJvYSrCVPrmIv
dVfdgQO+EHV2aYgt4v</vt:lpwstr>
  </property>
  <property fmtid="{D5CDD505-2E9C-101B-9397-08002B2CF9AE}" pid="3" name="_2015_ms_pID_7253431">
    <vt:lpwstr>7ZfSvyQfIVbpC96L8ZarFhfXp/Duy0BmbRz/G77o4xoKaMj4VDJ6Nm
gprzmP8hXW2eOH0zlrTcv44iTlACbKN6Lyme5djcOl0bMmYqMPfImHYSwD1e3aPAgj4neeTG
fzMUB9F8kB0b6quFzleQ+ynP66/5ZShE78dlgOMuhzLMOIFNHZB1P1tW9vBbZm6Kh4FlE1ve
l5Y4axLXr8jimDu+BQ+IINf4xgbDefRnrDmD</vt:lpwstr>
  </property>
  <property fmtid="{D5CDD505-2E9C-101B-9397-08002B2CF9AE}" pid="4" name="_2015_ms_pID_7253432">
    <vt:lpwstr>YYyyUGz7gD6OAE+XwgMMLITvp1BlHDVrJMYx
VOjEpHGAhiXtrbew6BqXmyr4OlG71L5CYxDnw0JloDyfX6gZ0pk=</vt:lpwstr>
  </property>
  <property fmtid="{D5CDD505-2E9C-101B-9397-08002B2CF9AE}" pid="5" name="ContentTypeId">
    <vt:lpwstr>0x0101003AA7AC0C743A294CADF60F661720E3E6</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1597927634</vt:lpwstr>
  </property>
</Properties>
</file>