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9" r:id="rId4"/>
    <p:sldId id="270" r:id="rId5"/>
    <p:sldId id="272" r:id="rId6"/>
    <p:sldId id="273" r:id="rId7"/>
    <p:sldId id="274" r:id="rId8"/>
    <p:sldId id="275" r:id="rId9"/>
    <p:sldId id="277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nhui Zhang" initials="C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819" autoAdjust="0"/>
  </p:normalViewPr>
  <p:slideViewPr>
    <p:cSldViewPr snapToGrid="0">
      <p:cViewPr>
        <p:scale>
          <a:sx n="75" d="100"/>
          <a:sy n="75" d="100"/>
        </p:scale>
        <p:origin x="-931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プレースホルダー 22"/>
          <p:cNvSpPr>
            <a:spLocks noGrp="1"/>
          </p:cNvSpPr>
          <p:nvPr>
            <p:ph type="body" sz="quarter" idx="10" hasCustomPrompt="1"/>
          </p:nvPr>
        </p:nvSpPr>
        <p:spPr>
          <a:xfrm>
            <a:off x="563880" y="316761"/>
            <a:ext cx="8644514" cy="113347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endParaRPr kumimoji="1" lang="ja-JP" altLang="en-US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1" hasCustomPrompt="1"/>
          </p:nvPr>
        </p:nvSpPr>
        <p:spPr>
          <a:xfrm>
            <a:off x="9401175" y="317501"/>
            <a:ext cx="2408238" cy="480990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GB" altLang="ja-JP" sz="2400" b="1" i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R4-190xxxx</a:t>
            </a:r>
            <a:endParaRPr kumimoji="1" lang="ja-JP" altLang="ja-JP" sz="2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タイトル 26"/>
          <p:cNvSpPr>
            <a:spLocks noGrp="1"/>
          </p:cNvSpPr>
          <p:nvPr>
            <p:ph type="title" hasCustomPrompt="1"/>
          </p:nvPr>
        </p:nvSpPr>
        <p:spPr>
          <a:xfrm>
            <a:off x="563879" y="1635617"/>
            <a:ext cx="11245533" cy="3335628"/>
          </a:xfrm>
        </p:spPr>
        <p:txBody>
          <a:bodyPr>
            <a:noAutofit/>
          </a:bodyPr>
          <a:lstStyle>
            <a:lvl1pPr algn="ctr">
              <a:defRPr sz="7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12" hasCustomPrompt="1"/>
          </p:nvPr>
        </p:nvSpPr>
        <p:spPr>
          <a:xfrm>
            <a:off x="563879" y="5061397"/>
            <a:ext cx="11245532" cy="1326523"/>
          </a:xfrm>
        </p:spPr>
        <p:txBody>
          <a:bodyPr>
            <a:no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kumimoji="1" lang="en-US" altLang="ja-JP" dirty="0"/>
              <a:t>Source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0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49252"/>
            <a:ext cx="10515600" cy="490707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en-US" altLang="ja-JP" dirty="0"/>
              <a:t>1st</a:t>
            </a:r>
            <a:endParaRPr kumimoji="1" lang="ja-JP" altLang="en-US" dirty="0"/>
          </a:p>
          <a:p>
            <a:pPr lvl="1"/>
            <a:r>
              <a:rPr kumimoji="1" lang="en-US" altLang="ja-JP" dirty="0"/>
              <a:t>2nd</a:t>
            </a:r>
            <a:endParaRPr kumimoji="1" lang="ja-JP" altLang="en-US" dirty="0"/>
          </a:p>
          <a:p>
            <a:pPr lvl="2"/>
            <a:r>
              <a:rPr kumimoji="1" lang="en-US" altLang="ja-JP" dirty="0"/>
              <a:t>3rd</a:t>
            </a:r>
            <a:endParaRPr kumimoji="1" lang="ja-JP" altLang="en-US" dirty="0"/>
          </a:p>
          <a:p>
            <a:pPr lvl="3"/>
            <a:r>
              <a:rPr kumimoji="1" lang="en-US" altLang="ja-JP" dirty="0"/>
              <a:t>4th</a:t>
            </a:r>
            <a:endParaRPr kumimoji="1" lang="ja-JP" altLang="en-US" dirty="0"/>
          </a:p>
          <a:p>
            <a:pPr lvl="4"/>
            <a:r>
              <a:rPr kumimoji="1" lang="en-US" altLang="ja-JP" dirty="0"/>
              <a:t>5th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065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40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10614"/>
            <a:ext cx="10515600" cy="4920311"/>
          </a:xfrm>
        </p:spPr>
        <p:txBody>
          <a:bodyPr/>
          <a:lstStyle>
            <a:lvl1pPr marL="514350" indent="-514350">
              <a:buFont typeface="+mj-lt"/>
              <a:buAutoNum type="arabicPeriod"/>
              <a:defRPr baseline="0"/>
            </a:lvl1pPr>
          </a:lstStyle>
          <a:p>
            <a:pPr lvl="0"/>
            <a:r>
              <a:rPr kumimoji="1" lang="en-US" altLang="ja-JP" dirty="0"/>
              <a:t>Reference 1</a:t>
            </a:r>
          </a:p>
          <a:p>
            <a:pPr lvl="0"/>
            <a:r>
              <a:rPr kumimoji="1" lang="en-US" altLang="ja-JP" dirty="0"/>
              <a:t>Reference 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05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表プレースホルダー 4"/>
          <p:cNvSpPr>
            <a:spLocks noGrp="1"/>
          </p:cNvSpPr>
          <p:nvPr>
            <p:ph type="tbl" sz="quarter" idx="11" hasCustomPrompt="1"/>
          </p:nvPr>
        </p:nvSpPr>
        <p:spPr>
          <a:xfrm>
            <a:off x="838200" y="1931832"/>
            <a:ext cx="10515600" cy="431451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Table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365763"/>
            <a:ext cx="10515600" cy="424400"/>
          </a:xfrm>
        </p:spPr>
        <p:txBody>
          <a:bodyPr/>
          <a:lstStyle>
            <a:lvl1pPr marL="0" indent="0" algn="ctr">
              <a:buNone/>
              <a:defRPr baseline="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en-US" altLang="ja-JP" dirty="0"/>
              <a:t>Table name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862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2130"/>
            <a:ext cx="10515600" cy="491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dirty="0"/>
              <a:t>1st</a:t>
            </a:r>
          </a:p>
          <a:p>
            <a:pPr lvl="1"/>
            <a:r>
              <a:rPr kumimoji="1" lang="en-US" altLang="ja-JP" dirty="0"/>
              <a:t>2nd</a:t>
            </a:r>
          </a:p>
          <a:p>
            <a:pPr lvl="2"/>
            <a:r>
              <a:rPr kumimoji="1" lang="en-US" altLang="ja-JP" dirty="0"/>
              <a:t>3rd</a:t>
            </a:r>
            <a:endParaRPr kumimoji="1" lang="ja-JP" altLang="en-US" dirty="0"/>
          </a:p>
          <a:p>
            <a:pPr lvl="3"/>
            <a:r>
              <a:rPr kumimoji="1" lang="en-US" altLang="ja-JP" dirty="0"/>
              <a:t>4th</a:t>
            </a:r>
            <a:endParaRPr kumimoji="1" lang="ja-JP" altLang="en-US" dirty="0"/>
          </a:p>
          <a:p>
            <a:pPr lvl="4"/>
            <a:r>
              <a:rPr kumimoji="1" lang="en-US" altLang="ja-JP" dirty="0"/>
              <a:t>5th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50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2" r:id="rId3"/>
    <p:sldLayoutId id="2147483651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プレースホルダー 1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altLang="ja-JP" dirty="0"/>
              <a:t>3GPP TSG-RAN WG4 Meeting #</a:t>
            </a:r>
            <a:r>
              <a:rPr lang="en-US" altLang="ja-JP" dirty="0" smtClean="0"/>
              <a:t>98-</a:t>
            </a:r>
            <a:r>
              <a:rPr lang="en-US" altLang="zh-CN" dirty="0" smtClean="0"/>
              <a:t>bis-</a:t>
            </a:r>
            <a:r>
              <a:rPr lang="en-US" altLang="ja-JP" dirty="0" smtClean="0"/>
              <a:t>e</a:t>
            </a:r>
            <a:endParaRPr lang="en-US" altLang="ja-JP" dirty="0"/>
          </a:p>
          <a:p>
            <a:pPr lvl="0"/>
            <a:r>
              <a:rPr lang="en-US" altLang="ja-JP" dirty="0"/>
              <a:t>Electronic Meeting, </a:t>
            </a:r>
            <a:r>
              <a:rPr lang="en-GB" altLang="ja-JP" dirty="0" smtClean="0"/>
              <a:t>12</a:t>
            </a:r>
            <a:r>
              <a:rPr lang="en-US" altLang="zh-CN" baseline="30000" dirty="0" err="1" smtClean="0"/>
              <a:t>th</a:t>
            </a:r>
            <a:r>
              <a:rPr lang="en-US" altLang="zh-CN" dirty="0"/>
              <a:t> </a:t>
            </a:r>
            <a:r>
              <a:rPr lang="en-US" altLang="zh-CN" dirty="0" smtClean="0"/>
              <a:t>- 20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April</a:t>
            </a:r>
            <a:r>
              <a:rPr lang="en-GB" altLang="zh-CN" dirty="0" smtClean="0"/>
              <a:t>, </a:t>
            </a:r>
            <a:r>
              <a:rPr lang="en-GB" altLang="zh-CN" dirty="0"/>
              <a:t>2021</a:t>
            </a:r>
            <a:endParaRPr lang="en-US" altLang="ja-JP" dirty="0"/>
          </a:p>
          <a:p>
            <a:pPr lvl="0"/>
            <a:r>
              <a:rPr lang="sv-SE" altLang="ja-JP" dirty="0"/>
              <a:t>Agenda item:	</a:t>
            </a:r>
            <a:r>
              <a:rPr lang="sv-SE" altLang="ja-JP" dirty="0" smtClean="0"/>
              <a:t>8.10.5</a:t>
            </a:r>
            <a:endParaRPr lang="sv-SE" altLang="ja-JP" dirty="0"/>
          </a:p>
          <a:p>
            <a:pPr lvl="0"/>
            <a:r>
              <a:rPr lang="en-US" altLang="ja-JP" dirty="0"/>
              <a:t>Document for:	Approval</a:t>
            </a: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R4-21xxxxx</a:t>
            </a:r>
            <a:endParaRPr kumimoji="1" lang="ja-JP" altLang="en-US" dirty="0"/>
          </a:p>
        </p:txBody>
      </p:sp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473233" y="1544177"/>
            <a:ext cx="11245533" cy="3335628"/>
          </a:xfrm>
        </p:spPr>
        <p:txBody>
          <a:bodyPr/>
          <a:lstStyle/>
          <a:p>
            <a:r>
              <a:rPr lang="en-US" altLang="zh-CN" sz="5400" dirty="0" smtClean="0"/>
              <a:t>WF </a:t>
            </a:r>
            <a:r>
              <a:rPr lang="en-US" altLang="zh-CN" sz="5400" dirty="0"/>
              <a:t>on operating scenarios for SL and </a:t>
            </a:r>
            <a:r>
              <a:rPr lang="en-US" altLang="zh-CN" sz="5400" dirty="0" err="1"/>
              <a:t>Uu</a:t>
            </a:r>
            <a:r>
              <a:rPr lang="en-US" altLang="zh-CN" sz="5400" dirty="0"/>
              <a:t> </a:t>
            </a:r>
            <a:r>
              <a:rPr lang="en-US" altLang="zh-CN" sz="5400" dirty="0" smtClean="0"/>
              <a:t>in </a:t>
            </a:r>
            <a:r>
              <a:rPr lang="en-US" altLang="zh-CN" sz="5400" dirty="0"/>
              <a:t>the same licensed band</a:t>
            </a:r>
            <a:endParaRPr lang="ja-JP" altLang="en-US" sz="5400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sz="3200" dirty="0"/>
              <a:t>CATT, …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295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8722" y="375921"/>
            <a:ext cx="9416238" cy="1026151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1-1-1: Whether to narrow down operating scenarios</a:t>
            </a:r>
            <a:endParaRPr lang="ja-JP" altLang="en-US" sz="3600" dirty="0"/>
          </a:p>
        </p:txBody>
      </p:sp>
      <p:sp>
        <p:nvSpPr>
          <p:cNvPr id="3" name="矩形 2"/>
          <p:cNvSpPr/>
          <p:nvPr/>
        </p:nvSpPr>
        <p:spPr>
          <a:xfrm>
            <a:off x="751840" y="1706880"/>
            <a:ext cx="10505440" cy="5134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-228600"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Candidate options:</a:t>
            </a:r>
            <a:endParaRPr lang="zh-CN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Option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1: RAN4 needs to narrow down the operation modes for intra-band con-current operation.</a:t>
            </a:r>
          </a:p>
          <a:p>
            <a:pPr marL="1143000" lvl="2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Option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1a: Consider the following two cases for intra-band con-current operation:</a:t>
            </a:r>
          </a:p>
          <a:p>
            <a:pPr marL="1600200" lvl="3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Case 1: SL and </a:t>
            </a:r>
            <a:r>
              <a:rPr lang="en-US" altLang="zh-CN" sz="2000" dirty="0" err="1">
                <a:latin typeface="Arial" panose="020B0604020202020204" pitchFamily="34" charset="0"/>
                <a:cs typeface="Arial" panose="020B0604020202020204" pitchFamily="34" charset="0"/>
              </a:rPr>
              <a:t>Uu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are in the same carrier with different BWPs</a:t>
            </a:r>
          </a:p>
          <a:p>
            <a:pPr marL="1600200" lvl="3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Case 2: SL and </a:t>
            </a:r>
            <a:r>
              <a:rPr lang="en-US" altLang="zh-CN" sz="2000" dirty="0" err="1">
                <a:latin typeface="Arial" panose="020B0604020202020204" pitchFamily="34" charset="0"/>
                <a:cs typeface="Arial" panose="020B0604020202020204" pitchFamily="34" charset="0"/>
              </a:rPr>
              <a:t>Uu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are in different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carriers</a:t>
            </a:r>
            <a:endParaRPr lang="en-GB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-228600"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Recommended WF:</a:t>
            </a:r>
            <a:endParaRPr lang="zh-CN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prioritization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on operating scenarios including TDM and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FDM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57300" lvl="2" indent="-342900" hangingPunct="0">
              <a:spcBef>
                <a:spcPts val="5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1st priority: TDM</a:t>
            </a:r>
          </a:p>
          <a:p>
            <a:pPr marL="1257300" lvl="2" indent="-342900" hangingPunct="0">
              <a:spcBef>
                <a:spcPts val="5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2nd priority: FDM with adjacent </a:t>
            </a:r>
            <a:r>
              <a:rPr lang="en-US" altLang="zh-CN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carrier</a:t>
            </a:r>
          </a:p>
          <a:p>
            <a:pPr marL="1257300" lvl="2" indent="-342900" hangingPunct="0">
              <a:spcBef>
                <a:spcPts val="5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CN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3rd priority: FDM with non-adjacent carrier</a:t>
            </a:r>
            <a:endParaRPr lang="en-US" altLang="zh-CN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66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1-1-2: Other operating scenario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459282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Agreement:</a:t>
            </a:r>
            <a:endParaRPr lang="zh-CN" altLang="zh-CN" sz="26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/>
              <a:t>Scenario 2 in R4-2106554 is not in Rel-17 scope. Inter-band con-current operation can be treated in Rel-17 basket WI of NR_LTE_V2X_PC5_combos</a:t>
            </a:r>
            <a:r>
              <a:rPr lang="en-US" altLang="zh-CN" sz="2300" dirty="0" smtClean="0"/>
              <a:t>.</a:t>
            </a:r>
            <a:endParaRPr lang="en-GB" altLang="zh-CN" sz="2300" dirty="0" smtClean="0"/>
          </a:p>
        </p:txBody>
      </p:sp>
    </p:spTree>
    <p:extLst>
      <p:ext uri="{BB962C8B-B14F-4D97-AF65-F5344CB8AC3E}">
        <p14:creationId xmlns:p14="http://schemas.microsoft.com/office/powerpoint/2010/main" val="72803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1-1-3: Full duplex or half duplex 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Recommended WF: 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Clarify </a:t>
            </a:r>
            <a:r>
              <a:rPr lang="en-US" altLang="zh-CN" sz="2300" dirty="0"/>
              <a:t>the meaning of full duplex and half duplex for SL and </a:t>
            </a:r>
            <a:r>
              <a:rPr lang="en-US" altLang="zh-CN" sz="2300" dirty="0" err="1"/>
              <a:t>Uu</a:t>
            </a:r>
            <a:r>
              <a:rPr lang="en-US" altLang="zh-CN" sz="2300" dirty="0"/>
              <a:t> within the same licensed band together with operating </a:t>
            </a:r>
            <a:r>
              <a:rPr lang="en-US" altLang="zh-CN" sz="2300" dirty="0" smtClean="0"/>
              <a:t>scenarios</a:t>
            </a:r>
            <a:r>
              <a:rPr lang="en-US" altLang="zh-CN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755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1-2-1: TDM operating scenarios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Agreement: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RAN4 </a:t>
            </a:r>
            <a:r>
              <a:rPr lang="en-US" altLang="zh-CN" sz="2300" dirty="0"/>
              <a:t>allow TDM operation between spectrally partially used PC5 SL and </a:t>
            </a:r>
            <a:r>
              <a:rPr lang="en-US" altLang="zh-CN" sz="2300" dirty="0" err="1"/>
              <a:t>Uu</a:t>
            </a:r>
            <a:r>
              <a:rPr lang="en-US" altLang="zh-CN" sz="2300" dirty="0"/>
              <a:t> UL/DL operation in a licensed TDD band regardless of adjacent/ non-adjacent carrier (Option 1 as the majority view in 1st round).</a:t>
            </a:r>
          </a:p>
        </p:txBody>
      </p:sp>
    </p:spTree>
    <p:extLst>
      <p:ext uri="{BB962C8B-B14F-4D97-AF65-F5344CB8AC3E}">
        <p14:creationId xmlns:p14="http://schemas.microsoft.com/office/powerpoint/2010/main" val="206871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1-3-3: Time mask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/>
              <a:t>Candidate</a:t>
            </a:r>
            <a:r>
              <a:rPr lang="en-US" altLang="zh-CN" sz="3200" dirty="0"/>
              <a:t> options: </a:t>
            </a:r>
            <a:endParaRPr lang="en-US" altLang="zh-CN" sz="26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zh-CN" sz="2300" dirty="0"/>
              <a:t>Option 1: Consider the time mask for SL and </a:t>
            </a:r>
            <a:r>
              <a:rPr lang="en-GB" altLang="zh-CN" sz="2300" dirty="0" err="1"/>
              <a:t>Uu</a:t>
            </a:r>
            <a:r>
              <a:rPr lang="en-GB" altLang="zh-CN" sz="2300" dirty="0"/>
              <a:t> switching in paper R4-2104777.</a:t>
            </a:r>
            <a:endParaRPr lang="zh-CN" altLang="zh-CN" sz="23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zh-CN" sz="2300" dirty="0"/>
              <a:t>Option 2: Define similar time mask as Uplink TX switching with capability </a:t>
            </a:r>
            <a:r>
              <a:rPr lang="en-GB" altLang="zh-CN" sz="2300" dirty="0" err="1"/>
              <a:t>signaling</a:t>
            </a:r>
            <a:r>
              <a:rPr lang="en-GB" altLang="zh-CN" sz="2300" dirty="0"/>
              <a:t> of </a:t>
            </a:r>
            <a:r>
              <a:rPr lang="en-GB" altLang="zh-CN" sz="2300" dirty="0" err="1"/>
              <a:t>SidelinkSwitchingPeriod</a:t>
            </a:r>
            <a:r>
              <a:rPr lang="en-GB" altLang="zh-CN" sz="2300" dirty="0" smtClean="0"/>
              <a:t>.</a:t>
            </a:r>
            <a:endParaRPr lang="en-US" altLang="zh-CN" sz="2300" dirty="0"/>
          </a:p>
          <a:p>
            <a:pPr marL="457200" lvl="1" indent="0" hangingPunct="0">
              <a:lnSpc>
                <a:spcPct val="100000"/>
              </a:lnSpc>
              <a:spcAft>
                <a:spcPts val="600"/>
              </a:spcAft>
              <a:buNone/>
            </a:pPr>
            <a:endParaRPr lang="en-US" altLang="zh-CN" sz="2600" dirty="0" smtClean="0"/>
          </a:p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/>
              <a:t>Recommended</a:t>
            </a:r>
            <a:r>
              <a:rPr lang="en-US" altLang="zh-CN" sz="2600" dirty="0" smtClean="0"/>
              <a:t> WF: 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Postpone </a:t>
            </a:r>
            <a:r>
              <a:rPr lang="en-US" altLang="zh-CN" sz="2300" dirty="0"/>
              <a:t>until sync mechanism between SL and </a:t>
            </a:r>
            <a:r>
              <a:rPr lang="en-US" altLang="zh-CN" sz="2300" dirty="0" err="1"/>
              <a:t>Uu</a:t>
            </a:r>
            <a:r>
              <a:rPr lang="en-US" altLang="zh-CN" sz="2300" dirty="0"/>
              <a:t> is clear.</a:t>
            </a:r>
          </a:p>
        </p:txBody>
      </p:sp>
    </p:spTree>
    <p:extLst>
      <p:ext uri="{BB962C8B-B14F-4D97-AF65-F5344CB8AC3E}">
        <p14:creationId xmlns:p14="http://schemas.microsoft.com/office/powerpoint/2010/main" val="2068712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1-4-2: Frequency separation for non-adjacent carriers 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 fontScale="92500" lnSpcReduction="10000"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Candidate </a:t>
            </a:r>
            <a:r>
              <a:rPr lang="en-US" altLang="zh-CN" sz="2600" dirty="0"/>
              <a:t>options: 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Option </a:t>
            </a:r>
            <a:r>
              <a:rPr lang="en-US" altLang="zh-CN" sz="2300" dirty="0"/>
              <a:t>1: For the FDD/TDD intra-band con-current operation with non-adjacent carrier, RAN4 need further discussion on the detail coexistence scenarios based on operator deployment scenarios and request.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Option </a:t>
            </a:r>
            <a:r>
              <a:rPr lang="en-US" altLang="zh-CN" sz="2300" dirty="0"/>
              <a:t>2: No need to introduce the frequency separation for the case </a:t>
            </a:r>
            <a:r>
              <a:rPr lang="en-US" altLang="zh-CN" sz="2300" dirty="0" err="1"/>
              <a:t>Uu</a:t>
            </a:r>
            <a:r>
              <a:rPr lang="en-US" altLang="zh-CN" sz="2300" dirty="0"/>
              <a:t> and SL are in different channels for intra-band con-current operation.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Option </a:t>
            </a:r>
            <a:r>
              <a:rPr lang="en-US" altLang="zh-CN" sz="2300" dirty="0"/>
              <a:t>3: To study the frequency separation in non-adjacent channel, the frequency separation between existing UL and DL of FDD bands can be considered as a starting point</a:t>
            </a:r>
            <a:r>
              <a:rPr lang="en-US" altLang="zh-CN" sz="2300" dirty="0" smtClean="0"/>
              <a:t>.</a:t>
            </a:r>
          </a:p>
          <a:p>
            <a:pPr marL="228600" lvl="1">
              <a:lnSpc>
                <a:spcPct val="13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Recommended WF: </a:t>
            </a:r>
            <a:endParaRPr lang="en-US" altLang="zh-CN" sz="26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/>
              <a:t>F</a:t>
            </a:r>
            <a:r>
              <a:rPr lang="en-US" altLang="zh-CN" sz="2300" dirty="0" smtClean="0"/>
              <a:t>ocus </a:t>
            </a:r>
            <a:r>
              <a:rPr lang="en-US" altLang="zh-CN" sz="2300" dirty="0"/>
              <a:t>on prioritization on operating scenarios including TDM and </a:t>
            </a:r>
            <a:r>
              <a:rPr lang="en-US" altLang="zh-CN" sz="2300" dirty="0" smtClean="0"/>
              <a:t>FDM before </a:t>
            </a:r>
            <a:r>
              <a:rPr lang="en-US" altLang="zh-CN" sz="2300" dirty="0"/>
              <a:t>decide whether to need frequency </a:t>
            </a:r>
            <a:r>
              <a:rPr lang="en-US" altLang="zh-CN" sz="2300" dirty="0" smtClean="0"/>
              <a:t>separation</a:t>
            </a:r>
            <a:r>
              <a:rPr lang="en-US" altLang="zh-CN" sz="2300" dirty="0"/>
              <a:t> </a:t>
            </a:r>
            <a:r>
              <a:rPr lang="en-US" altLang="zh-CN" sz="2300" dirty="0" smtClean="0"/>
              <a:t>for non-adjacent carriers.</a:t>
            </a:r>
            <a:endParaRPr lang="en-US" altLang="zh-CN" sz="23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endParaRPr lang="en-US" altLang="zh-CN" sz="2300" dirty="0"/>
          </a:p>
        </p:txBody>
      </p:sp>
    </p:spTree>
    <p:extLst>
      <p:ext uri="{BB962C8B-B14F-4D97-AF65-F5344CB8AC3E}">
        <p14:creationId xmlns:p14="http://schemas.microsoft.com/office/powerpoint/2010/main" val="2068712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1-6-1: UE RF architecture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692053" y="1072427"/>
            <a:ext cx="10515600" cy="5785573"/>
          </a:xfrm>
        </p:spPr>
        <p:txBody>
          <a:bodyPr>
            <a:no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Candidate options: 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1800" dirty="0" smtClean="0"/>
              <a:t>Option </a:t>
            </a:r>
            <a:r>
              <a:rPr lang="en-US" altLang="zh-CN" sz="1800" dirty="0"/>
              <a:t>1: The separate RF architecture should be considered as baseline to derive the RF requirements for partial usage between NR V2X and NR </a:t>
            </a:r>
            <a:r>
              <a:rPr lang="en-US" altLang="zh-CN" sz="1800" dirty="0" err="1"/>
              <a:t>Uu</a:t>
            </a:r>
            <a:r>
              <a:rPr lang="en-US" altLang="zh-CN" sz="1800" dirty="0"/>
              <a:t> in licensed band.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1800" dirty="0" smtClean="0"/>
              <a:t>Option </a:t>
            </a:r>
            <a:r>
              <a:rPr lang="en-US" altLang="zh-CN" sz="1800" dirty="0"/>
              <a:t>2: Choose which of following approach is adopted for scenario 1 (NR </a:t>
            </a:r>
            <a:r>
              <a:rPr lang="en-US" altLang="zh-CN" sz="1800" dirty="0" err="1"/>
              <a:t>Uu</a:t>
            </a:r>
            <a:r>
              <a:rPr lang="en-US" altLang="zh-CN" sz="1800" dirty="0"/>
              <a:t> and SL supported by UE in same band) in requirement definition.</a:t>
            </a:r>
          </a:p>
          <a:p>
            <a:pPr lvl="3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1400" dirty="0"/>
              <a:t>Alt 1: Only define requirements for separate RF chain architecture</a:t>
            </a:r>
          </a:p>
          <a:p>
            <a:pPr lvl="3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1400" dirty="0"/>
              <a:t>Alt 2: Only define requirements for the worst case, i.e. single RF architecture </a:t>
            </a:r>
          </a:p>
          <a:p>
            <a:pPr lvl="3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1400" dirty="0"/>
              <a:t>Alt 3: Define requirements for both and rely on UE capability to indicate which requirements it follows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1800" dirty="0" smtClean="0"/>
              <a:t>Option </a:t>
            </a:r>
            <a:r>
              <a:rPr lang="en-US" altLang="zh-CN" sz="1800" dirty="0"/>
              <a:t>3: Decide UE RF architecture based on specific operating scenario</a:t>
            </a:r>
            <a:r>
              <a:rPr lang="en-US" altLang="zh-CN" sz="1800" dirty="0" smtClean="0"/>
              <a:t>.</a:t>
            </a:r>
          </a:p>
          <a:p>
            <a:pPr marL="228600" lvl="1">
              <a:lnSpc>
                <a:spcPct val="13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Recommended WF: </a:t>
            </a:r>
            <a:endParaRPr lang="en-US" altLang="zh-CN" sz="2000" dirty="0" smtClean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1800" dirty="0"/>
              <a:t>Determine basic RF architecture for different operating scenarios</a:t>
            </a:r>
            <a:r>
              <a:rPr lang="en-US" altLang="zh-CN" sz="1800" dirty="0" smtClean="0"/>
              <a:t>. </a:t>
            </a:r>
            <a:r>
              <a:rPr lang="en-US" altLang="zh-CN" sz="1800" dirty="0" smtClean="0">
                <a:solidFill>
                  <a:srgbClr val="FF0000"/>
                </a:solidFill>
              </a:rPr>
              <a:t>Other RF chain is not precluded from implementation perspective.</a:t>
            </a:r>
          </a:p>
          <a:p>
            <a:pPr lvl="2" hangingPunc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CN" sz="1400" dirty="0" smtClean="0">
                <a:solidFill>
                  <a:srgbClr val="FF0000"/>
                </a:solidFill>
              </a:rPr>
              <a:t>1st </a:t>
            </a:r>
            <a:r>
              <a:rPr lang="en-US" altLang="zh-CN" sz="1400" dirty="0">
                <a:solidFill>
                  <a:srgbClr val="FF0000"/>
                </a:solidFill>
              </a:rPr>
              <a:t>priority: TDM (Single RF chain as baseline)</a:t>
            </a:r>
          </a:p>
          <a:p>
            <a:pPr lvl="2" hangingPunc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CN" sz="1400" dirty="0">
                <a:solidFill>
                  <a:srgbClr val="FF0000"/>
                </a:solidFill>
              </a:rPr>
              <a:t>2nd priority: FDM with adjacent carrier </a:t>
            </a:r>
            <a:r>
              <a:rPr lang="en-US" altLang="zh-CN" sz="1400" dirty="0" smtClean="0">
                <a:solidFill>
                  <a:srgbClr val="FF0000"/>
                </a:solidFill>
              </a:rPr>
              <a:t>(</a:t>
            </a:r>
            <a:r>
              <a:rPr lang="en-US" altLang="zh-CN" sz="1400" dirty="0">
                <a:solidFill>
                  <a:srgbClr val="FF0000"/>
                </a:solidFill>
              </a:rPr>
              <a:t>Separate RF chain as baseline)</a:t>
            </a:r>
          </a:p>
          <a:p>
            <a:pPr lvl="2" hangingPunct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CN" sz="1400" dirty="0">
                <a:solidFill>
                  <a:srgbClr val="FF0000"/>
                </a:solidFill>
              </a:rPr>
              <a:t>3rd </a:t>
            </a:r>
            <a:r>
              <a:rPr lang="en-US" altLang="zh-CN" sz="1400" dirty="0" smtClean="0">
                <a:solidFill>
                  <a:srgbClr val="FF0000"/>
                </a:solidFill>
              </a:rPr>
              <a:t>priority</a:t>
            </a:r>
            <a:r>
              <a:rPr lang="en-US" altLang="zh-CN" sz="1400" dirty="0">
                <a:solidFill>
                  <a:srgbClr val="FF0000"/>
                </a:solidFill>
              </a:rPr>
              <a:t>: FDM with non-adjacent </a:t>
            </a:r>
            <a:r>
              <a:rPr lang="en-US" altLang="zh-CN" sz="1400" dirty="0" smtClean="0">
                <a:solidFill>
                  <a:srgbClr val="FF0000"/>
                </a:solidFill>
              </a:rPr>
              <a:t>carrier (Separate </a:t>
            </a:r>
            <a:r>
              <a:rPr lang="en-US" altLang="zh-CN" sz="1400" dirty="0">
                <a:solidFill>
                  <a:srgbClr val="FF0000"/>
                </a:solidFill>
              </a:rPr>
              <a:t>RF chain as baseline</a:t>
            </a:r>
            <a:r>
              <a:rPr lang="en-US" altLang="zh-CN" sz="1400" dirty="0" smtClean="0">
                <a:solidFill>
                  <a:srgbClr val="FF0000"/>
                </a:solidFill>
              </a:rPr>
              <a:t>)</a:t>
            </a:r>
            <a:endParaRPr lang="en-US" altLang="zh-CN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37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Reference</a:t>
            </a:r>
            <a:endParaRPr kumimoji="1"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16280" y="1322374"/>
            <a:ext cx="10515600" cy="49816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ja-JP" sz="2000" dirty="0"/>
              <a:t>[1] </a:t>
            </a:r>
            <a:r>
              <a:rPr lang="en-US" altLang="zh-CN" sz="2000" dirty="0"/>
              <a:t>R4-2105326, Email discussion summary for [98-bis-e][135] NRSL_enh_Part_2</a:t>
            </a:r>
            <a:r>
              <a:rPr lang="en-US" altLang="ja-JP" sz="2000" dirty="0"/>
              <a:t>, </a:t>
            </a:r>
            <a:r>
              <a:rPr lang="en-GB" altLang="zh-CN" sz="2000" dirty="0"/>
              <a:t>Moderator (CATT), </a:t>
            </a:r>
            <a:r>
              <a:rPr lang="en-US" altLang="ja-JP" sz="2000" dirty="0" smtClean="0"/>
              <a:t>RAN4#98-bis-e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400284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4339</TotalTime>
  <Words>627</Words>
  <Application>Microsoft Office PowerPoint</Application>
  <PresentationFormat>自定义</PresentationFormat>
  <Paragraphs>56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テーマ</vt:lpstr>
      <vt:lpstr>WF on operating scenarios for SL and Uu in the same licensed band</vt:lpstr>
      <vt:lpstr>Issue 1-1-1: Whether to narrow down operating scenarios</vt:lpstr>
      <vt:lpstr>Issue 1-1-2: Other operating scenario</vt:lpstr>
      <vt:lpstr>Issue 1-1-3: Full duplex or half duplex </vt:lpstr>
      <vt:lpstr>Issue 1-2-1: TDM operating scenarios</vt:lpstr>
      <vt:lpstr>Issue 1-3-3: Time mask</vt:lpstr>
      <vt:lpstr>Issue 1-4-2: Frequency separation for non-adjacent carriers </vt:lpstr>
      <vt:lpstr>Issue 1-6-1: UE RF architecture</vt:lpstr>
      <vt:lpstr>Reference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NTT DOCOMO v2</dc:creator>
  <cp:lastModifiedBy>CATT</cp:lastModifiedBy>
  <cp:revision>296</cp:revision>
  <dcterms:created xsi:type="dcterms:W3CDTF">2019-02-23T04:02:11Z</dcterms:created>
  <dcterms:modified xsi:type="dcterms:W3CDTF">2021-04-19T02:42:13Z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bc238e5a6c044ab794d4f8a45d99509c">
    <vt:lpwstr>CWMJKIcO9DXPsmJUO6QpTyF1ngvejg2RzdHtJ5oKUHMgs6bGGQ+Eju4RtHUXWg0W2xe0EJy7iDG7UI6b2qsS925Gg==</vt:lpwstr>
  </property>
</Properties>
</file>