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70" r:id="rId4"/>
    <p:sldId id="269" r:id="rId5"/>
    <p:sldId id="273" r:id="rId6"/>
    <p:sldId id="274" r:id="rId7"/>
    <p:sldId id="276" r:id="rId8"/>
    <p:sldId id="275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725"/>
    <a:srgbClr val="006600"/>
    <a:srgbClr val="00CC00"/>
    <a:srgbClr val="009900"/>
    <a:srgbClr val="008000"/>
    <a:srgbClr val="339933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60"/>
  </p:normalViewPr>
  <p:slideViewPr>
    <p:cSldViewPr>
      <p:cViewPr>
        <p:scale>
          <a:sx n="90" d="100"/>
          <a:sy n="90" d="100"/>
        </p:scale>
        <p:origin x="-1493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17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782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57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09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206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2391023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general principle for SL enhancement in Rel-17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</a:rPr>
              <a:t>Agenda item: 8.10.1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Source: LG Electronics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98-bis-e</a:t>
            </a:r>
            <a:r>
              <a:rPr lang="en-GB" altLang="zh-CN" sz="2400" b="1" dirty="0"/>
              <a:t>	</a:t>
            </a:r>
            <a:r>
              <a:rPr lang="en-GB" altLang="zh-CN" sz="2400" b="1" dirty="0" smtClean="0"/>
              <a:t>                         R4-210xxxx</a:t>
            </a:r>
            <a:endParaRPr lang="zh-CN" altLang="zh-CN" sz="2400" dirty="0"/>
          </a:p>
          <a:p>
            <a:r>
              <a:rPr lang="en-GB" altLang="zh-CN" sz="2400" b="1" dirty="0"/>
              <a:t>Electronic Meeting, </a:t>
            </a:r>
            <a:r>
              <a:rPr lang="en-GB" altLang="zh-CN" sz="2400" b="1" dirty="0" smtClean="0"/>
              <a:t>12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– 20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April, 2021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 smtClean="0"/>
              <a:t>In RAN4#98-bis-e, RAN4 discussed some general principle for SL enhancement requirements.</a:t>
            </a:r>
          </a:p>
          <a:p>
            <a:pPr lvl="1"/>
            <a:r>
              <a:rPr lang="en-GB" altLang="ko-KR" sz="1900" u="sng" dirty="0"/>
              <a:t>Issue 1-1-2: How to define new operating bands </a:t>
            </a:r>
            <a:r>
              <a:rPr lang="en-GB" altLang="ko-KR" sz="1900" u="sng" dirty="0" smtClean="0"/>
              <a:t>and RF requirements for </a:t>
            </a:r>
            <a:r>
              <a:rPr lang="en-GB" altLang="ko-KR" sz="1900" u="sng" dirty="0"/>
              <a:t>SL enhancement in </a:t>
            </a:r>
            <a:r>
              <a:rPr lang="en-GB" altLang="ko-KR" sz="1900" u="sng" dirty="0" smtClean="0"/>
              <a:t>Rel-17</a:t>
            </a:r>
          </a:p>
          <a:p>
            <a:pPr lvl="1"/>
            <a:r>
              <a:rPr lang="en-GB" altLang="ko-KR" sz="1900" u="sng" dirty="0" smtClean="0"/>
              <a:t>Issue </a:t>
            </a:r>
            <a:r>
              <a:rPr lang="en-GB" altLang="ko-KR" sz="1900" u="sng" dirty="0"/>
              <a:t>1-1-3: Terminology of partially used licensed band between SL and </a:t>
            </a:r>
            <a:r>
              <a:rPr lang="en-GB" altLang="ko-KR" sz="1900" u="sng" dirty="0" err="1"/>
              <a:t>Uu</a:t>
            </a:r>
            <a:r>
              <a:rPr lang="en-GB" altLang="ko-KR" sz="1900" u="sng" dirty="0"/>
              <a:t> </a:t>
            </a:r>
            <a:r>
              <a:rPr lang="en-GB" altLang="ko-KR" sz="1900" u="sng" dirty="0" smtClean="0"/>
              <a:t>operation</a:t>
            </a:r>
          </a:p>
          <a:p>
            <a:pPr lvl="1"/>
            <a:r>
              <a:rPr lang="en-GB" altLang="ko-KR" sz="1900" u="sng" dirty="0" smtClean="0"/>
              <a:t>Issue </a:t>
            </a:r>
            <a:r>
              <a:rPr lang="en-GB" altLang="ko-KR" sz="1900" u="sng" dirty="0"/>
              <a:t>1-1-4: How to apply Release independent manner for public safety service, intra-band con-current operation and PC2 SL </a:t>
            </a:r>
            <a:r>
              <a:rPr lang="en-GB" altLang="ko-KR" sz="1900" u="sng" dirty="0" smtClean="0"/>
              <a:t>UE</a:t>
            </a:r>
          </a:p>
          <a:p>
            <a:pPr lvl="1"/>
            <a:r>
              <a:rPr lang="en-GB" altLang="ko-KR" sz="1900" u="sng" dirty="0" smtClean="0"/>
              <a:t>Issue </a:t>
            </a:r>
            <a:r>
              <a:rPr lang="en-GB" altLang="ko-KR" sz="1900" u="sng" dirty="0"/>
              <a:t>1-2-1: Channel raster &amp; </a:t>
            </a:r>
            <a:r>
              <a:rPr lang="en-GB" altLang="ko-KR" sz="1900" u="sng" dirty="0" smtClean="0"/>
              <a:t>Sync</a:t>
            </a:r>
            <a:r>
              <a:rPr lang="en-GB" altLang="ko-KR" sz="1900" u="sng" dirty="0"/>
              <a:t>. </a:t>
            </a:r>
            <a:r>
              <a:rPr lang="en-GB" altLang="ko-KR" sz="1900" u="sng" dirty="0" smtClean="0"/>
              <a:t>Raster</a:t>
            </a:r>
          </a:p>
          <a:p>
            <a:pPr lvl="1"/>
            <a:r>
              <a:rPr lang="en-GB" altLang="ko-KR" sz="1900" u="sng" dirty="0"/>
              <a:t>Issue </a:t>
            </a:r>
            <a:r>
              <a:rPr lang="en-GB" altLang="ko-KR" sz="1900" u="sng" dirty="0" smtClean="0"/>
              <a:t>1-2-2: Max. CBW </a:t>
            </a:r>
            <a:r>
              <a:rPr lang="en-GB" altLang="ko-KR" sz="1900" u="sng" dirty="0"/>
              <a:t>for </a:t>
            </a:r>
            <a:r>
              <a:rPr lang="en-GB" altLang="ko-KR" sz="1900" u="sng" dirty="0" smtClean="0"/>
              <a:t>SL operation in licensed band</a:t>
            </a:r>
          </a:p>
          <a:p>
            <a:pPr lvl="1"/>
            <a:r>
              <a:rPr lang="en-GB" altLang="ko-KR" sz="1900" u="sng" dirty="0" smtClean="0"/>
              <a:t>Issue </a:t>
            </a:r>
            <a:r>
              <a:rPr lang="en-GB" altLang="ko-KR" sz="1900" u="sng" dirty="0"/>
              <a:t>1-2-3: CBW for n14 SL operating </a:t>
            </a:r>
            <a:r>
              <a:rPr lang="en-GB" altLang="ko-KR" sz="1900" u="sng" dirty="0" smtClean="0"/>
              <a:t>band</a:t>
            </a:r>
          </a:p>
          <a:p>
            <a:endParaRPr lang="en-GB" altLang="ko-KR" sz="2300" u="sng" dirty="0"/>
          </a:p>
          <a:p>
            <a:r>
              <a:rPr lang="en-GB" altLang="ko-KR" sz="2400" dirty="0" smtClean="0"/>
              <a:t>From e-</a:t>
            </a:r>
            <a:r>
              <a:rPr lang="en-GB" altLang="ko-KR" sz="2400" dirty="0" err="1" smtClean="0"/>
              <a:t>msil</a:t>
            </a:r>
            <a:r>
              <a:rPr lang="en-GB" altLang="ko-KR" sz="2400" dirty="0" smtClean="0"/>
              <a:t> discussion, RAN4 make consensus to define general principle for above open issues. </a:t>
            </a:r>
            <a:endParaRPr lang="en-GB" altLang="ko-KR" sz="2400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2800" dirty="0" smtClean="0"/>
              <a:t>WF: </a:t>
            </a:r>
            <a:r>
              <a:rPr lang="en-GB" altLang="ko-KR" sz="2800" dirty="0" smtClean="0"/>
              <a:t>How to define new operating bands and RF requirements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380310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400" dirty="0" smtClean="0"/>
              <a:t>In RAN4 e-mail discussion, moderator proposed two options as follow</a:t>
            </a:r>
          </a:p>
          <a:p>
            <a:pPr lvl="1"/>
            <a:r>
              <a:rPr lang="en-GB" altLang="ko-KR" sz="2200" u="sng" dirty="0"/>
              <a:t>Issue 1-1-2: How to define new operating bands and RF requirements for SL enhancement in Rel-17</a:t>
            </a:r>
          </a:p>
          <a:p>
            <a:pPr lvl="2"/>
            <a:r>
              <a:rPr lang="en-GB" altLang="ko-KR" sz="1700" dirty="0"/>
              <a:t>Option 1: Make new suffix to define new operating bands for SL enhancement service including Public safety service and other commercial SL operation.</a:t>
            </a:r>
            <a:endParaRPr lang="ko-KR" altLang="ko-KR" sz="1700" dirty="0"/>
          </a:p>
          <a:p>
            <a:pPr lvl="2"/>
            <a:r>
              <a:rPr lang="en-GB" altLang="ko-KR" sz="1700" dirty="0"/>
              <a:t>Option 2: Reuse suffix E to add new operating bands for SL enhancement. Also add general descriptions to cover all SL operation in suffix E in clause 4.3 in TS38.101-1.</a:t>
            </a:r>
            <a:endParaRPr lang="en-GB" altLang="ko-KR" sz="2200" u="sng" dirty="0"/>
          </a:p>
          <a:p>
            <a:pPr lvl="0" hangingPunct="0"/>
            <a:endParaRPr lang="en-US" altLang="zh-CN" sz="2400" dirty="0" smtClean="0"/>
          </a:p>
          <a:p>
            <a:pPr lvl="1" hangingPunct="0"/>
            <a:r>
              <a:rPr lang="en-US" altLang="zh-CN" sz="2200" dirty="0" smtClean="0"/>
              <a:t>Based on e-mail discussion, RAN4 agreed the general principle how to define the SL enhancement </a:t>
            </a:r>
            <a:r>
              <a:rPr lang="en-US" altLang="zh-CN" sz="2200" dirty="0"/>
              <a:t>o</a:t>
            </a:r>
            <a:r>
              <a:rPr lang="en-US" altLang="zh-CN" sz="2200" dirty="0" smtClean="0"/>
              <a:t>perating band and RF requirements as follow </a:t>
            </a:r>
          </a:p>
          <a:p>
            <a:pPr lvl="0" hangingPunct="0"/>
            <a:endParaRPr lang="en-US" altLang="zh-CN" sz="2400" dirty="0"/>
          </a:p>
          <a:p>
            <a:pPr lvl="0" hangingPunct="0"/>
            <a:r>
              <a:rPr lang="en-US" altLang="zh-CN" sz="2400" dirty="0" smtClean="0"/>
              <a:t>Agreement: </a:t>
            </a:r>
            <a:r>
              <a:rPr lang="en-US" altLang="ko-KR" sz="2400" dirty="0" smtClean="0"/>
              <a:t>Option 2</a:t>
            </a:r>
            <a:endParaRPr lang="zh-CN" altLang="zh-CN" sz="2400" dirty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1244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WF: </a:t>
            </a:r>
            <a:r>
              <a:rPr lang="en-GB" altLang="ko-KR" sz="3200" dirty="0"/>
              <a:t>Terminology of partially used licensed band 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800" dirty="0"/>
              <a:t>In RAN4 e-mail discussion, moderator proposed two options as </a:t>
            </a:r>
            <a:r>
              <a:rPr lang="en-US" altLang="zh-CN" sz="2800" dirty="0" smtClean="0"/>
              <a:t>follow</a:t>
            </a:r>
          </a:p>
          <a:p>
            <a:pPr lvl="0" hangingPunct="0"/>
            <a:endParaRPr lang="en-US" altLang="zh-CN" sz="2400" dirty="0"/>
          </a:p>
          <a:p>
            <a:pPr lvl="1"/>
            <a:r>
              <a:rPr lang="en-GB" altLang="ko-KR" sz="2000" u="sng" dirty="0" smtClean="0"/>
              <a:t>Issue </a:t>
            </a:r>
            <a:r>
              <a:rPr lang="en-GB" altLang="ko-KR" sz="2000" u="sng" dirty="0"/>
              <a:t>1-1-3: Terminology of partially used licensed band between SL and </a:t>
            </a:r>
            <a:r>
              <a:rPr lang="en-GB" altLang="ko-KR" sz="2000" u="sng" dirty="0" err="1"/>
              <a:t>Uu</a:t>
            </a:r>
            <a:r>
              <a:rPr lang="en-GB" altLang="ko-KR" sz="2000" u="sng" dirty="0"/>
              <a:t> operation</a:t>
            </a:r>
          </a:p>
          <a:p>
            <a:pPr lvl="2"/>
            <a:r>
              <a:rPr lang="en-GB" altLang="ko-KR" sz="1600" dirty="0"/>
              <a:t>Option 1: Use the </a:t>
            </a:r>
            <a:r>
              <a:rPr lang="en-GB" altLang="ko-KR" sz="1600" b="1" dirty="0"/>
              <a:t>‘intra-band con-current V2X operating bands’ instead of ‘licensed bands partially used for SL.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2: Other option is not precluded</a:t>
            </a:r>
            <a:endParaRPr lang="en-GB" altLang="ko-KR" sz="1600" u="sng" dirty="0"/>
          </a:p>
          <a:p>
            <a:pPr marL="457200" lvl="1" indent="0" hangingPunct="0">
              <a:buNone/>
            </a:pPr>
            <a:endParaRPr lang="zh-CN" altLang="zh-CN" sz="2000" dirty="0" smtClean="0"/>
          </a:p>
          <a:p>
            <a:pPr lvl="1"/>
            <a:r>
              <a:rPr lang="en-US" altLang="zh-CN" sz="1800" dirty="0"/>
              <a:t>Based on e-mail discussion, RAN4 agreed </a:t>
            </a:r>
            <a:r>
              <a:rPr lang="en-US" altLang="zh-CN" sz="1800" dirty="0" smtClean="0"/>
              <a:t>to use the terminology with “intra-band con-current V2X operating bands” for partially used licensed bands </a:t>
            </a:r>
            <a:r>
              <a:rPr lang="en-US" altLang="zh-CN" sz="1800" dirty="0" smtClean="0">
                <a:solidFill>
                  <a:srgbClr val="FF0000"/>
                </a:solidFill>
              </a:rPr>
              <a:t>with </a:t>
            </a:r>
            <a:r>
              <a:rPr lang="en-US" altLang="zh-CN" sz="1800" dirty="0">
                <a:solidFill>
                  <a:srgbClr val="FF0000"/>
                </a:solidFill>
              </a:rPr>
              <a:t>FDM and “intra-band V2X operating bands” for partially used licensed bands </a:t>
            </a:r>
            <a:r>
              <a:rPr lang="en-US" altLang="zh-CN" sz="1800">
                <a:solidFill>
                  <a:srgbClr val="FF0000"/>
                </a:solidFill>
              </a:rPr>
              <a:t>with </a:t>
            </a:r>
            <a:r>
              <a:rPr lang="en-US" altLang="zh-CN" sz="1800" smtClean="0">
                <a:solidFill>
                  <a:srgbClr val="FF0000"/>
                </a:solidFill>
              </a:rPr>
              <a:t>TDM </a:t>
            </a:r>
            <a:r>
              <a:rPr lang="en-US" altLang="zh-CN" sz="1800" smtClean="0"/>
              <a:t>as </a:t>
            </a:r>
            <a:r>
              <a:rPr lang="en-US" altLang="zh-CN" sz="1800" dirty="0" smtClean="0"/>
              <a:t>follow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 smtClean="0"/>
              <a:t>ption 1.</a:t>
            </a:r>
            <a:endParaRPr lang="zh-CN" altLang="zh-CN" sz="2400" dirty="0"/>
          </a:p>
          <a:p>
            <a:pPr lvl="1"/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WF: </a:t>
            </a:r>
            <a:r>
              <a:rPr lang="en-GB" altLang="ko-KR" sz="3200" dirty="0" smtClean="0"/>
              <a:t>Release independent principle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en-US" altLang="zh-CN" sz="2800" dirty="0"/>
              <a:t>In RAN4 e-mail discussion</a:t>
            </a:r>
            <a:r>
              <a:rPr lang="en-US" altLang="zh-CN" sz="2800" dirty="0" smtClean="0"/>
              <a:t>, </a:t>
            </a:r>
            <a:r>
              <a:rPr lang="en-US" altLang="zh-CN" sz="2800" dirty="0"/>
              <a:t>proposed 4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options as follow</a:t>
            </a:r>
          </a:p>
          <a:p>
            <a:pPr lvl="1"/>
            <a:r>
              <a:rPr lang="en-GB" altLang="ko-KR" sz="1900" u="sng" dirty="0"/>
              <a:t>Issue 1-1-4: How to apply Release independent manner for public safety service, intra-band con-current operation and PC2 SL UE</a:t>
            </a:r>
          </a:p>
          <a:p>
            <a:pPr lvl="2"/>
            <a:r>
              <a:rPr lang="en-GB" altLang="ko-KR" sz="1600" dirty="0"/>
              <a:t>Option 1: All of objectives (SL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, &amp; left over issues) for 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. operation in Rel-17, will be supported from Rel-16 as release independent principle.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2: 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. operation in Rel-17 will be supported from Rel-17, and other left over issues will be supported from Rel-16 as release independent principle.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3: All of objectives (SL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, &amp; left over issues) for 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. operation in Rel-17, will be supported from Rel-17 as release independent principle.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4: Other option is not precluded</a:t>
            </a:r>
            <a:endParaRPr lang="ko-KR" altLang="ko-KR" sz="1500" dirty="0"/>
          </a:p>
          <a:p>
            <a:pPr marL="457200" lvl="1" indent="0" hangingPunct="0">
              <a:buNone/>
            </a:pPr>
            <a:endParaRPr lang="zh-CN" altLang="zh-CN" sz="2000" dirty="0" smtClean="0"/>
          </a:p>
          <a:p>
            <a:pPr lvl="1"/>
            <a:r>
              <a:rPr lang="en-US" altLang="zh-CN" sz="1800" dirty="0"/>
              <a:t>Based on e-mail discussion, RAN4 agreed </a:t>
            </a:r>
            <a:r>
              <a:rPr lang="en-US" altLang="zh-CN" sz="1800" dirty="0" smtClean="0"/>
              <a:t>to apply the release independent principle for SL </a:t>
            </a:r>
            <a:r>
              <a:rPr lang="en-US" altLang="zh-CN" sz="1800" dirty="0" err="1" smtClean="0"/>
              <a:t>enh</a:t>
            </a:r>
            <a:r>
              <a:rPr lang="en-US" altLang="zh-CN" sz="1800" dirty="0" smtClean="0"/>
              <a:t>. In Rel-17 as follow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 smtClean="0"/>
              <a:t>ption 2.</a:t>
            </a:r>
          </a:p>
          <a:p>
            <a:pPr lvl="1"/>
            <a:r>
              <a:rPr lang="en-US" altLang="zh-CN" sz="2000" dirty="0" smtClean="0">
                <a:solidFill>
                  <a:srgbClr val="EC6725"/>
                </a:solidFill>
              </a:rPr>
              <a:t>Rel-16 Left over issues as:</a:t>
            </a:r>
          </a:p>
          <a:p>
            <a:pPr lvl="2"/>
            <a:r>
              <a:rPr lang="en-US" altLang="zh-CN" sz="1600" dirty="0" smtClean="0">
                <a:solidFill>
                  <a:srgbClr val="EC6725"/>
                </a:solidFill>
              </a:rPr>
              <a:t>Intra-band con-current operation</a:t>
            </a:r>
          </a:p>
          <a:p>
            <a:pPr lvl="2"/>
            <a:r>
              <a:rPr lang="en-US" altLang="zh-CN" sz="1600" dirty="0" smtClean="0">
                <a:solidFill>
                  <a:srgbClr val="EC6725"/>
                </a:solidFill>
              </a:rPr>
              <a:t>PC2 V2X operation</a:t>
            </a:r>
            <a:endParaRPr lang="zh-CN" altLang="zh-CN" sz="1600" dirty="0">
              <a:solidFill>
                <a:srgbClr val="EC6725"/>
              </a:solidFill>
            </a:endParaRPr>
          </a:p>
          <a:p>
            <a:pPr lvl="1"/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3914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WF: </a:t>
            </a:r>
            <a:r>
              <a:rPr lang="en-GB" altLang="zh-CN" sz="3200" dirty="0"/>
              <a:t>S</a:t>
            </a:r>
            <a:r>
              <a:rPr lang="en-GB" altLang="ko-KR" sz="3200" dirty="0" smtClean="0"/>
              <a:t>ystem parameters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800" dirty="0"/>
              <a:t>In RAN4 e-mail discussion</a:t>
            </a:r>
            <a:r>
              <a:rPr lang="en-US" altLang="zh-CN" sz="2800" dirty="0" smtClean="0"/>
              <a:t>, channel raster &amp; sync. Raster issues are discussed as follow </a:t>
            </a:r>
            <a:r>
              <a:rPr lang="en-US" altLang="zh-CN" sz="2800" dirty="0" smtClean="0">
                <a:solidFill>
                  <a:srgbClr val="EC6725"/>
                </a:solidFill>
              </a:rPr>
              <a:t>for band n14:</a:t>
            </a:r>
          </a:p>
          <a:p>
            <a:pPr marL="0" lvl="0" indent="0" hangingPunct="0">
              <a:buNone/>
            </a:pPr>
            <a:endParaRPr lang="en-US" altLang="zh-CN" sz="2800" dirty="0"/>
          </a:p>
          <a:p>
            <a:pPr lvl="1"/>
            <a:r>
              <a:rPr lang="en-GB" altLang="ko-KR" sz="1900" u="sng" dirty="0"/>
              <a:t>Issue 1-2-1: Channel raster &amp; Sync. </a:t>
            </a:r>
            <a:r>
              <a:rPr lang="en-GB" altLang="ko-KR" sz="1900" u="sng" dirty="0" smtClean="0"/>
              <a:t>Raster</a:t>
            </a:r>
          </a:p>
          <a:p>
            <a:pPr lvl="2"/>
            <a:r>
              <a:rPr lang="en-GB" altLang="ko-KR" sz="1600" dirty="0"/>
              <a:t>Option 1: Reuse the general channel raster and sync raster for NR </a:t>
            </a:r>
            <a:r>
              <a:rPr lang="en-GB" altLang="ko-KR" sz="1600" dirty="0" err="1"/>
              <a:t>Uu</a:t>
            </a:r>
            <a:r>
              <a:rPr lang="en-GB" altLang="ko-KR" sz="1600" dirty="0"/>
              <a:t> in Rel-16 for SL enhancement operation in licensed band.</a:t>
            </a:r>
            <a:endParaRPr lang="ko-KR" altLang="ko-KR" sz="1600" dirty="0"/>
          </a:p>
          <a:p>
            <a:pPr lvl="2"/>
            <a:r>
              <a:rPr lang="en-GB" altLang="ko-KR" sz="1600" dirty="0"/>
              <a:t>Option 2: Follow NR SL channel raster (15kHz channel raster in n47) in SL </a:t>
            </a:r>
            <a:r>
              <a:rPr lang="en-GB" altLang="ko-KR" sz="1600" dirty="0" err="1"/>
              <a:t>enh</a:t>
            </a:r>
            <a:r>
              <a:rPr lang="en-GB" altLang="ko-KR" sz="1600" dirty="0"/>
              <a:t>. NR operating band.</a:t>
            </a:r>
            <a:endParaRPr lang="en-GB" altLang="ko-KR" sz="1600" u="sng" dirty="0"/>
          </a:p>
          <a:p>
            <a:pPr lvl="2"/>
            <a:endParaRPr lang="zh-CN" altLang="zh-CN" sz="1600" dirty="0" smtClean="0"/>
          </a:p>
          <a:p>
            <a:pPr lvl="1"/>
            <a:r>
              <a:rPr lang="en-US" altLang="zh-CN" sz="1800" dirty="0"/>
              <a:t>Based on e-mail discussion, RAN4 agreed </a:t>
            </a:r>
            <a:r>
              <a:rPr lang="en-US" altLang="zh-CN" sz="1800" dirty="0" smtClean="0"/>
              <a:t>to reuse the general channel raster and sync. Raster for NR </a:t>
            </a:r>
            <a:r>
              <a:rPr lang="en-US" altLang="zh-CN" sz="1800" dirty="0" err="1" smtClean="0"/>
              <a:t>Uu</a:t>
            </a:r>
            <a:r>
              <a:rPr lang="en-US" altLang="zh-CN" sz="1800" dirty="0" smtClean="0"/>
              <a:t> in licensed band as follow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 smtClean="0"/>
              <a:t>ption 1.</a:t>
            </a:r>
            <a:endParaRPr lang="zh-CN" altLang="zh-CN" sz="2400" dirty="0"/>
          </a:p>
          <a:p>
            <a:pPr lvl="1"/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9528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WF: Max. </a:t>
            </a:r>
            <a:r>
              <a:rPr lang="en-GB" altLang="ko-KR" sz="3200" dirty="0" smtClean="0"/>
              <a:t>CBW for SL </a:t>
            </a:r>
            <a:r>
              <a:rPr lang="en-GB" altLang="ko-KR" sz="3200" dirty="0" err="1" smtClean="0"/>
              <a:t>enh</a:t>
            </a:r>
            <a:r>
              <a:rPr lang="en-GB" altLang="ko-KR" sz="3200" dirty="0" smtClean="0"/>
              <a:t>.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800" dirty="0"/>
              <a:t>In RAN4 e-mail discussion</a:t>
            </a:r>
            <a:r>
              <a:rPr lang="en-US" altLang="zh-CN" sz="2800" dirty="0" smtClean="0"/>
              <a:t>, max. CBW for SL </a:t>
            </a:r>
            <a:r>
              <a:rPr lang="en-US" altLang="zh-CN" sz="2800" dirty="0" err="1" smtClean="0"/>
              <a:t>enh</a:t>
            </a:r>
            <a:r>
              <a:rPr lang="en-US" altLang="zh-CN" sz="2800" dirty="0" smtClean="0"/>
              <a:t>. Operating bands in licensed bands are discussed as follow</a:t>
            </a:r>
          </a:p>
          <a:p>
            <a:pPr marL="0" lvl="0" indent="0" hangingPunct="0">
              <a:buNone/>
            </a:pPr>
            <a:endParaRPr lang="en-US" altLang="zh-CN" sz="2800" dirty="0"/>
          </a:p>
          <a:p>
            <a:pPr lvl="1"/>
            <a:r>
              <a:rPr lang="en-GB" altLang="ko-KR" sz="1900" u="sng" dirty="0"/>
              <a:t>Issue </a:t>
            </a:r>
            <a:r>
              <a:rPr lang="en-GB" altLang="ko-KR" sz="1900" u="sng" dirty="0" smtClean="0"/>
              <a:t>1-2-2</a:t>
            </a:r>
            <a:r>
              <a:rPr lang="en-GB" altLang="ko-KR" sz="1900" u="sng" dirty="0"/>
              <a:t>: Max. CBW </a:t>
            </a:r>
            <a:r>
              <a:rPr lang="en-GB" altLang="ko-KR" sz="1900" u="sng" dirty="0" smtClean="0"/>
              <a:t>for </a:t>
            </a:r>
            <a:r>
              <a:rPr lang="en-GB" altLang="ko-KR" sz="1900" u="sng" dirty="0"/>
              <a:t>SL operation in licensed band</a:t>
            </a:r>
          </a:p>
          <a:p>
            <a:pPr lvl="2"/>
            <a:r>
              <a:rPr lang="en-GB" altLang="ko-KR" sz="1600" dirty="0"/>
              <a:t>Option 1: It is proposed that the max CBW for SL service for NR V2X in licensed band is limited to 40MHz</a:t>
            </a:r>
            <a:endParaRPr lang="ko-KR" altLang="ko-KR" sz="1600"/>
          </a:p>
          <a:p>
            <a:pPr lvl="2"/>
            <a:r>
              <a:rPr lang="en-GB" altLang="ko-KR" sz="1600" dirty="0"/>
              <a:t>Option 2: The max. CBW for SL service is up to operator request in licensed bands</a:t>
            </a:r>
            <a:endParaRPr lang="ko-KR" altLang="ko-KR" sz="1600"/>
          </a:p>
          <a:p>
            <a:pPr lvl="2"/>
            <a:r>
              <a:rPr lang="en-GB" altLang="ko-KR" sz="1600" dirty="0"/>
              <a:t>Option 3: other option is not precluded</a:t>
            </a:r>
            <a:endParaRPr lang="ko-KR" altLang="ko-KR" sz="1600"/>
          </a:p>
          <a:p>
            <a:pPr lvl="2"/>
            <a:endParaRPr lang="zh-CN" altLang="zh-CN" sz="1600" dirty="0" smtClean="0"/>
          </a:p>
          <a:p>
            <a:pPr lvl="1"/>
            <a:r>
              <a:rPr lang="en-US" altLang="zh-CN" sz="1800" dirty="0"/>
              <a:t>Based on e-mail discussion, RAN4 agreed </a:t>
            </a:r>
            <a:r>
              <a:rPr lang="en-US" altLang="zh-CN" sz="1800" dirty="0" smtClean="0"/>
              <a:t>that the max. CBW is up to operator request in the licensed band.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 smtClean="0"/>
              <a:t>ption 2.</a:t>
            </a:r>
            <a:endParaRPr lang="zh-CN" altLang="zh-CN" sz="2400" dirty="0"/>
          </a:p>
          <a:p>
            <a:pPr lvl="1"/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9064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WF: </a:t>
            </a:r>
            <a:r>
              <a:rPr lang="en-GB" altLang="ko-KR" sz="3200" dirty="0" smtClean="0"/>
              <a:t>Channel BWs for SL </a:t>
            </a:r>
            <a:r>
              <a:rPr lang="en-GB" altLang="ko-KR" sz="3200" dirty="0" err="1" smtClean="0"/>
              <a:t>enh</a:t>
            </a:r>
            <a:r>
              <a:rPr lang="en-GB" altLang="ko-KR" sz="3200" dirty="0" smtClean="0"/>
              <a:t>.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800" dirty="0"/>
              <a:t>In RAN4 e-mail discussion</a:t>
            </a:r>
            <a:r>
              <a:rPr lang="en-US" altLang="zh-CN" sz="2800" dirty="0" smtClean="0"/>
              <a:t>, CBW for SL </a:t>
            </a:r>
            <a:r>
              <a:rPr lang="en-US" altLang="zh-CN" sz="2800" dirty="0" err="1" smtClean="0"/>
              <a:t>enh</a:t>
            </a:r>
            <a:r>
              <a:rPr lang="en-US" altLang="zh-CN" sz="2800" dirty="0" smtClean="0"/>
              <a:t>. Operating bands in licensed bands are discussed as follow</a:t>
            </a:r>
          </a:p>
          <a:p>
            <a:pPr marL="0" lvl="0" indent="0" hangingPunct="0">
              <a:buNone/>
            </a:pPr>
            <a:endParaRPr lang="en-US" altLang="zh-CN" sz="2800" dirty="0"/>
          </a:p>
          <a:p>
            <a:pPr lvl="1"/>
            <a:r>
              <a:rPr lang="en-GB" altLang="ko-KR" sz="1900" u="sng" dirty="0"/>
              <a:t>Issue 1-2-3: CBW for n14 SL operating band</a:t>
            </a:r>
          </a:p>
          <a:p>
            <a:pPr lvl="2"/>
            <a:r>
              <a:rPr lang="en-GB" altLang="ko-KR" sz="1500" dirty="0"/>
              <a:t>Option 1: It is suggested to support both 5MHz and 10MHz channel bandwidths in n14 for SL transmission.</a:t>
            </a:r>
            <a:endParaRPr lang="ko-KR" altLang="ko-KR" sz="1500"/>
          </a:p>
          <a:p>
            <a:pPr lvl="2"/>
            <a:r>
              <a:rPr lang="en-GB" altLang="ko-KR" sz="1500" dirty="0"/>
              <a:t>Option 2: Only support 10MHz Channel bandwidth</a:t>
            </a:r>
            <a:endParaRPr lang="zh-CN" altLang="en-US" sz="1500" dirty="0"/>
          </a:p>
          <a:p>
            <a:pPr lvl="2"/>
            <a:endParaRPr lang="zh-CN" altLang="zh-CN" sz="1600" dirty="0" smtClean="0"/>
          </a:p>
          <a:p>
            <a:pPr lvl="1"/>
            <a:r>
              <a:rPr lang="en-US" altLang="zh-CN" sz="1800" dirty="0"/>
              <a:t>Based on e-mail discussion, RAN4 agreed </a:t>
            </a:r>
            <a:r>
              <a:rPr lang="en-US" altLang="zh-CN" sz="1800" dirty="0" smtClean="0"/>
              <a:t>to support both 5MHz and 10MHz CBW in n14 SL enhancement. </a:t>
            </a:r>
          </a:p>
          <a:p>
            <a:pPr lvl="1"/>
            <a:endParaRPr lang="en-US" altLang="zh-CN" sz="1800" dirty="0"/>
          </a:p>
          <a:p>
            <a:r>
              <a:rPr lang="en-US" altLang="zh-CN" sz="2400" dirty="0"/>
              <a:t>Agreement: </a:t>
            </a:r>
            <a:r>
              <a:rPr lang="en-GB" altLang="zh-CN" sz="2400" dirty="0"/>
              <a:t>O</a:t>
            </a:r>
            <a:r>
              <a:rPr lang="en-GB" altLang="ko-KR" sz="2400" dirty="0" smtClean="0"/>
              <a:t>ption 1.</a:t>
            </a:r>
            <a:endParaRPr lang="zh-CN" altLang="zh-CN" sz="2400" dirty="0"/>
          </a:p>
          <a:p>
            <a:pPr lvl="1"/>
            <a:endParaRPr lang="en-US" altLang="zh-CN" sz="1800" dirty="0"/>
          </a:p>
          <a:p>
            <a:pPr lvl="1"/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4967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R4-2105207, “RAN4#98-bis-e_summary_134_NRSL_enh_part1,” Moderator (LG Electronics)</a:t>
            </a:r>
          </a:p>
          <a:p>
            <a:r>
              <a:rPr lang="en-US" altLang="ko-KR" sz="2000" dirty="0" smtClean="0"/>
              <a:t>R4-2104529, “</a:t>
            </a:r>
            <a:r>
              <a:rPr lang="en-GB" altLang="ko-KR" sz="2000" dirty="0" smtClean="0"/>
              <a:t>Discussion </a:t>
            </a:r>
            <a:r>
              <a:rPr lang="en-GB" altLang="ko-KR" sz="2000" dirty="0"/>
              <a:t>on system parameters for newly introduced SL bands</a:t>
            </a:r>
            <a:r>
              <a:rPr lang="en-US" altLang="ko-KR" sz="2000" dirty="0" smtClean="0"/>
              <a:t>,” vivo</a:t>
            </a:r>
          </a:p>
          <a:p>
            <a:r>
              <a:rPr lang="en-US" altLang="ko-KR" sz="2000" dirty="0" smtClean="0"/>
              <a:t>R4-2107305, “</a:t>
            </a:r>
            <a:r>
              <a:rPr lang="en-US" altLang="ko-KR" sz="2000" dirty="0"/>
              <a:t>On CBW for licensed band supporting NR </a:t>
            </a:r>
            <a:r>
              <a:rPr lang="en-US" altLang="ko-KR" sz="2000" dirty="0" smtClean="0"/>
              <a:t>V2X,” Huawei</a:t>
            </a:r>
          </a:p>
          <a:p>
            <a:r>
              <a:rPr lang="en-US" altLang="ko-KR" sz="2000" dirty="0" smtClean="0"/>
              <a:t>R4-2104775, “</a:t>
            </a:r>
            <a:r>
              <a:rPr lang="en-US" altLang="ko-KR" sz="2000" dirty="0"/>
              <a:t>TP on CBW and system parameters for newly introduced SL bands,” </a:t>
            </a:r>
            <a:r>
              <a:rPr lang="en-US" altLang="ko-KR" sz="2000" dirty="0" smtClean="0"/>
              <a:t>CATT</a:t>
            </a:r>
          </a:p>
          <a:p>
            <a:r>
              <a:rPr lang="en-US" altLang="ko-KR" sz="2000" dirty="0" smtClean="0"/>
              <a:t>R4-2104971, </a:t>
            </a:r>
            <a:r>
              <a:rPr lang="en-US" altLang="ko-KR" sz="2000" dirty="0"/>
              <a:t>“TP on operating scenarios for NR SL enhancements in Rel-17,” LG </a:t>
            </a:r>
            <a:r>
              <a:rPr lang="en-US" altLang="ko-KR" sz="2000" dirty="0" smtClean="0"/>
              <a:t>Electronics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10895</TotalTime>
  <Words>942</Words>
  <Application>Microsoft Office PowerPoint</Application>
  <PresentationFormat>全屏显示(4:3)</PresentationFormat>
  <Paragraphs>94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WF on general principle for SL enhancement in Rel-17</vt:lpstr>
      <vt:lpstr>Background</vt:lpstr>
      <vt:lpstr>WF: How to define new operating bands and RF requirements</vt:lpstr>
      <vt:lpstr>WF: Terminology of partially used licensed band </vt:lpstr>
      <vt:lpstr>WF: Release independent principle</vt:lpstr>
      <vt:lpstr>WF: System parameters</vt:lpstr>
      <vt:lpstr>WF: Max. CBW for SL enh.</vt:lpstr>
      <vt:lpstr>WF: Channel BWs for SL enh.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CATT</cp:lastModifiedBy>
  <cp:revision>128</cp:revision>
  <dcterms:modified xsi:type="dcterms:W3CDTF">2021-04-16T03:25:00Z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