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70" r:id="rId4"/>
    <p:sldId id="269" r:id="rId5"/>
    <p:sldId id="273" r:id="rId6"/>
    <p:sldId id="274" r:id="rId7"/>
    <p:sldId id="276" r:id="rId8"/>
    <p:sldId id="275" r:id="rId9"/>
    <p:sldId id="258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EC6725"/>
    <a:srgbClr val="006600"/>
    <a:srgbClr val="00CC00"/>
    <a:srgbClr val="009900"/>
    <a:srgbClr val="339933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37" autoAdjust="0"/>
    <p:restoredTop sz="94660"/>
  </p:normalViewPr>
  <p:slideViewPr>
    <p:cSldViewPr>
      <p:cViewPr varScale="1">
        <p:scale>
          <a:sx n="106" d="100"/>
          <a:sy n="106" d="100"/>
        </p:scale>
        <p:origin x="5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6E83-A4F0-4036-B6AA-0B83DE1EF351}" type="datetimeFigureOut">
              <a:rPr lang="zh-CN" altLang="en-US" smtClean="0"/>
              <a:pPr/>
              <a:t>2021/4/20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11F3-6A42-4C0C-99C4-F13856A258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08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0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69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7178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036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1782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576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409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1206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20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2391023"/>
            <a:ext cx="8062664" cy="1470025"/>
          </a:xfrm>
        </p:spPr>
        <p:txBody>
          <a:bodyPr>
            <a:normAutofit/>
          </a:bodyPr>
          <a:lstStyle/>
          <a:p>
            <a:r>
              <a:rPr lang="en-US" altLang="zh-CN" dirty="0"/>
              <a:t>WF on general principle for SL enhancement in Rel-17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/>
          </a:bodyPr>
          <a:lstStyle/>
          <a:p>
            <a:r>
              <a:rPr lang="en-US" altLang="zh-CN" sz="2800" dirty="0">
                <a:solidFill>
                  <a:schemeClr val="tx1"/>
                </a:solidFill>
              </a:rPr>
              <a:t>Agenda item: 8.10.1</a:t>
            </a:r>
          </a:p>
          <a:p>
            <a:r>
              <a:rPr lang="en-US" altLang="zh-CN" sz="2800" dirty="0">
                <a:solidFill>
                  <a:schemeClr val="tx1"/>
                </a:solidFill>
              </a:rPr>
              <a:t>Source: LG Electronics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正方形/長方形 4"/>
          <p:cNvSpPr/>
          <p:nvPr/>
        </p:nvSpPr>
        <p:spPr>
          <a:xfrm>
            <a:off x="164942" y="116632"/>
            <a:ext cx="882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/>
              <a:t>3GPP TSG-RAN WG4 Meeting #98-bis-e	                        </a:t>
            </a:r>
            <a:r>
              <a:rPr lang="en-GB" altLang="zh-CN" sz="2400" b="1" dirty="0" smtClean="0"/>
              <a:t>R4-2105400</a:t>
            </a:r>
            <a:endParaRPr lang="zh-CN" altLang="zh-CN" sz="2400" dirty="0"/>
          </a:p>
          <a:p>
            <a:r>
              <a:rPr lang="en-GB" altLang="zh-CN" sz="2400" b="1" dirty="0"/>
              <a:t>Electronic Meeting, 12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20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April, 2021</a:t>
            </a:r>
            <a:endParaRPr lang="zh-CN" altLang="zh-C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22114"/>
          </a:xfrm>
        </p:spPr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altLang="zh-CN" sz="2400" dirty="0"/>
              <a:t>In RAN4#98-bis-e, RAN4 discussed some general principle for SL enhancement requirements.</a:t>
            </a:r>
          </a:p>
          <a:p>
            <a:pPr lvl="1"/>
            <a:r>
              <a:rPr lang="en-GB" altLang="ko-KR" sz="1900" u="sng" dirty="0"/>
              <a:t>Issue 1-1-2: How to define new operating bands and RF requirements for SL enhancement in Rel-17</a:t>
            </a:r>
          </a:p>
          <a:p>
            <a:pPr lvl="1"/>
            <a:r>
              <a:rPr lang="en-GB" altLang="ko-KR" sz="1900" u="sng" dirty="0"/>
              <a:t>Issue 1-1-3: Terminology of partially used licensed band between SL and </a:t>
            </a:r>
            <a:r>
              <a:rPr lang="en-GB" altLang="ko-KR" sz="1900" u="sng" dirty="0" err="1"/>
              <a:t>Uu</a:t>
            </a:r>
            <a:r>
              <a:rPr lang="en-GB" altLang="ko-KR" sz="1900" u="sng" dirty="0"/>
              <a:t> operation</a:t>
            </a:r>
          </a:p>
          <a:p>
            <a:pPr lvl="1"/>
            <a:r>
              <a:rPr lang="en-GB" altLang="ko-KR" sz="1900" u="sng" dirty="0"/>
              <a:t>Issue 1-1-4: How to apply Release independent manner for public safety service, intra-band con-current operation and PC2 SL UE</a:t>
            </a:r>
          </a:p>
          <a:p>
            <a:pPr lvl="1"/>
            <a:r>
              <a:rPr lang="en-GB" altLang="ko-KR" sz="1900" u="sng" dirty="0"/>
              <a:t>Issue 1-2-1: Channel raster &amp; Sync. Raster</a:t>
            </a:r>
          </a:p>
          <a:p>
            <a:pPr lvl="1"/>
            <a:r>
              <a:rPr lang="en-GB" altLang="ko-KR" sz="1900" u="sng" dirty="0"/>
              <a:t>Issue 1-2-2: Max. CBW for SL operation in licensed band</a:t>
            </a:r>
          </a:p>
          <a:p>
            <a:pPr lvl="1"/>
            <a:r>
              <a:rPr lang="en-GB" altLang="ko-KR" sz="1900" u="sng" dirty="0"/>
              <a:t>Issue 1-2-3: CBW for n14 SL operating band</a:t>
            </a:r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The </a:t>
            </a:r>
            <a:r>
              <a:rPr lang="en-US" altLang="ko-KR" sz="2400" dirty="0"/>
              <a:t>new feature in the SL </a:t>
            </a:r>
            <a:r>
              <a:rPr lang="en-US" altLang="ko-KR" sz="2400" dirty="0" err="1"/>
              <a:t>enh</a:t>
            </a:r>
            <a:r>
              <a:rPr lang="en-US" altLang="ko-KR" sz="2400" dirty="0"/>
              <a:t> (public safety service &amp; other WG led issues) are in-scope in rel-17 SL </a:t>
            </a:r>
            <a:r>
              <a:rPr lang="en-US" altLang="ko-KR" sz="2400" dirty="0" err="1"/>
              <a:t>enh</a:t>
            </a:r>
            <a:r>
              <a:rPr lang="en-US" altLang="ko-KR" sz="2400" dirty="0"/>
              <a:t>. WID. </a:t>
            </a:r>
          </a:p>
          <a:p>
            <a:r>
              <a:rPr lang="en-US" altLang="ko-KR" sz="2400" dirty="0"/>
              <a:t>Also, RF perspective, the Rel-16 left over issues (Intra-band V2X/ intra-band con-current V2X operation</a:t>
            </a:r>
            <a:r>
              <a:rPr lang="en-US" altLang="ko-KR" sz="2400" dirty="0"/>
              <a:t>, </a:t>
            </a:r>
            <a:r>
              <a:rPr lang="en-US" altLang="ko-KR" sz="2400" dirty="0" err="1"/>
              <a:t>TxD</a:t>
            </a:r>
            <a:r>
              <a:rPr lang="en-US" altLang="ko-KR" sz="2400" dirty="0"/>
              <a:t> for V2X and </a:t>
            </a:r>
            <a:r>
              <a:rPr lang="en-US" altLang="ko-KR" sz="2400" dirty="0"/>
              <a:t>PC2 V2X) are included in Rel-17 SL </a:t>
            </a:r>
            <a:r>
              <a:rPr lang="en-US" altLang="ko-KR" sz="2400" dirty="0" err="1"/>
              <a:t>enh</a:t>
            </a:r>
            <a:r>
              <a:rPr lang="en-US" altLang="ko-KR" sz="2400" dirty="0"/>
              <a:t>. WI based on agreed work plan.</a:t>
            </a:r>
            <a:endParaRPr lang="ko-KR" altLang="ko-KR" sz="2400" dirty="0"/>
          </a:p>
          <a:p>
            <a:pPr lvl="0"/>
            <a:r>
              <a:rPr lang="en-US" altLang="ko-KR" sz="2400" dirty="0"/>
              <a:t>All the features for SL </a:t>
            </a:r>
            <a:r>
              <a:rPr lang="en-US" altLang="ko-KR" sz="2400" dirty="0"/>
              <a:t>enhancement (SL </a:t>
            </a:r>
            <a:r>
              <a:rPr lang="en-US" altLang="ko-KR" sz="2400" dirty="0" err="1"/>
              <a:t>enh</a:t>
            </a:r>
            <a:r>
              <a:rPr lang="en-US" altLang="ko-KR" sz="2400" dirty="0"/>
              <a:t> &amp; left over issues) ar</a:t>
            </a:r>
            <a:r>
              <a:rPr lang="en-US" altLang="ko-KR" sz="2400" dirty="0"/>
              <a:t>e optional</a:t>
            </a:r>
            <a:endParaRPr lang="en-GB" altLang="ko-KR" sz="2400" u="sng" dirty="0"/>
          </a:p>
          <a:p>
            <a:r>
              <a:rPr lang="en-GB" altLang="ko-KR" sz="2400" dirty="0"/>
              <a:t>From e-mail discussion, RAN4 make consensus to define general principle for above open issues. </a:t>
            </a:r>
          </a:p>
        </p:txBody>
      </p:sp>
    </p:spTree>
    <p:extLst>
      <p:ext uri="{BB962C8B-B14F-4D97-AF65-F5344CB8AC3E}">
        <p14:creationId xmlns:p14="http://schemas.microsoft.com/office/powerpoint/2010/main" val="90785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CN" sz="2800" dirty="0"/>
              <a:t>WF: </a:t>
            </a:r>
            <a:r>
              <a:rPr lang="en-GB" altLang="ko-KR" sz="2800" dirty="0"/>
              <a:t>How to define new operating bands and RF requirements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5380310"/>
          </a:xfrm>
        </p:spPr>
        <p:txBody>
          <a:bodyPr>
            <a:normAutofit/>
          </a:bodyPr>
          <a:lstStyle/>
          <a:p>
            <a:pPr lvl="0" hangingPunct="0"/>
            <a:r>
              <a:rPr lang="en-US" altLang="zh-CN" sz="2400" dirty="0"/>
              <a:t>In RAN4 e-mail discussion, moderator proposed two options as follow</a:t>
            </a:r>
          </a:p>
          <a:p>
            <a:pPr lvl="1"/>
            <a:r>
              <a:rPr lang="en-GB" altLang="ko-KR" sz="2200" u="sng" dirty="0"/>
              <a:t>Issue 1-1-2: How to define new operating bands and RF requirements for SL enhancement in Rel-17</a:t>
            </a:r>
          </a:p>
          <a:p>
            <a:pPr lvl="2"/>
            <a:r>
              <a:rPr lang="en-GB" altLang="ko-KR" sz="1700" dirty="0"/>
              <a:t>Option 1: Make new suffix to define new operating bands for SL enhancement service including Public safety service and other commercial SL operation.</a:t>
            </a:r>
            <a:endParaRPr lang="ko-KR" altLang="ko-KR" sz="1700" dirty="0"/>
          </a:p>
          <a:p>
            <a:pPr lvl="2"/>
            <a:r>
              <a:rPr lang="en-GB" altLang="ko-KR" sz="1700" dirty="0"/>
              <a:t>Option 2: Reuse suffix E to add new operating bands for SL enhancement. Also add general descriptions to cover all SL operation in suffix E in clause 4.3 in TS38.101-1.</a:t>
            </a:r>
            <a:endParaRPr lang="en-GB" altLang="ko-KR" sz="2200" u="sng" dirty="0"/>
          </a:p>
          <a:p>
            <a:pPr lvl="0" hangingPunct="0"/>
            <a:endParaRPr lang="en-US" altLang="zh-CN" sz="2400" dirty="0"/>
          </a:p>
          <a:p>
            <a:pPr lvl="1" hangingPunct="0"/>
            <a:r>
              <a:rPr lang="en-US" altLang="zh-CN" sz="2200" dirty="0"/>
              <a:t>Based on e-mail discussion, RAN4 agreed the general principle how to define the SL enhancement operating band and RF requirements as follow </a:t>
            </a:r>
          </a:p>
          <a:p>
            <a:pPr lvl="0" hangingPunct="0"/>
            <a:endParaRPr lang="en-US" altLang="zh-CN" sz="2400" dirty="0"/>
          </a:p>
          <a:p>
            <a:pPr lvl="0" hangingPunct="0"/>
            <a:r>
              <a:rPr lang="en-US" altLang="zh-CN" sz="2400" dirty="0"/>
              <a:t>Agreement: </a:t>
            </a:r>
            <a:r>
              <a:rPr lang="en-US" altLang="ko-KR" sz="2400" dirty="0"/>
              <a:t>Option 2</a:t>
            </a:r>
            <a:endParaRPr lang="zh-CN" altLang="zh-CN" sz="2400" dirty="0"/>
          </a:p>
          <a:p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912447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WF: </a:t>
            </a:r>
            <a:r>
              <a:rPr lang="en-GB" altLang="ko-KR" sz="3200" dirty="0"/>
              <a:t>Terminology of partially used licensed band 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/>
          </a:bodyPr>
          <a:lstStyle/>
          <a:p>
            <a:pPr lvl="0" hangingPunct="0"/>
            <a:r>
              <a:rPr lang="en-US" altLang="zh-CN" sz="2800" dirty="0"/>
              <a:t>In RAN4 e-mail discussion, moderator proposed two options as follow</a:t>
            </a:r>
          </a:p>
          <a:p>
            <a:pPr lvl="0" hangingPunct="0"/>
            <a:endParaRPr lang="en-US" altLang="zh-CN" sz="2400" dirty="0"/>
          </a:p>
          <a:p>
            <a:pPr lvl="1"/>
            <a:r>
              <a:rPr lang="en-GB" altLang="ko-KR" sz="2000" u="sng" dirty="0"/>
              <a:t>Issue 1-1-3: Terminology of partially used licensed band between SL and </a:t>
            </a:r>
            <a:r>
              <a:rPr lang="en-GB" altLang="ko-KR" sz="2000" u="sng" dirty="0" err="1"/>
              <a:t>Uu</a:t>
            </a:r>
            <a:r>
              <a:rPr lang="en-GB" altLang="ko-KR" sz="2000" u="sng" dirty="0"/>
              <a:t> operation</a:t>
            </a:r>
          </a:p>
          <a:p>
            <a:pPr lvl="2"/>
            <a:r>
              <a:rPr lang="en-GB" altLang="ko-KR" sz="1600" dirty="0"/>
              <a:t>Option 1: Use the </a:t>
            </a:r>
            <a:r>
              <a:rPr lang="en-GB" altLang="ko-KR" sz="1600" b="1" dirty="0"/>
              <a:t>‘intra-band con-current V2X operating bands’ instead of ‘licensed bands partially used for SL.</a:t>
            </a:r>
            <a:endParaRPr lang="ko-KR" altLang="ko-KR" sz="1600" dirty="0"/>
          </a:p>
          <a:p>
            <a:pPr lvl="2"/>
            <a:r>
              <a:rPr lang="en-GB" altLang="ko-KR" sz="1600" dirty="0"/>
              <a:t>Option 2: Other option is not precluded</a:t>
            </a:r>
            <a:endParaRPr lang="en-GB" altLang="ko-KR" sz="1600" u="sng" dirty="0"/>
          </a:p>
          <a:p>
            <a:pPr marL="457200" lvl="1" indent="0" hangingPunct="0">
              <a:buNone/>
            </a:pPr>
            <a:endParaRPr lang="zh-CN" altLang="zh-CN" sz="2000" dirty="0"/>
          </a:p>
          <a:p>
            <a:pPr lvl="1"/>
            <a:r>
              <a:rPr lang="en-US" altLang="zh-CN" sz="1800" dirty="0"/>
              <a:t>Based on e-mail discussion, RAN4 agreed to use the terminology with “intra-band con-current V2X operating bands” for partially used licensed bands with FDM and “intra-band V2X operating bands” for partially used licensed bands with TDM as follow</a:t>
            </a:r>
          </a:p>
          <a:p>
            <a:pPr lvl="1"/>
            <a:endParaRPr lang="en-US" altLang="zh-CN" sz="1800" dirty="0"/>
          </a:p>
          <a:p>
            <a:r>
              <a:rPr lang="en-US" altLang="zh-CN" sz="2400" dirty="0"/>
              <a:t>Agreement: </a:t>
            </a:r>
            <a:r>
              <a:rPr lang="en-GB" altLang="zh-CN" sz="2400" dirty="0"/>
              <a:t>O</a:t>
            </a:r>
            <a:r>
              <a:rPr lang="en-GB" altLang="ko-KR" sz="2400" dirty="0"/>
              <a:t>ption 1.</a:t>
            </a:r>
            <a:endParaRPr lang="zh-CN" altLang="zh-CN" sz="2400" dirty="0"/>
          </a:p>
          <a:p>
            <a:pPr lvl="1"/>
            <a:endParaRPr lang="en-US" altLang="zh-CN" sz="1800" dirty="0"/>
          </a:p>
          <a:p>
            <a:pPr lvl="1"/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201715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WF: </a:t>
            </a:r>
            <a:r>
              <a:rPr lang="en-GB" altLang="ko-KR" sz="3200" dirty="0"/>
              <a:t>Release independent principle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lnSpcReduction="10000"/>
          </a:bodyPr>
          <a:lstStyle/>
          <a:p>
            <a:pPr lvl="0" hangingPunct="0"/>
            <a:r>
              <a:rPr lang="en-US" altLang="zh-CN" sz="2800" dirty="0"/>
              <a:t>In RAN4 e-mail discussion, proposed 4 options as follow</a:t>
            </a:r>
          </a:p>
          <a:p>
            <a:pPr lvl="1"/>
            <a:r>
              <a:rPr lang="en-GB" altLang="ko-KR" sz="1900" u="sng" dirty="0"/>
              <a:t>Issue 1-1-4: How to apply Release independent manner for public safety service, intra-band con-current operation and PC2 SL UE</a:t>
            </a:r>
          </a:p>
          <a:p>
            <a:pPr lvl="2"/>
            <a:r>
              <a:rPr lang="en-GB" altLang="ko-KR" sz="1600" dirty="0"/>
              <a:t>Option 1: All of objectives (SL </a:t>
            </a:r>
            <a:r>
              <a:rPr lang="en-GB" altLang="ko-KR" sz="1600" dirty="0" err="1"/>
              <a:t>enh</a:t>
            </a:r>
            <a:r>
              <a:rPr lang="en-GB" altLang="ko-KR" sz="1600" dirty="0"/>
              <a:t>, &amp; left over issues) for SL </a:t>
            </a:r>
            <a:r>
              <a:rPr lang="en-GB" altLang="ko-KR" sz="1600" dirty="0" err="1"/>
              <a:t>enh</a:t>
            </a:r>
            <a:r>
              <a:rPr lang="en-GB" altLang="ko-KR" sz="1600" dirty="0"/>
              <a:t>. operation in Rel-17, will be supported from Rel-16 as release independent principle.</a:t>
            </a:r>
            <a:endParaRPr lang="ko-KR" altLang="ko-KR" sz="1600" dirty="0"/>
          </a:p>
          <a:p>
            <a:pPr lvl="2"/>
            <a:r>
              <a:rPr lang="en-GB" altLang="ko-KR" sz="1600" dirty="0"/>
              <a:t>Option 2: SL </a:t>
            </a:r>
            <a:r>
              <a:rPr lang="en-GB" altLang="ko-KR" sz="1600" dirty="0" err="1"/>
              <a:t>enh</a:t>
            </a:r>
            <a:r>
              <a:rPr lang="en-GB" altLang="ko-KR" sz="1600" dirty="0"/>
              <a:t>. operation in Rel-17 will be supported from Rel-17, and other left over issues will be supported from Rel-16 as release independent principle.</a:t>
            </a:r>
            <a:endParaRPr lang="ko-KR" altLang="ko-KR" sz="1600" dirty="0"/>
          </a:p>
          <a:p>
            <a:pPr lvl="2"/>
            <a:r>
              <a:rPr lang="en-GB" altLang="ko-KR" sz="1600" dirty="0"/>
              <a:t>Option 3: All of objectives (SL </a:t>
            </a:r>
            <a:r>
              <a:rPr lang="en-GB" altLang="ko-KR" sz="1600" dirty="0" err="1"/>
              <a:t>enh</a:t>
            </a:r>
            <a:r>
              <a:rPr lang="en-GB" altLang="ko-KR" sz="1600" dirty="0"/>
              <a:t>, &amp; left over issues) for SL </a:t>
            </a:r>
            <a:r>
              <a:rPr lang="en-GB" altLang="ko-KR" sz="1600" dirty="0" err="1"/>
              <a:t>enh</a:t>
            </a:r>
            <a:r>
              <a:rPr lang="en-GB" altLang="ko-KR" sz="1600" dirty="0"/>
              <a:t>. operation in Rel-17, will be supported from Rel-17 as release independent principle.</a:t>
            </a:r>
            <a:endParaRPr lang="ko-KR" altLang="ko-KR" sz="1600" dirty="0"/>
          </a:p>
          <a:p>
            <a:pPr lvl="2"/>
            <a:r>
              <a:rPr lang="en-GB" altLang="ko-KR" sz="1600" dirty="0"/>
              <a:t>Option 4: Other option is not precluded</a:t>
            </a:r>
            <a:endParaRPr lang="ko-KR" altLang="ko-KR" sz="1500" dirty="0"/>
          </a:p>
          <a:p>
            <a:pPr marL="457200" lvl="1" indent="0" hangingPunct="0">
              <a:buNone/>
            </a:pPr>
            <a:endParaRPr lang="zh-CN" altLang="zh-CN" sz="2000" dirty="0"/>
          </a:p>
          <a:p>
            <a:pPr lvl="1"/>
            <a:r>
              <a:rPr lang="en-US" altLang="zh-CN" sz="1800" dirty="0"/>
              <a:t>Based on e-mail discussion, RAN4 agreed to apply the release independent principle for SL </a:t>
            </a:r>
            <a:r>
              <a:rPr lang="en-US" altLang="zh-CN" sz="1800" dirty="0" err="1"/>
              <a:t>enh</a:t>
            </a:r>
            <a:r>
              <a:rPr lang="en-US" altLang="zh-CN" sz="1800" dirty="0"/>
              <a:t>. In Rel-17 as follow</a:t>
            </a:r>
          </a:p>
          <a:p>
            <a:pPr lvl="1"/>
            <a:endParaRPr lang="en-US" altLang="zh-CN" sz="1800" dirty="0"/>
          </a:p>
          <a:p>
            <a:r>
              <a:rPr lang="en-US" altLang="zh-CN" sz="2400" dirty="0"/>
              <a:t>Agreement: </a:t>
            </a:r>
            <a:r>
              <a:rPr lang="en-GB" altLang="zh-CN" sz="2400" dirty="0"/>
              <a:t>O</a:t>
            </a:r>
            <a:r>
              <a:rPr lang="en-GB" altLang="ko-KR" sz="2400" dirty="0"/>
              <a:t>ption </a:t>
            </a:r>
            <a:r>
              <a:rPr lang="en-GB" altLang="ko-KR" sz="2400" dirty="0" smtClean="0"/>
              <a:t>2 </a:t>
            </a:r>
            <a:r>
              <a:rPr lang="en-US" altLang="zh-CN" sz="2400" dirty="0" smtClean="0"/>
              <a:t>with the pre-condition that no signaling impact for Rel-16 left over issues</a:t>
            </a:r>
            <a:r>
              <a:rPr lang="en-GB" altLang="ko-KR" sz="2400" dirty="0" smtClean="0"/>
              <a:t>.</a:t>
            </a:r>
            <a:endParaRPr lang="en-US" altLang="zh-CN" sz="1800" dirty="0"/>
          </a:p>
          <a:p>
            <a:pPr lvl="1"/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39146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WF: </a:t>
            </a:r>
            <a:r>
              <a:rPr lang="en-GB" altLang="zh-CN" sz="3200" dirty="0"/>
              <a:t>S</a:t>
            </a:r>
            <a:r>
              <a:rPr lang="en-GB" altLang="ko-KR" sz="3200" dirty="0"/>
              <a:t>ystem parameters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/>
          </a:bodyPr>
          <a:lstStyle/>
          <a:p>
            <a:pPr lvl="0" hangingPunct="0"/>
            <a:r>
              <a:rPr lang="en-US" altLang="zh-CN" sz="2800" dirty="0"/>
              <a:t>In RAN4 e-mail discussion, channel raster &amp; sync. Raster issues are discussed as </a:t>
            </a:r>
            <a:r>
              <a:rPr lang="en-US" altLang="zh-CN" sz="2800" dirty="0" smtClean="0"/>
              <a:t>follow </a:t>
            </a:r>
          </a:p>
          <a:p>
            <a:pPr marL="0" lvl="0" indent="0" hangingPunct="0">
              <a:buNone/>
            </a:pPr>
            <a:endParaRPr lang="en-US" altLang="zh-CN" sz="2800" dirty="0" smtClean="0"/>
          </a:p>
          <a:p>
            <a:pPr lvl="1"/>
            <a:r>
              <a:rPr lang="en-GB" altLang="ko-KR" sz="1900" u="sng" dirty="0" smtClean="0"/>
              <a:t>Issue </a:t>
            </a:r>
            <a:r>
              <a:rPr lang="en-GB" altLang="ko-KR" sz="1900" u="sng" dirty="0"/>
              <a:t>1-2-1: Channel raster &amp; Sync. Raster</a:t>
            </a:r>
          </a:p>
          <a:p>
            <a:pPr lvl="2"/>
            <a:r>
              <a:rPr lang="en-GB" altLang="ko-KR" sz="1600" dirty="0"/>
              <a:t>Option 1: Reuse the general channel raster and sync raster for NR </a:t>
            </a:r>
            <a:r>
              <a:rPr lang="en-GB" altLang="ko-KR" sz="1600" dirty="0" err="1"/>
              <a:t>Uu</a:t>
            </a:r>
            <a:r>
              <a:rPr lang="en-GB" altLang="ko-KR" sz="1600" dirty="0"/>
              <a:t> in Rel-16 for SL enhancement operation in licensed band.</a:t>
            </a:r>
            <a:endParaRPr lang="ko-KR" altLang="ko-KR" sz="1600" dirty="0"/>
          </a:p>
          <a:p>
            <a:pPr lvl="2"/>
            <a:r>
              <a:rPr lang="en-GB" altLang="ko-KR" sz="1600" dirty="0"/>
              <a:t>Option 2: Follow NR SL channel raster (15kHz channel raster in n47) in SL </a:t>
            </a:r>
            <a:r>
              <a:rPr lang="en-GB" altLang="ko-KR" sz="1600" dirty="0" err="1"/>
              <a:t>enh</a:t>
            </a:r>
            <a:r>
              <a:rPr lang="en-GB" altLang="ko-KR" sz="1600" dirty="0"/>
              <a:t>. NR operating band.</a:t>
            </a:r>
            <a:endParaRPr lang="en-GB" altLang="ko-KR" sz="1600" u="sng" dirty="0"/>
          </a:p>
          <a:p>
            <a:pPr lvl="2"/>
            <a:endParaRPr lang="zh-CN" altLang="zh-CN" sz="1600" dirty="0"/>
          </a:p>
          <a:p>
            <a:pPr lvl="1"/>
            <a:r>
              <a:rPr lang="en-US" altLang="zh-CN" sz="1800" dirty="0"/>
              <a:t>Based on e-mail discussion, RAN4 agreed to reuse the general channel raster and sync. Raster for NR </a:t>
            </a:r>
            <a:r>
              <a:rPr lang="en-US" altLang="zh-CN" sz="1800" dirty="0" err="1"/>
              <a:t>Uu</a:t>
            </a:r>
            <a:r>
              <a:rPr lang="en-US" altLang="zh-CN" sz="1800" dirty="0"/>
              <a:t> in licensed band as follow</a:t>
            </a:r>
          </a:p>
          <a:p>
            <a:pPr lvl="1"/>
            <a:endParaRPr lang="en-US" altLang="zh-CN" sz="1800" dirty="0"/>
          </a:p>
          <a:p>
            <a:r>
              <a:rPr lang="en-US" altLang="zh-CN" sz="2400" dirty="0"/>
              <a:t>Agreement: </a:t>
            </a:r>
            <a:r>
              <a:rPr lang="en-GB" altLang="zh-CN" sz="2400" dirty="0"/>
              <a:t>O</a:t>
            </a:r>
            <a:r>
              <a:rPr lang="en-GB" altLang="ko-KR" sz="2400" dirty="0"/>
              <a:t>ption 1.</a:t>
            </a:r>
            <a:endParaRPr lang="zh-CN" altLang="zh-CN" sz="2400" dirty="0"/>
          </a:p>
          <a:p>
            <a:pPr lvl="1"/>
            <a:endParaRPr lang="en-US" altLang="zh-CN" sz="1800" dirty="0"/>
          </a:p>
          <a:p>
            <a:pPr lvl="1"/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95282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WF: Max. </a:t>
            </a:r>
            <a:r>
              <a:rPr lang="en-GB" altLang="ko-KR" sz="3200" dirty="0"/>
              <a:t>CBW for SL </a:t>
            </a:r>
            <a:r>
              <a:rPr lang="en-GB" altLang="ko-KR" sz="3200" dirty="0" err="1"/>
              <a:t>enh</a:t>
            </a:r>
            <a:r>
              <a:rPr lang="en-GB" altLang="ko-KR" sz="3200" dirty="0"/>
              <a:t>.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lnSpcReduction="10000"/>
          </a:bodyPr>
          <a:lstStyle/>
          <a:p>
            <a:pPr lvl="0" hangingPunct="0"/>
            <a:r>
              <a:rPr lang="en-US" altLang="zh-CN" sz="2800" dirty="0"/>
              <a:t>In RAN4 e-mail discussion, max. CBW for SL </a:t>
            </a:r>
            <a:r>
              <a:rPr lang="en-US" altLang="zh-CN" sz="2800" dirty="0" err="1"/>
              <a:t>enh</a:t>
            </a:r>
            <a:r>
              <a:rPr lang="en-US" altLang="zh-CN" sz="2800" dirty="0"/>
              <a:t>. Operating bands in licensed bands are discussed as follow</a:t>
            </a:r>
          </a:p>
          <a:p>
            <a:pPr marL="0" lvl="0" indent="0" hangingPunct="0">
              <a:buNone/>
            </a:pPr>
            <a:endParaRPr lang="en-US" altLang="zh-CN" sz="2800" dirty="0"/>
          </a:p>
          <a:p>
            <a:pPr lvl="1"/>
            <a:r>
              <a:rPr lang="en-GB" altLang="ko-KR" sz="1900" u="sng" dirty="0"/>
              <a:t>Issue 1-2-2: Max. CBW for SL operation in licensed </a:t>
            </a:r>
            <a:r>
              <a:rPr lang="en-GB" altLang="ko-KR" sz="1900" u="sng" dirty="0"/>
              <a:t>band for NR V2X</a:t>
            </a:r>
          </a:p>
          <a:p>
            <a:pPr lvl="2"/>
            <a:r>
              <a:rPr lang="en-GB" altLang="ko-KR" sz="1600" dirty="0"/>
              <a:t>Option 1: It is proposed that the max CBW for SL service for NR V2X in licensed band is limited to 40MHz</a:t>
            </a:r>
            <a:endParaRPr lang="ko-KR" altLang="ko-KR" sz="1600" dirty="0"/>
          </a:p>
          <a:p>
            <a:pPr lvl="2"/>
            <a:r>
              <a:rPr lang="en-GB" altLang="ko-KR" sz="1600" dirty="0"/>
              <a:t>Option 2: The max. CBW for SL </a:t>
            </a:r>
            <a:r>
              <a:rPr lang="en-GB" altLang="ko-KR" sz="1600" dirty="0"/>
              <a:t>service for NR V2X is up </a:t>
            </a:r>
            <a:r>
              <a:rPr lang="en-GB" altLang="ko-KR" sz="1600" dirty="0"/>
              <a:t>to operator request in licensed bands</a:t>
            </a:r>
            <a:endParaRPr lang="ko-KR" altLang="ko-KR" sz="1600" dirty="0"/>
          </a:p>
          <a:p>
            <a:pPr lvl="2"/>
            <a:r>
              <a:rPr lang="en-GB" altLang="ko-KR" sz="1600" dirty="0"/>
              <a:t>Option 3: other option is not precluded</a:t>
            </a:r>
            <a:endParaRPr lang="ko-KR" altLang="ko-KR" sz="1600" dirty="0"/>
          </a:p>
          <a:p>
            <a:pPr lvl="2"/>
            <a:endParaRPr lang="zh-CN" altLang="zh-CN" sz="1600" dirty="0"/>
          </a:p>
          <a:p>
            <a:pPr lvl="1"/>
            <a:r>
              <a:rPr lang="en-US" altLang="zh-CN" sz="1800" dirty="0"/>
              <a:t>Based on e-mail discussion, RAN4 agreed that the max. CBW is </a:t>
            </a:r>
            <a:r>
              <a:rPr lang="en-US" altLang="zh-CN" sz="1800" dirty="0" smtClean="0"/>
              <a:t>limited 40MHz in licensed band.</a:t>
            </a:r>
            <a:endParaRPr lang="en-US" altLang="zh-CN" sz="1800" dirty="0"/>
          </a:p>
          <a:p>
            <a:pPr lvl="1"/>
            <a:endParaRPr lang="en-US" altLang="zh-CN" sz="1800" dirty="0"/>
          </a:p>
          <a:p>
            <a:r>
              <a:rPr lang="en-US" altLang="zh-CN" sz="2400" dirty="0"/>
              <a:t>Agreement: </a:t>
            </a:r>
            <a:r>
              <a:rPr lang="en-GB" altLang="zh-CN" sz="2400" dirty="0"/>
              <a:t>O</a:t>
            </a:r>
            <a:r>
              <a:rPr lang="en-GB" altLang="ko-KR" sz="2400" dirty="0"/>
              <a:t>ption </a:t>
            </a:r>
            <a:r>
              <a:rPr lang="en-GB" altLang="ko-KR" sz="2400" dirty="0"/>
              <a:t>1</a:t>
            </a:r>
            <a:endParaRPr lang="en-US" altLang="zh-CN" sz="2400" dirty="0"/>
          </a:p>
          <a:p>
            <a:pPr lvl="1"/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690645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WF: </a:t>
            </a:r>
            <a:r>
              <a:rPr lang="en-GB" altLang="ko-KR" sz="3200" dirty="0"/>
              <a:t>Channel BWs for SL </a:t>
            </a:r>
            <a:r>
              <a:rPr lang="en-GB" altLang="ko-KR" sz="3200" dirty="0" err="1"/>
              <a:t>enh</a:t>
            </a:r>
            <a:r>
              <a:rPr lang="en-GB" altLang="ko-KR" sz="3200" dirty="0"/>
              <a:t>.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/>
          </a:bodyPr>
          <a:lstStyle/>
          <a:p>
            <a:pPr lvl="0" hangingPunct="0"/>
            <a:r>
              <a:rPr lang="en-US" altLang="zh-CN" sz="2800" dirty="0"/>
              <a:t>In RAN4 e-mail discussion, CBW for SL </a:t>
            </a:r>
            <a:r>
              <a:rPr lang="en-US" altLang="zh-CN" sz="2800" dirty="0" err="1"/>
              <a:t>enh</a:t>
            </a:r>
            <a:r>
              <a:rPr lang="en-US" altLang="zh-CN" sz="2800" dirty="0"/>
              <a:t>. Operating bands in licensed bands are discussed as follow</a:t>
            </a:r>
          </a:p>
          <a:p>
            <a:pPr marL="0" lvl="0" indent="0" hangingPunct="0">
              <a:buNone/>
            </a:pPr>
            <a:endParaRPr lang="en-US" altLang="zh-CN" sz="2800" dirty="0"/>
          </a:p>
          <a:p>
            <a:pPr lvl="1"/>
            <a:r>
              <a:rPr lang="en-GB" altLang="ko-KR" sz="1900" u="sng" dirty="0"/>
              <a:t>Issue 1-2-3: CBW for n14 SL operating band</a:t>
            </a:r>
          </a:p>
          <a:p>
            <a:pPr lvl="2"/>
            <a:r>
              <a:rPr lang="en-GB" altLang="ko-KR" sz="1500" dirty="0"/>
              <a:t>Option 1: It is suggested to support both 5MHz and 10MHz channel bandwidths in n14 for SL transmission.</a:t>
            </a:r>
            <a:endParaRPr lang="ko-KR" altLang="ko-KR" sz="1500"/>
          </a:p>
          <a:p>
            <a:pPr lvl="2"/>
            <a:r>
              <a:rPr lang="en-GB" altLang="ko-KR" sz="1500" dirty="0"/>
              <a:t>Option 2: Only support 10MHz Channel bandwidth</a:t>
            </a:r>
            <a:endParaRPr lang="zh-CN" altLang="en-US" sz="1500" dirty="0"/>
          </a:p>
          <a:p>
            <a:pPr lvl="2"/>
            <a:endParaRPr lang="zh-CN" altLang="zh-CN" sz="1600" dirty="0"/>
          </a:p>
          <a:p>
            <a:pPr lvl="1"/>
            <a:r>
              <a:rPr lang="en-US" altLang="zh-CN" sz="1800" dirty="0"/>
              <a:t>Based on e-mail discussion, RAN4 agreed to support both 5MHz and 10MHz CBW in n14 SL enhancement. </a:t>
            </a:r>
          </a:p>
          <a:p>
            <a:pPr lvl="1"/>
            <a:endParaRPr lang="en-US" altLang="zh-CN" sz="1800" dirty="0"/>
          </a:p>
          <a:p>
            <a:r>
              <a:rPr lang="en-US" altLang="zh-CN" sz="2400" dirty="0"/>
              <a:t>Agreement: </a:t>
            </a:r>
            <a:r>
              <a:rPr lang="en-GB" altLang="zh-CN" sz="2400" dirty="0"/>
              <a:t>O</a:t>
            </a:r>
            <a:r>
              <a:rPr lang="en-GB" altLang="ko-KR" sz="2400" dirty="0"/>
              <a:t>ption 1.</a:t>
            </a:r>
            <a:endParaRPr lang="zh-CN" altLang="zh-CN" sz="2400" dirty="0"/>
          </a:p>
          <a:p>
            <a:pPr lvl="1"/>
            <a:endParaRPr lang="en-US" altLang="zh-CN" sz="1800" dirty="0"/>
          </a:p>
          <a:p>
            <a:pPr lvl="1"/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249679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525963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R4-2105207, “RAN4#98-bis-e_summary_134_NRSL_enh_part1,” Moderator (LG Electronics)</a:t>
            </a:r>
          </a:p>
          <a:p>
            <a:r>
              <a:rPr lang="en-US" altLang="ko-KR" sz="2000" dirty="0"/>
              <a:t>R4-2104529, “</a:t>
            </a:r>
            <a:r>
              <a:rPr lang="en-GB" altLang="ko-KR" sz="2000" dirty="0"/>
              <a:t>Discussion on system parameters for newly introduced SL bands</a:t>
            </a:r>
            <a:r>
              <a:rPr lang="en-US" altLang="ko-KR" sz="2000" dirty="0"/>
              <a:t>,” vivo</a:t>
            </a:r>
          </a:p>
          <a:p>
            <a:r>
              <a:rPr lang="en-US" altLang="ko-KR" sz="2000" dirty="0"/>
              <a:t>R4-2107305, “On CBW for licensed band supporting NR V2X,” Huawei</a:t>
            </a:r>
          </a:p>
          <a:p>
            <a:r>
              <a:rPr lang="en-US" altLang="ko-KR" sz="2000" dirty="0"/>
              <a:t>R4-2104775, “TP on CBW and system parameters for newly introduced SL bands,” CATT</a:t>
            </a:r>
          </a:p>
          <a:p>
            <a:r>
              <a:rPr lang="en-US" altLang="ko-KR" sz="2000" dirty="0"/>
              <a:t>R4-2104971, “TP on operating scenarios for NR SL enhancements in Rel-17,” LG Electronics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10975</TotalTime>
  <Words>1022</Words>
  <Application>Microsoft Office PowerPoint</Application>
  <PresentationFormat>화면 슬라이드 쇼(4:3)</PresentationFormat>
  <Paragraphs>94</Paragraphs>
  <Slides>9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宋体</vt:lpstr>
      <vt:lpstr>맑은 고딕</vt:lpstr>
      <vt:lpstr>Arial</vt:lpstr>
      <vt:lpstr>Calibri</vt:lpstr>
      <vt:lpstr>Office 主题</vt:lpstr>
      <vt:lpstr>WF on general principle for SL enhancement in Rel-17</vt:lpstr>
      <vt:lpstr>Background</vt:lpstr>
      <vt:lpstr>WF: How to define new operating bands and RF requirements</vt:lpstr>
      <vt:lpstr>WF: Terminology of partially used licensed band </vt:lpstr>
      <vt:lpstr>WF: Release independent principle</vt:lpstr>
      <vt:lpstr>WF: System parameters</vt:lpstr>
      <vt:lpstr>WF: Max. CBW for SL enh.</vt:lpstr>
      <vt:lpstr>WF: Channel BWs for SL enh.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performance metric for PC-5 based V2V system</dc:title>
  <dc:creator>임수환/책임연구원/미래기술센터 C&amp;M표준(연)5G무선통신표준Task(suhwan.lim@lge.com)</dc:creator>
  <cp:lastModifiedBy>임수환/책임연구원/미래기술센터 C&amp;M표준(연)5G무선통신표준Task(suhwan.lim@lge.com)</cp:lastModifiedBy>
  <cp:revision>139</cp:revision>
  <dcterms:modified xsi:type="dcterms:W3CDTF">2021-04-20T00:50:16Z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(3)tjsyV03Vw82e8N0z2DAOqO8Xlep3FcgseZXlUzLQOdWwUQpj/hmbXP63uW3YNKC6K9S6up4P
ecYz2e/rfLwu2rgCVZe6zeK5IkNwL8PpYApPpRLW/aeRgQFICpu0eWll/f9UeeUyJiPUQXS5
o7CRMWa9v8eGPUNDACXAsExxvwjKNn7L6/pjQlsgZ/5OIz2SbLOMq2isIDHZGRAqopXmoAxI
2lmwiCq2u/fzZT7Bgp</vt:lpwstr>
  </property>
  <property fmtid="{D5CDD505-2E9C-101B-9397-08002B2CF9AE}" pid="3" name="_2015_ms_pID_7253431">
    <vt:lpwstr>GCDvmMTJBYrQSbEO0au1wmWLzJwLyTyTlmnYf0yV7NmZZSnyw93iGS
LRlWzkkXO8xSKsPpTdPaDwXgll02b/9i//yRKkeHcDRrjtHOk7jBvf/Z8Uq8Q0KWJPRqbNi3
KuFe9X1ag5s++4H7grkIou+AfRHLtTFQMfl4wCoALXc9Al1KO6NagHA74Joa7/OjXGQjoF1X
meaSYsbEI7TP0J7h0gcx4uXMNxm8uFs0E9qi</vt:lpwstr>
  </property>
  <property fmtid="{D5CDD505-2E9C-101B-9397-08002B2CF9AE}" pid="4" name="_2015_ms_pID_7253432">
    <vt:lpwstr>Tg==</vt:lpwstr>
  </property>
</Properties>
</file>