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69" r:id="rId4"/>
    <p:sldId id="271" r:id="rId5"/>
    <p:sldId id="267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F5FD9E-28B0-4087-A756-BB74DD7E263A}" v="2" dt="2021-04-19T02:25:27.4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9252" autoAdjust="0"/>
  </p:normalViewPr>
  <p:slideViewPr>
    <p:cSldViewPr snapToGrid="0">
      <p:cViewPr varScale="1">
        <p:scale>
          <a:sx n="75" d="100"/>
          <a:sy n="75" d="100"/>
        </p:scale>
        <p:origin x="-931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ng, Meng" userId="d0d7b8a6-152d-4a9d-83ad-d4a5093c92bd" providerId="ADAL" clId="{2BF5FD9E-28B0-4087-A756-BB74DD7E263A}"/>
    <pc:docChg chg="custSel modSld">
      <pc:chgData name="Zhang, Meng" userId="d0d7b8a6-152d-4a9d-83ad-d4a5093c92bd" providerId="ADAL" clId="{2BF5FD9E-28B0-4087-A756-BB74DD7E263A}" dt="2021-04-19T02:26:00.067" v="9" actId="207"/>
      <pc:docMkLst>
        <pc:docMk/>
      </pc:docMkLst>
      <pc:sldChg chg="modSp mod">
        <pc:chgData name="Zhang, Meng" userId="d0d7b8a6-152d-4a9d-83ad-d4a5093c92bd" providerId="ADAL" clId="{2BF5FD9E-28B0-4087-A756-BB74DD7E263A}" dt="2021-04-19T02:26:00.067" v="9" actId="207"/>
        <pc:sldMkLst>
          <pc:docMk/>
          <pc:sldMk cId="0" sldId="269"/>
        </pc:sldMkLst>
        <pc:graphicFrameChg chg="mod modGraphic">
          <ac:chgData name="Zhang, Meng" userId="d0d7b8a6-152d-4a9d-83ad-d4a5093c92bd" providerId="ADAL" clId="{2BF5FD9E-28B0-4087-A756-BB74DD7E263A}" dt="2021-04-19T02:26:00.067" v="9" actId="207"/>
          <ac:graphicFrameMkLst>
            <pc:docMk/>
            <pc:sldMk cId="0" sldId="269"/>
            <ac:graphicFrameMk id="4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D6C38-96E0-402F-BFB4-F46096EF2A67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2E5BA-3002-4E05-BFB9-99FFA92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6250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98bis_e/Docs/R4-2106442.zip" TargetMode="External"/><Relationship Id="rId2" Type="http://schemas.openxmlformats.org/officeDocument/2006/relationships/hyperlink" Target="https://www.3gpp.org/ftp/TSG_RAN/WG4_Radio/TSGR4_98bis_e/Docs/R4-2104858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859213"/>
            <a:ext cx="9144000" cy="1655762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=""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917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/>
              <a:t>3GPP TSG-RAN WG4 Meeting # 98-bis-e 				                         R4-2105831</a:t>
            </a:r>
          </a:p>
          <a:p>
            <a:pPr algn="l"/>
            <a:r>
              <a:rPr lang="en-US" altLang="zh-CN" b="1" dirty="0"/>
              <a:t>Electronic Meeting, 12th – 20th April, 2021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2206570" y="2474333"/>
            <a:ext cx="75409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4000" b="1" dirty="0"/>
              <a:t>WF on Rel-16 NR HST UE capabilities</a:t>
            </a:r>
            <a:endParaRPr lang="en-GB" altLang="zh-CN" sz="40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Separately support NR HST RRM and NR-LTE inter-RAT HST RRM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/>
              <a:t>Add two new UE capabilities to</a:t>
            </a:r>
            <a:endParaRPr lang="zh-CN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10-4) Support of intra-NR HST RRM measurement with speed up to 500km/h</a:t>
            </a:r>
            <a:endParaRPr lang="zh-CN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10-5) Support of NR-LTE inter-RAT RRM measurement with speed up to 500km/h</a:t>
            </a:r>
            <a:endParaRPr lang="zh-CN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Note 1: UE can indicate support of 10-4 or 10-5 only if 10-1 is NOT supported.</a:t>
            </a:r>
            <a:endParaRPr lang="zh-CN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Note 2: The principle of adding the capabilities is to avoid the NBC issues</a:t>
            </a:r>
            <a:endParaRPr lang="zh-CN" altLang="zh-CN" dirty="0"/>
          </a:p>
          <a:p>
            <a:pPr lvl="1" fontAlgn="base" hangingPunct="0"/>
            <a:endParaRPr lang="zh-CN" altLang="zh-CN" dirty="0"/>
          </a:p>
          <a:p>
            <a:pPr>
              <a:lnSpc>
                <a:spcPct val="120000"/>
              </a:lnSpc>
              <a:buNone/>
            </a:pPr>
            <a:endParaRPr lang="zh-CN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4845153"/>
              </p:ext>
            </p:extLst>
          </p:nvPr>
        </p:nvGraphicFramePr>
        <p:xfrm>
          <a:off x="228601" y="297974"/>
          <a:ext cx="11536677" cy="5486400"/>
        </p:xfrm>
        <a:graphic>
          <a:graphicData uri="http://schemas.openxmlformats.org/drawingml/2006/table">
            <a:tbl>
              <a:tblPr/>
              <a:tblGrid>
                <a:gridCol w="5553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85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359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359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5980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0575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669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5533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3217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01666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80209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802099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55335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723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Features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Index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Feature group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altLang="zh-CN" sz="1200" dirty="0">
                          <a:latin typeface="Times New Roman"/>
                          <a:ea typeface="MS Gothic"/>
                          <a:cs typeface="Times New Roman"/>
                        </a:rPr>
                        <a:t>Components</a:t>
                      </a:r>
                      <a:endParaRPr lang="zh-CN" sz="12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Arial"/>
                        </a:rPr>
                        <a:t>Prerequisite feature</a:t>
                      </a:r>
                      <a:r>
                        <a:rPr lang="en-GB" sz="1200" baseline="0" dirty="0">
                          <a:latin typeface="Arial"/>
                          <a:ea typeface="宋体"/>
                          <a:cs typeface="Arial"/>
                        </a:rPr>
                        <a:t> groups</a:t>
                      </a: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Need for the </a:t>
                      </a:r>
                      <a:r>
                        <a:rPr lang="en-US" altLang="zh-CN" sz="1200" dirty="0" err="1">
                          <a:latin typeface="Arial"/>
                          <a:ea typeface="宋体"/>
                          <a:cs typeface="Times New Roman"/>
                        </a:rPr>
                        <a:t>gNB</a:t>
                      </a: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 to know if the feature is supported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Consequence if the feature is not supported by the UE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latin typeface="Arial"/>
                          <a:ea typeface="+mn-ea"/>
                          <a:cs typeface="Arial"/>
                        </a:rPr>
                        <a:t>Type</a:t>
                      </a:r>
                      <a:endParaRPr lang="zh-CN" altLang="zh-CN" sz="900" dirty="0">
                        <a:latin typeface="Arial"/>
                        <a:ea typeface="+mn-ea"/>
                        <a:cs typeface="Times New Roman"/>
                      </a:endParaRPr>
                    </a:p>
                    <a:p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latin typeface="Times New Roman"/>
                          <a:ea typeface="MS Gothic"/>
                          <a:cs typeface="Arial"/>
                        </a:rPr>
                        <a:t>Need of FDD/TDD differentiation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Arial"/>
                        </a:rPr>
                        <a:t>Need of FR1/FR2 differentiation</a:t>
                      </a:r>
                      <a:endParaRPr lang="zh-CN" sz="9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latin typeface="Times New Roman"/>
                          <a:ea typeface="MS Gothic"/>
                          <a:cs typeface="Arial"/>
                        </a:rPr>
                        <a:t>Capability interpretation for mixture of FDD/TDD and/or FR1/FR2</a:t>
                      </a: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latin typeface="Times New Roman"/>
                          <a:ea typeface="MS Gothic"/>
                          <a:cs typeface="Arial"/>
                        </a:rPr>
                        <a:t>Note</a:t>
                      </a: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latin typeface="Times New Roman"/>
                          <a:ea typeface="MS Gothic"/>
                          <a:cs typeface="Arial"/>
                        </a:rPr>
                        <a:t>Mandatory/Optional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104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10.  NR HST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10-4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RRM enhanced requirements specified within NR HST</a:t>
                      </a:r>
                      <a:endParaRPr lang="zh-CN" sz="12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Optional with capability signalling</a:t>
                      </a:r>
                      <a:endParaRPr lang="zh-CN" sz="12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GB" sz="1050" u="sng" strike="sngStrike" kern="12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Yes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The performance of RRM within NR HST scenario cannot be guaranteed</a:t>
                      </a:r>
                      <a:endParaRPr lang="zh-CN" alt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 UE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FR1 only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u="sng" dirty="0" smtClean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Arial"/>
                        </a:rPr>
                        <a:t>UE can indicate support of 10-4 only if 10-1 is not supported </a:t>
                      </a:r>
                      <a:endParaRPr lang="en-GB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Optional with capability signalling</a:t>
                      </a:r>
                      <a:endParaRPr lang="zh-CN" sz="12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2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 smtClean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10-5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RRM enhanced requirements specified </a:t>
                      </a:r>
                      <a:r>
                        <a:rPr lang="en-GB" altLang="zh-CN" sz="1050" kern="1200" dirty="0" smtClean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for NR-E-UTRAN </a:t>
                      </a:r>
                      <a:r>
                        <a:rPr lang="en-GB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inter-RAT measurement for NR HST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Optional with capability signalling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GB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Yes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The performance of RRM </a:t>
                      </a:r>
                      <a:r>
                        <a:rPr lang="en-US" altLang="zh-CN" sz="1050" kern="1200" dirty="0" smtClean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 </a:t>
                      </a:r>
                      <a:r>
                        <a:rPr lang="en-US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NR-E-UTRA inter-RAT measurement for HST scenario cannot be guaranteed</a:t>
                      </a:r>
                      <a:endParaRPr lang="zh-CN" alt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 UE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FR1 only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u="sng" dirty="0" smtClean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Arial"/>
                        </a:rPr>
                        <a:t>UE can indicate support of 10-5 only if 10-1 is not supported</a:t>
                      </a:r>
                      <a:endParaRPr lang="en-GB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GB" sz="1050" kern="120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Optional with capability signalling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 gridSpan="13"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strike="sngStrike" dirty="0">
                        <a:solidFill>
                          <a:srgbClr val="00B050"/>
                        </a:solidFill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6240" y="6172200"/>
            <a:ext cx="8303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Capture the above new features (10-4 and 10-5) </a:t>
            </a:r>
            <a:r>
              <a:rPr lang="en-US" altLang="zh-CN" sz="2400" dirty="0" smtClean="0"/>
              <a:t>in </a:t>
            </a:r>
            <a:r>
              <a:rPr lang="en-US" altLang="zh-CN" sz="2400" dirty="0"/>
              <a:t>UE feature list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Clarification on Need for the </a:t>
            </a:r>
            <a:r>
              <a:rPr lang="en-US" altLang="zh-CN" dirty="0" err="1"/>
              <a:t>gNB</a:t>
            </a:r>
            <a:r>
              <a:rPr lang="en-US" altLang="zh-CN" dirty="0"/>
              <a:t> to know if the feature is supported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/>
              <a:t>Clarify that there is need for the network to know if the UE supports any of the feature groups specified for Rel-16 HST. </a:t>
            </a:r>
          </a:p>
          <a:p>
            <a:pPr>
              <a:lnSpc>
                <a:spcPct val="100000"/>
              </a:lnSpc>
            </a:pPr>
            <a:r>
              <a:rPr lang="en-US" altLang="zh-CN" sz="2400" dirty="0"/>
              <a:t>Capture the changes in UE feature list</a:t>
            </a: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6160" y="3142810"/>
            <a:ext cx="9535160" cy="3568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Clarification </a:t>
            </a:r>
            <a:r>
              <a:rPr lang="en-US" altLang="zh-CN" dirty="0" smtClean="0"/>
              <a:t>on </a:t>
            </a:r>
            <a:r>
              <a:rPr lang="en-US" altLang="zh-CN" dirty="0"/>
              <a:t>UE behaviors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FFS whether the clarification </a:t>
            </a:r>
            <a:r>
              <a:rPr lang="en-US" altLang="zh-CN" dirty="0" smtClean="0"/>
              <a:t>on </a:t>
            </a:r>
            <a:r>
              <a:rPr lang="en-US" altLang="zh-CN" dirty="0"/>
              <a:t>UE behaviors are needed.  </a:t>
            </a:r>
          </a:p>
          <a:p>
            <a:pPr lvl="1">
              <a:lnSpc>
                <a:spcPct val="120000"/>
              </a:lnSpc>
            </a:pPr>
            <a:r>
              <a:rPr lang="en-US" altLang="zh-CN" dirty="0"/>
              <a:t>Option 1: UE is capable of HighSpeedParameters-r16 only with its NR module but not capable of HighSpeedEnhParameters-v1610 or highSpeedEnhParameters-r14 with its LTE module the UE is not required to meet the specified connected or idle mode measurement requirements for R16 HST inter-RAT NR-LTE enhancement.</a:t>
            </a:r>
          </a:p>
          <a:p>
            <a:pPr lvl="2">
              <a:lnSpc>
                <a:spcPct val="120000"/>
              </a:lnSpc>
            </a:pPr>
            <a:r>
              <a:rPr lang="en-US" altLang="zh-CN" dirty="0"/>
              <a:t>A UE is capable of operating in NR under 500km/h and measure target LTE cell of 500km/h speed with its NR baseband module, however it cannot operate in LTE cell of 500km/h when switched its baseband to the LTE module. This kind of UE reports supporting 10-1 since its NR module is capable of operating/measuring under 500km/h speed.</a:t>
            </a:r>
            <a:r>
              <a:rPr lang="en-US" altLang="zh-CN" b="1" dirty="0"/>
              <a:t> (R4-2106442)</a:t>
            </a:r>
            <a:endParaRPr lang="zh-CN" altLang="zh-CN" dirty="0"/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Option </a:t>
            </a:r>
            <a:r>
              <a:rPr lang="en-US" altLang="zh-CN" dirty="0"/>
              <a:t>2 : When both 10-4, 10-5 are reported by UE( 10-4 is set to 1, and 10-5 is set to 0) and if network indicates flag 1 (reuse the existing </a:t>
            </a:r>
            <a:r>
              <a:rPr lang="en-US" altLang="zh-CN" dirty="0" err="1"/>
              <a:t>signalling</a:t>
            </a:r>
            <a:r>
              <a:rPr lang="en-US" altLang="zh-CN" dirty="0"/>
              <a:t>), UE is not required to meet the specified connected or idle mode measurement requirements for R16 HST inter-RAT NR-LTE enhancement.</a:t>
            </a:r>
          </a:p>
          <a:p>
            <a:pPr lvl="1">
              <a:lnSpc>
                <a:spcPct val="120000"/>
              </a:lnSpc>
            </a:pPr>
            <a:r>
              <a:rPr lang="en-US" altLang="zh-CN" dirty="0"/>
              <a:t>Other options are not precluded.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98500" y="2136138"/>
          <a:ext cx="8940799" cy="1724661"/>
        </p:xfrm>
        <a:graphic>
          <a:graphicData uri="http://schemas.openxmlformats.org/drawingml/2006/table">
            <a:tbl>
              <a:tblPr/>
              <a:tblGrid>
                <a:gridCol w="13605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699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102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88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u="sng">
                          <a:solidFill>
                            <a:srgbClr val="000000"/>
                          </a:solidFill>
                          <a:latin typeface="Arial"/>
                          <a:ea typeface="SimSun"/>
                          <a:hlinkClick r:id="rId2"/>
                        </a:rPr>
                        <a:t>R4-2104858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SimSun"/>
                        </a:rPr>
                        <a:t>On R16 NR HST UE capabilitiesOn R16 NR HST UE capabilities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SimSun"/>
                        </a:rPr>
                        <a:t>Apple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61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u="sng">
                          <a:solidFill>
                            <a:srgbClr val="000000"/>
                          </a:solidFill>
                          <a:latin typeface="Arial"/>
                          <a:ea typeface="SimSun"/>
                          <a:hlinkClick r:id="rId3"/>
                        </a:rPr>
                        <a:t>R4-2106442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SimSun"/>
                        </a:rPr>
                        <a:t>Discussion on UE capabilities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</a:rPr>
                        <a:t>Intel Corporation</a:t>
                      </a:r>
                      <a:endParaRPr lang="zh-CN" sz="3200" dirty="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08108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449</Words>
  <Application>Microsoft Office PowerPoint</Application>
  <PresentationFormat>自定义</PresentationFormat>
  <Paragraphs>65</Paragraphs>
  <Slides>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Rel-16 NR HST UE capabilities</vt:lpstr>
      <vt:lpstr>Separately support NR HST RRM and NR-LTE inter-RAT HST RRM</vt:lpstr>
      <vt:lpstr>幻灯片 3</vt:lpstr>
      <vt:lpstr>Clarification on Need for the gNB to know if the feature is supported</vt:lpstr>
      <vt:lpstr>Clarification on UE behaviors</vt:lpstr>
      <vt:lpstr>References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cmcc</cp:lastModifiedBy>
  <cp:revision>192</cp:revision>
  <dcterms:created xsi:type="dcterms:W3CDTF">2020-05-29T04:11:58Z</dcterms:created>
  <dcterms:modified xsi:type="dcterms:W3CDTF">2021-04-20T00:03:17Z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(3)rYrer7QhTaNrR6DbO29xkbuMYudt3k+wb7HWIl7dInNh+POrpNVvcmyvaxndvn6A4rRmGk9J
m1GJoc1AxWxalJb4SR6WSOrD2KGN24WVPDffiKJHUgE2Oyk3iXlkqI5mKYukSXk9cFXM1o0R
qHlvXiKDr+yPoU5i9yEbqXcqByIdvc8By4Rg9WVdvm5ofOAhf/g8SyPqFP7SK3xU4w/1Rb+e
EEjlSROeSe7GB2TAKs</vt:lpwstr>
  </property>
  <property fmtid="{D5CDD505-2E9C-101B-9397-08002B2CF9AE}" pid="3" name="_2015_ms_pID_7253431">
    <vt:lpwstr>1ND3ol4yHGtbgb498umaUMiUoyA48xrCgsWqOOZcDCsifr+CkTJfIQ
psM0k0b5H0oZw7LMOiBjVwOWtdIh286qR14BNTH0PqZXtf/KRftQ0xgV3oU1Azj0FnegekO3
Vjg4sScFugFnEr2PYxLwTTxpuZo1bBpU4TR8EQf5tKw1IuQASvi0QUfVtTa9jpVHX5XZusvQ
7Al6sMB5r0SuAwJkMpS4poT7jP07UWrmgR3S</vt:lpwstr>
  </property>
  <property fmtid="{D5CDD505-2E9C-101B-9397-08002B2CF9AE}" pid="4" name="_2015_ms_pID_7253432">
    <vt:lpwstr>uQ==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1604413836</vt:lpwstr>
  </property>
</Properties>
</file>