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6"/>
  </p:notesMasterIdLst>
  <p:sldIdLst>
    <p:sldId id="256" r:id="rId2"/>
    <p:sldId id="295" r:id="rId3"/>
    <p:sldId id="293" r:id="rId4"/>
    <p:sldId id="294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07" autoAdjust="0"/>
    <p:restoredTop sz="96424" autoAdjust="0"/>
  </p:normalViewPr>
  <p:slideViewPr>
    <p:cSldViewPr snapToGrid="0">
      <p:cViewPr varScale="1">
        <p:scale>
          <a:sx n="67" d="100"/>
          <a:sy n="67" d="100"/>
        </p:scale>
        <p:origin x="536" y="-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77CB8-84A1-45D8-829E-D1E8976B938D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131C0-A4DB-454F-9D59-F72C6894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36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3400" y="2122320"/>
            <a:ext cx="10686548" cy="23876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+mn-lt"/>
              </a:rPr>
              <a:t>WF on FR2 MIMO OTA simulation assumption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4674" y="5202238"/>
            <a:ext cx="9144000" cy="1655762"/>
          </a:xfrm>
        </p:spPr>
        <p:txBody>
          <a:bodyPr/>
          <a:lstStyle/>
          <a:p>
            <a:r>
              <a:rPr lang="en-US" dirty="0"/>
              <a:t>Huawei, HiSilicon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194910" y="335828"/>
            <a:ext cx="24835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sz="2000" b="1" dirty="0"/>
              <a:t>R4-21XXXX</a:t>
            </a:r>
            <a:endParaRPr lang="en-US" sz="2000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39388" y="-14550"/>
            <a:ext cx="54291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3GPP TSG-RAN WG4 #98-e</a:t>
            </a:r>
          </a:p>
          <a:p>
            <a:r>
              <a:rPr lang="en-US" altLang="zh-CN" sz="2000" b="1" dirty="0"/>
              <a:t>Electronic meeting Jan. 25-Feb. 5, 2021</a:t>
            </a:r>
          </a:p>
          <a:p>
            <a:endParaRPr lang="en-US" sz="2000" b="1" dirty="0"/>
          </a:p>
          <a:p>
            <a:pPr>
              <a:spcBef>
                <a:spcPct val="0"/>
              </a:spcBef>
            </a:pPr>
            <a:r>
              <a:rPr lang="en-US" altLang="zh-CN" sz="2000" b="1" dirty="0"/>
              <a:t>Agenda item: 11.1.2</a:t>
            </a:r>
            <a:endParaRPr lang="zh-CN" altLang="zh-CN" sz="2000" b="1" dirty="0"/>
          </a:p>
          <a:p>
            <a:pPr>
              <a:spcBef>
                <a:spcPct val="0"/>
              </a:spcBef>
            </a:pPr>
            <a:r>
              <a:rPr lang="en-US" altLang="zh-CN" sz="2000" b="1" dirty="0"/>
              <a:t>Document for: Approval</a:t>
            </a:r>
            <a:endParaRPr lang="zh-CN" altLang="zh-CN" sz="2000" b="1" i="1" dirty="0"/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06940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latin typeface="+mn-lt"/>
              </a:rPr>
              <a:t>Background</a:t>
            </a:r>
            <a:endParaRPr lang="zh-CN" altLang="en-US" b="1" dirty="0"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216" y="574701"/>
            <a:ext cx="11988260" cy="386911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ja-JP" sz="2400" dirty="0"/>
              <a:t>WF[1] is approved in RAN4 #97-e,  following agreements are captured: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CN" sz="2000" dirty="0"/>
              <a:t>both simulation results and measurement results are permitted to define requirements.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CN" sz="2000" dirty="0"/>
              <a:t>Simulation parameters should be aligned with testing condition as much as possible, such as RMC, channel models, chamber environment, different UE form factors, etc.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CN" sz="2000" dirty="0"/>
              <a:t>The potential gap between simulation and measurement should be discussed.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CN" sz="2000" dirty="0"/>
              <a:t>simulation work plan in R4-2014829 is agreed as baseline. </a:t>
            </a:r>
          </a:p>
          <a:p>
            <a:r>
              <a:rPr lang="en-US" altLang="zh-CN" sz="2400" dirty="0">
                <a:cs typeface="Times New Roman" panose="02020603050405020304" pitchFamily="18" charset="0"/>
              </a:rPr>
              <a:t>In RAN4 #98-e meeting, FR2 </a:t>
            </a:r>
            <a:r>
              <a:rPr lang="en-US" altLang="zh-CN" sz="2400" dirty="0"/>
              <a:t>simulation parameters </a:t>
            </a:r>
            <a:r>
              <a:rPr lang="en-US" altLang="zh-CN" sz="2400" dirty="0">
                <a:cs typeface="Times New Roman" panose="02020603050405020304" pitchFamily="18" charset="0"/>
              </a:rPr>
              <a:t>are further discussed based on TR 38.827 and the approved WFs[1][2].</a:t>
            </a:r>
            <a:endParaRPr lang="en-US" altLang="zh-CN" sz="2400" dirty="0"/>
          </a:p>
          <a:p>
            <a:pPr lvl="2" algn="just"/>
            <a:endParaRPr lang="en-US" altLang="zh-CN" sz="2400" dirty="0"/>
          </a:p>
          <a:p>
            <a:pPr lvl="2" algn="just"/>
            <a:endParaRPr lang="en-US" altLang="zh-CN" sz="2400" dirty="0"/>
          </a:p>
          <a:p>
            <a:pPr algn="just"/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550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>
            <a:spLocks/>
          </p:cNvSpPr>
          <p:nvPr/>
        </p:nvSpPr>
        <p:spPr>
          <a:xfrm>
            <a:off x="14509" y="-65783"/>
            <a:ext cx="8619658" cy="606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b="1" dirty="0">
                <a:latin typeface="+mn-lt"/>
              </a:rPr>
              <a:t>FR2 MIMO OTA simulation assumptions</a:t>
            </a:r>
            <a:endParaRPr lang="zh-CN" altLang="en-US" sz="3200" b="1" dirty="0">
              <a:latin typeface="+mn-lt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205432"/>
              </p:ext>
            </p:extLst>
          </p:nvPr>
        </p:nvGraphicFramePr>
        <p:xfrm>
          <a:off x="81342" y="693414"/>
          <a:ext cx="1197948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5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4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23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4994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b="1" dirty="0">
                          <a:solidFill>
                            <a:schemeClr val="tx1"/>
                          </a:solidFill>
                        </a:rPr>
                        <a:t>Assumption</a:t>
                      </a:r>
                      <a:r>
                        <a:rPr lang="en-US" altLang="zh-CN" sz="1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b="1" dirty="0">
                          <a:solidFill>
                            <a:schemeClr val="tx1"/>
                          </a:solidFill>
                        </a:rPr>
                        <a:t>Items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Current status in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TR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38.827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Simulation assumptions for FR2 MIMO OTA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Note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990">
                <a:tc>
                  <a:txBody>
                    <a:bodyPr/>
                    <a:lstStyle/>
                    <a:p>
                      <a:r>
                        <a:rPr lang="en-US" altLang="zh-CN" sz="1200" b="1" dirty="0"/>
                        <a:t>The direction of the BS strongest beams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/>
                      <a:r>
                        <a:rPr lang="en-US" altLang="zh-CN" sz="1200" dirty="0">
                          <a:cs typeface="Times New Roman" panose="02020603050405020304" pitchFamily="18" charset="0"/>
                        </a:rPr>
                        <a:t>Not stated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/>
                      <a:r>
                        <a:rPr lang="en-US" altLang="zh-CN" sz="1200" dirty="0">
                          <a:cs typeface="Times New Roman" panose="02020603050405020304" pitchFamily="18" charset="0"/>
                        </a:rPr>
                        <a:t>CDL-A </a:t>
                      </a:r>
                      <a:r>
                        <a:rPr lang="en-US" altLang="zh-CN" sz="1200" dirty="0" err="1">
                          <a:cs typeface="Times New Roman" panose="02020603050405020304" pitchFamily="18" charset="0"/>
                        </a:rPr>
                        <a:t>InO</a:t>
                      </a:r>
                      <a:r>
                        <a:rPr lang="en-US" altLang="zh-CN" sz="1200" dirty="0">
                          <a:cs typeface="Times New Roman" panose="02020603050405020304" pitchFamily="18" charset="0"/>
                        </a:rPr>
                        <a:t>: (-4.0°, 93.6°)</a:t>
                      </a:r>
                    </a:p>
                    <a:p>
                      <a:pPr marL="0" lvl="1"/>
                      <a:r>
                        <a:rPr lang="en-US" altLang="zh-CN" sz="1200" dirty="0">
                          <a:cs typeface="Times New Roman" panose="02020603050405020304" pitchFamily="18" charset="0"/>
                        </a:rPr>
                        <a:t>CDL-C </a:t>
                      </a:r>
                      <a:r>
                        <a:rPr lang="en-US" altLang="zh-CN" sz="1200" dirty="0" err="1">
                          <a:cs typeface="Times New Roman" panose="02020603050405020304" pitchFamily="18" charset="0"/>
                        </a:rPr>
                        <a:t>UMi</a:t>
                      </a:r>
                      <a:r>
                        <a:rPr lang="en-US" altLang="zh-CN" sz="1200" dirty="0">
                          <a:cs typeface="Times New Roman" panose="02020603050405020304" pitchFamily="18" charset="0"/>
                        </a:rPr>
                        <a:t>: (-12.0°,100.7°)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986">
                <a:tc>
                  <a:txBody>
                    <a:bodyPr/>
                    <a:lstStyle/>
                    <a:p>
                      <a:r>
                        <a:rPr lang="en-US" altLang="zh-CN" sz="1200" b="1" dirty="0"/>
                        <a:t>Clusters</a:t>
                      </a:r>
                      <a:endParaRPr lang="zh-CN" alt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CDL-A </a:t>
                      </a:r>
                      <a:r>
                        <a:rPr lang="en-US" altLang="zh-CN" sz="1200" dirty="0" err="1"/>
                        <a:t>InO</a:t>
                      </a:r>
                      <a:r>
                        <a:rPr lang="en-US" altLang="zh-CN" sz="1200" dirty="0"/>
                        <a:t>: 24 clusters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zh-CN" sz="1200" dirty="0"/>
                        <a:t>CDL-C UMi: 23 clusters</a:t>
                      </a:r>
                      <a:endParaRPr lang="zh-CN" alt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Take</a:t>
                      </a:r>
                      <a:r>
                        <a:rPr lang="en-US" altLang="zh-CN" sz="1200" baseline="0" dirty="0"/>
                        <a:t> </a:t>
                      </a:r>
                      <a:r>
                        <a:rPr lang="en-US" altLang="zh-CN" sz="1200" dirty="0"/>
                        <a:t>40 dB as</a:t>
                      </a:r>
                      <a:r>
                        <a:rPr lang="en-US" altLang="zh-CN" sz="1200" baseline="0" dirty="0"/>
                        <a:t> </a:t>
                      </a:r>
                      <a:r>
                        <a:rPr lang="en-US" altLang="zh-CN" sz="1200" dirty="0"/>
                        <a:t>threshold to </a:t>
                      </a:r>
                      <a:r>
                        <a:rPr lang="en-US" altLang="zh-CN" sz="1200"/>
                        <a:t>apply</a:t>
                      </a:r>
                      <a:r>
                        <a:rPr lang="en-US" altLang="zh-CN" sz="1200" baseline="0"/>
                        <a:t> on clusters</a:t>
                      </a:r>
                      <a:r>
                        <a:rPr lang="en-US" altLang="zh-CN" sz="1200" dirty="0"/>
                        <a:t>, i.e.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/>
                        <a:t>CDL-A </a:t>
                      </a:r>
                      <a:r>
                        <a:rPr lang="en-US" altLang="zh-CN" sz="1200" dirty="0" err="1"/>
                        <a:t>InO</a:t>
                      </a:r>
                      <a:r>
                        <a:rPr lang="en-US" altLang="zh-CN" sz="1200" dirty="0"/>
                        <a:t>: #2, #3, #4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altLang="zh-CN" sz="1200" dirty="0"/>
                        <a:t>CDL-C UMi: #1, #2, #3, #4, #5, #6, #7, #8, #10, #11, #13, #14, #15, #16</a:t>
                      </a:r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Not valid if </a:t>
                      </a:r>
                      <a:r>
                        <a:rPr lang="en-US" altLang="zh-CN" sz="1200" dirty="0" err="1">
                          <a:solidFill>
                            <a:srgbClr val="FF0000"/>
                          </a:solidFill>
                        </a:rPr>
                        <a:t>Opt</a:t>
                      </a:r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 2 in PSP for simulation is adopted.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005">
                <a:tc>
                  <a:txBody>
                    <a:bodyPr/>
                    <a:lstStyle/>
                    <a:p>
                      <a:r>
                        <a:rPr lang="en-US" altLang="zh-CN" sz="1200" b="1" dirty="0">
                          <a:solidFill>
                            <a:schemeClr val="tx1"/>
                          </a:solidFill>
                        </a:rPr>
                        <a:t>PSP for simulation</a:t>
                      </a:r>
                    </a:p>
                    <a:p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PSP validation measurements procedure is provided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Target PSP for validation is FFS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Op1: Target PSP for simulation is slightly higher than the real PSP validation. </a:t>
                      </a:r>
                      <a:r>
                        <a:rPr lang="en-US" altLang="zh-CN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How to emulate PSP in the simulation is FFS.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Op2: </a:t>
                      </a:r>
                      <a:r>
                        <a:rPr lang="en-GB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RAN4 to provide the reference of channel model parameters after BS filtering under 6 probes layout. The feedback/information about 6 probes weights from CE/TE vendors might be needed. </a:t>
                      </a:r>
                      <a:r>
                        <a:rPr lang="en-US" altLang="zh-CN" sz="1200" strike="sng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Need feedback/information about OTA probe weights from CE/TE vendors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4978">
                <a:tc>
                  <a:txBody>
                    <a:bodyPr/>
                    <a:lstStyle/>
                    <a:p>
                      <a:r>
                        <a:rPr lang="en-US" altLang="zh-CN" sz="1200" b="1" dirty="0">
                          <a:solidFill>
                            <a:schemeClr val="tx1"/>
                          </a:solidFill>
                        </a:rPr>
                        <a:t>UE antenna array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N/A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All options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can be taken for simulation, in which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OP1 and OP2 are with high priority</a:t>
                      </a:r>
                    </a:p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Op1: two  panels 2x2 patches </a:t>
                      </a:r>
                    </a:p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Op2: two  panels 1x4 patches </a:t>
                      </a:r>
                    </a:p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Op3: three panels 2x2 patches</a:t>
                      </a:r>
                    </a:p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Op4: three panels 1x4 patches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0.5</a:t>
                      </a:r>
                      <a:r>
                        <a:rPr lang="el-GR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λ</a:t>
                      </a:r>
                      <a:r>
                        <a:rPr lang="en-GB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altLang="zh-CN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lement</a:t>
                      </a:r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 spacing in horizontal and vertical dimension 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4978">
                <a:tc>
                  <a:txBody>
                    <a:bodyPr/>
                    <a:lstStyle/>
                    <a:p>
                      <a:r>
                        <a:rPr lang="en-US" altLang="zh-CN" sz="1200" b="1" dirty="0">
                          <a:solidFill>
                            <a:schemeClr val="tx1"/>
                          </a:solidFill>
                        </a:rPr>
                        <a:t>BS/UE antenna parameters and Beam forming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BS antenna parameters are listed in Table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7.2-7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>
                          <a:solidFill>
                            <a:schemeClr val="tx1"/>
                          </a:solidFill>
                        </a:rPr>
                        <a:t>BS antenna parameters and Beam forming follows TR 38.827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>
                          <a:solidFill>
                            <a:schemeClr val="tx1"/>
                          </a:solidFill>
                        </a:rPr>
                        <a:t>UE antenna parameters and Beam forming: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200" b="0" dirty="0">
                          <a:solidFill>
                            <a:schemeClr val="tx1"/>
                          </a:solidFill>
                        </a:rPr>
                        <a:t>Op1:Follow</a:t>
                      </a:r>
                      <a:r>
                        <a:rPr lang="en-US" altLang="zh-CN" sz="1200" b="0" baseline="0" dirty="0">
                          <a:solidFill>
                            <a:schemeClr val="tx1"/>
                          </a:solidFill>
                        </a:rPr>
                        <a:t> TR 38.803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200" b="0" baseline="0" dirty="0">
                          <a:solidFill>
                            <a:schemeClr val="tx1"/>
                          </a:solidFill>
                        </a:rPr>
                        <a:t>Op2:Depends on UE implementation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200" b="0" baseline="0" dirty="0">
                          <a:solidFill>
                            <a:schemeClr val="tx1"/>
                          </a:solidFill>
                        </a:rPr>
                        <a:t>Op3:other is not precluded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4982">
                <a:tc>
                  <a:txBody>
                    <a:bodyPr/>
                    <a:lstStyle/>
                    <a:p>
                      <a:r>
                        <a:rPr lang="en-US" altLang="zh-CN" sz="1200" b="1" dirty="0">
                          <a:solidFill>
                            <a:schemeClr val="tx1"/>
                          </a:solidFill>
                        </a:rPr>
                        <a:t>Polarization alignment</a:t>
                      </a:r>
                    </a:p>
                    <a:p>
                      <a:r>
                        <a:rPr lang="en-US" altLang="zh-CN" sz="1200" b="1" dirty="0">
                          <a:solidFill>
                            <a:schemeClr val="tx1"/>
                          </a:solidFill>
                        </a:rPr>
                        <a:t>Between</a:t>
                      </a:r>
                      <a:r>
                        <a:rPr lang="en-US" altLang="zh-CN" sz="1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b="1" baseline="0" dirty="0" err="1">
                          <a:solidFill>
                            <a:schemeClr val="tx1"/>
                          </a:solidFill>
                        </a:rPr>
                        <a:t>gNB</a:t>
                      </a:r>
                      <a:r>
                        <a:rPr lang="en-US" altLang="zh-CN" sz="1200" b="1" baseline="0" dirty="0">
                          <a:solidFill>
                            <a:schemeClr val="tx1"/>
                          </a:solidFill>
                        </a:rPr>
                        <a:t>/TE and UE side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N/A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Op1:   polarization aligned between UE and TE,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i.e.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                       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Op2:  Polarization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is 45</a:t>
                      </a:r>
                      <a:r>
                        <a:rPr lang="en-US" altLang="zh-CN" sz="1200" baseline="30000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 crossed between UE and TE,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i.e.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                                         </a:t>
                      </a: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altLang="zh-CN" sz="12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2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Op3: Polarization mismatch from different test directions is considered</a:t>
                      </a:r>
                      <a:endParaRPr lang="zh-CN" altLang="zh-CN" sz="12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3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/>
                        <a:t>Minimum number of slots</a:t>
                      </a:r>
                      <a:endParaRPr lang="zh-CN" altLang="en-US" sz="1200" b="1" dirty="0"/>
                    </a:p>
                    <a:p>
                      <a:endParaRPr lang="zh-CN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UMi</a:t>
                      </a: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CDL-C</a:t>
                      </a:r>
                      <a:r>
                        <a:rPr lang="en-US" altLang="zh-CN" sz="1200" dirty="0"/>
                        <a:t>: </a:t>
                      </a: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</a:t>
                      </a: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CDL-A</a:t>
                      </a:r>
                      <a:r>
                        <a:rPr lang="en-US" altLang="zh-CN" sz="1200" dirty="0"/>
                        <a:t>: </a:t>
                      </a: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75k</a:t>
                      </a:r>
                      <a:endParaRPr lang="zh-CN" altLang="zh-CN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200" baseline="0" dirty="0"/>
                        <a:t>follows TR 38.827 </a:t>
                      </a:r>
                      <a:endParaRPr lang="zh-CN" altLang="zh-CN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7361">
                <a:tc>
                  <a:txBody>
                    <a:bodyPr/>
                    <a:lstStyle/>
                    <a:p>
                      <a:r>
                        <a:rPr lang="en-US" altLang="zh-CN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RMC parameters</a:t>
                      </a:r>
                      <a:endParaRPr lang="zh-CN" alt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Table 8.2-6 and Table 8.2-7</a:t>
                      </a:r>
                      <a:endParaRPr lang="zh-CN" altLang="en-US" sz="1200" dirty="0"/>
                    </a:p>
                    <a:p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200" strike="sngStrike" dirty="0">
                          <a:solidFill>
                            <a:schemeClr val="tx1"/>
                          </a:solidFill>
                        </a:rPr>
                        <a:t>Take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 16QAM, 100MHz BW, 120kHz SCS </a:t>
                      </a:r>
                      <a:r>
                        <a:rPr lang="en-US" altLang="zh-CN" sz="1200" strike="sngStrike" dirty="0">
                          <a:solidFill>
                            <a:schemeClr val="tx1"/>
                          </a:solidFill>
                        </a:rPr>
                        <a:t>as baseline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200" strike="sngStrike" dirty="0">
                          <a:solidFill>
                            <a:schemeClr val="tx1"/>
                          </a:solidFill>
                        </a:rPr>
                        <a:t>16QAM, 200MHz BW, 120kHz SCS is encouraged</a:t>
                      </a:r>
                      <a:r>
                        <a:rPr lang="en-US" altLang="zh-CN" sz="1200" strike="sngStrike" baseline="0" dirty="0">
                          <a:solidFill>
                            <a:schemeClr val="tx1"/>
                          </a:solidFill>
                        </a:rPr>
                        <a:t> to be evaluated further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Other</a:t>
                      </a:r>
                      <a:r>
                        <a:rPr lang="en-US" altLang="zh-CN" sz="1200" baseline="0" dirty="0"/>
                        <a:t> RMC parameter follows TR 38.827 sub clause 8.2</a:t>
                      </a:r>
                      <a:endParaRPr lang="zh-CN" altLang="zh-CN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 </a:t>
                      </a:r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4088" y="5340023"/>
            <a:ext cx="686657" cy="25635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4167" y="5503180"/>
            <a:ext cx="819048" cy="5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272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1634" y="606940"/>
            <a:ext cx="9810660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/>
              <a:t>[1] R4-2017585 “WF on NR MIMO OTA”, vivo, CAICT, Spirent, Huawei, Hisilicon, Samsung</a:t>
            </a:r>
          </a:p>
          <a:p>
            <a:pPr>
              <a:lnSpc>
                <a:spcPct val="125000"/>
              </a:lnSpc>
            </a:pPr>
            <a:r>
              <a:rPr lang="en-US" altLang="zh-CN" dirty="0"/>
              <a:t>[2] R4-2017585 “WF on FR2 MIMO OTA simulation assumption”, Huawei, HiSilicon</a:t>
            </a:r>
          </a:p>
          <a:p>
            <a:pPr>
              <a:lnSpc>
                <a:spcPct val="125000"/>
              </a:lnSpc>
            </a:pPr>
            <a:r>
              <a:rPr lang="en-US" altLang="zh-CN" dirty="0"/>
              <a:t>[3] R4-2102719 “Simulation assumption summary for NR FR2 MIMO OTA”, Huawei, HiSilicon</a:t>
            </a:r>
          </a:p>
          <a:p>
            <a:pPr>
              <a:lnSpc>
                <a:spcPct val="125000"/>
              </a:lnSpc>
            </a:pPr>
            <a:r>
              <a:rPr lang="en-US" altLang="zh-CN" dirty="0"/>
              <a:t>[4] R4-2102497 “Discussion on FR2 MIMO OTA performance requirements”, Qualcomm Incorporated</a:t>
            </a:r>
          </a:p>
          <a:p>
            <a:pPr>
              <a:lnSpc>
                <a:spcPct val="125000"/>
              </a:lnSpc>
            </a:pPr>
            <a:endParaRPr lang="en-US" altLang="zh-CN" dirty="0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0" y="0"/>
            <a:ext cx="10515600" cy="606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latin typeface="+mn-lt"/>
              </a:rPr>
              <a:t>Reference</a:t>
            </a:r>
            <a:endParaRPr lang="zh-CN" alt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6176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6611</TotalTime>
  <Words>644</Words>
  <Application>Microsoft Office PowerPoint</Application>
  <PresentationFormat>Widescreen</PresentationFormat>
  <Paragraphs>75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主题</vt:lpstr>
      <vt:lpstr>WF on FR2 MIMO OTA simulation assumption</vt:lpstr>
      <vt:lpstr>Background</vt:lpstr>
      <vt:lpstr>PowerPoint Presentation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Qualcomm</cp:lastModifiedBy>
  <cp:revision>328</cp:revision>
  <dcterms:created xsi:type="dcterms:W3CDTF">2019-10-15T22:26:30Z</dcterms:created>
  <dcterms:modified xsi:type="dcterms:W3CDTF">2021-02-03T07:29:48Z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(3)PPWtVFFymHNVRFxwjYK+ncOMfrCn1rkIP52hvpqGFQmD//xDq7YK0KB3xt8qxIMYpRuSLqaM
YYd0zweDK63Itwm0DszD3Ronu1gxpJOjggZlwH02wiZ8ScC1KdJiUwQmTvoXYg5aKDTWL2Ib
qeexaX+kyrbDFzRmN+aZM/7tqvHFclg8weHvbA0Yc1dqyypjJaW91jU1EJKNB6qBeiy2De8b
Arby/w/C9IOYKsRL+0</vt:lpwstr>
  </property>
  <property fmtid="{D5CDD505-2E9C-101B-9397-08002B2CF9AE}" pid="3" name="_2015_ms_pID_7253431">
    <vt:lpwstr>d11BXFHGRIXENdBXI9lyp78rSG3TPyXnh2L2zM0wufquLYkjsowdnm
seBhaJj913Adrv3Uo5o45uA7wOC1aX3rJEgm9te21GOvBGK8OSspSMAnpetX2PPrIm0CekJr
2V0U7z5dJDpbGW5iTjfL9FdPaCaHvh6BDDW5ty/1xcZ6aQsm2Gz+i1Vq0uUDppGq9uhGvhM5
RhdD1dDT+UKQwIRDc99CTSkk6GO+NF6i4ioL</vt:lpwstr>
  </property>
  <property fmtid="{D5CDD505-2E9C-101B-9397-08002B2CF9AE}" pid="4" name="_2015_ms_pID_7253432">
    <vt:lpwstr>GN3rZLt/bYugJNqvncubPN0=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1612153949</vt:lpwstr>
  </property>
</Properties>
</file>