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63" r:id="rId5"/>
    <p:sldId id="268" r:id="rId6"/>
    <p:sldId id="269" r:id="rId7"/>
    <p:sldId id="266" r:id="rId8"/>
    <p:sldId id="272" r:id="rId9"/>
    <p:sldId id="275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FDE900-30FA-45E2-8151-84C4986C4BE3}" v="3" dt="2020-08-26T15:39:04.3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7" autoAdjust="0"/>
    <p:restoredTop sz="84379" autoAdjust="0"/>
  </p:normalViewPr>
  <p:slideViewPr>
    <p:cSldViewPr snapToGrid="0">
      <p:cViewPr varScale="1">
        <p:scale>
          <a:sx n="102" d="100"/>
          <a:sy n="102" d="100"/>
        </p:scale>
        <p:origin x="121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-Hsiang Huang" userId="543a1667-cf7d-4263-9c3a-2bbd98271c62" providerId="ADAL" clId="{DB0842FD-08B9-44D8-83DD-22DF841FE277}"/>
    <pc:docChg chg="custSel modSld">
      <pc:chgData name="Chu-Hsiang Huang" userId="543a1667-cf7d-4263-9c3a-2bbd98271c62" providerId="ADAL" clId="{DB0842FD-08B9-44D8-83DD-22DF841FE277}" dt="2020-08-26T15:39:10.387" v="115" actId="27636"/>
      <pc:docMkLst>
        <pc:docMk/>
      </pc:docMkLst>
      <pc:sldChg chg="modSp">
        <pc:chgData name="Chu-Hsiang Huang" userId="543a1667-cf7d-4263-9c3a-2bbd98271c62" providerId="ADAL" clId="{DB0842FD-08B9-44D8-83DD-22DF841FE277}" dt="2020-08-26T15:39:10.387" v="115" actId="27636"/>
        <pc:sldMkLst>
          <pc:docMk/>
          <pc:sldMk cId="1818086527" sldId="263"/>
        </pc:sldMkLst>
        <pc:spChg chg="mod">
          <ac:chgData name="Chu-Hsiang Huang" userId="543a1667-cf7d-4263-9c3a-2bbd98271c62" providerId="ADAL" clId="{DB0842FD-08B9-44D8-83DD-22DF841FE277}" dt="2020-08-26T15:39:10.387" v="115" actId="27636"/>
          <ac:spMkLst>
            <pc:docMk/>
            <pc:sldMk cId="1818086527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DA2B-B45A-47D7-83F3-850388661209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5B0B-4D79-4A98-806C-E2370ABC05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744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04186" y="167936"/>
            <a:ext cx="11833934" cy="593663"/>
          </a:xfrm>
        </p:spPr>
        <p:txBody>
          <a:bodyPr>
            <a:no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Title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204186" y="843378"/>
            <a:ext cx="11833934" cy="5832629"/>
          </a:xfrm>
        </p:spPr>
        <p:txBody>
          <a:bodyPr/>
          <a:lstStyle>
            <a:lvl1pPr>
              <a:lnSpc>
                <a:spcPct val="10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Font typeface="Wingdings" panose="05000000000000000000" pitchFamily="2" charset="2"/>
              <a:buChar char="ü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altLang="ko-KR" dirty="0"/>
              <a:t>Title</a:t>
            </a:r>
            <a:endParaRPr lang="ko-KR" altLang="en-US" dirty="0"/>
          </a:p>
          <a:p>
            <a:pPr lvl="1"/>
            <a:r>
              <a:rPr lang="en-US" altLang="ko-KR" dirty="0"/>
              <a:t>a</a:t>
            </a:r>
            <a:endParaRPr lang="ko-KR" altLang="en-US" dirty="0"/>
          </a:p>
          <a:p>
            <a:pPr lvl="2"/>
            <a:r>
              <a:rPr lang="en-US" altLang="ko-KR" dirty="0"/>
              <a:t>b</a:t>
            </a:r>
            <a:endParaRPr lang="ko-KR" altLang="en-US" dirty="0"/>
          </a:p>
          <a:p>
            <a:pPr lvl="3"/>
            <a:r>
              <a:rPr lang="en-US" altLang="ko-KR" dirty="0"/>
              <a:t>c</a:t>
            </a:r>
            <a:endParaRPr lang="ko-KR" altLang="en-US" dirty="0"/>
          </a:p>
          <a:p>
            <a:pPr lvl="4"/>
            <a:r>
              <a:rPr lang="en-US" altLang="ko-KR" dirty="0"/>
              <a:t>d</a:t>
            </a:r>
            <a:endParaRPr lang="ko-KR" altLang="en-US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0" y="750841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946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4DA2B-B45A-47D7-83F3-850388661209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D5B0B-4D79-4A98-806C-E2370ABC05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306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>
            <a:spLocks/>
          </p:cNvSpPr>
          <p:nvPr/>
        </p:nvSpPr>
        <p:spPr>
          <a:xfrm>
            <a:off x="1444341" y="2301598"/>
            <a:ext cx="9303318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600" dirty="0">
                <a:latin typeface="Arial" panose="020B0604020202020204" pitchFamily="34" charset="0"/>
                <a:cs typeface="Arial" panose="020B0604020202020204" pitchFamily="34" charset="0"/>
              </a:rPr>
              <a:t>WF on </a:t>
            </a:r>
            <a:r>
              <a:rPr lang="en-US" altLang="ko-K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single link tests for NR V2X demodulation performance </a:t>
            </a:r>
            <a:endParaRPr lang="ko-KR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6"/>
          <p:cNvSpPr>
            <a:spLocks noChangeArrowheads="1"/>
          </p:cNvSpPr>
          <p:nvPr/>
        </p:nvSpPr>
        <p:spPr bwMode="auto">
          <a:xfrm>
            <a:off x="179388" y="188913"/>
            <a:ext cx="604879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60475" algn="l"/>
              </a:tabLst>
              <a:defRPr/>
            </a:pPr>
            <a:r>
              <a:rPr kumimoji="1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3GPP TSG-RAN WG4 Meeting #</a:t>
            </a:r>
            <a:r>
              <a:rPr kumimoji="1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98-e</a:t>
            </a:r>
            <a:r>
              <a:rPr kumimoji="1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/>
            </a:r>
            <a:br>
              <a:rPr kumimoji="1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</a:br>
            <a:r>
              <a:rPr kumimoji="1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Electronic Meeting, </a:t>
            </a: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25 </a:t>
            </a:r>
            <a:r>
              <a:rPr lang="en-US" altLang="ko-KR" b="1" kern="0" dirty="0" smtClean="0">
                <a:solidFill>
                  <a:prstClr val="black"/>
                </a:solidFill>
              </a:rPr>
              <a:t>Jan.</a:t>
            </a: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 – 5 Feb., 2021</a:t>
            </a:r>
            <a:endParaRPr kumimoji="1" lang="en-GB" altLang="ko-KR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60475" algn="l"/>
              </a:tabLst>
              <a:defRPr/>
            </a:pPr>
            <a:r>
              <a:rPr kumimoji="1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Agenda Item: </a:t>
            </a:r>
            <a:r>
              <a:rPr kumimoji="1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7.3.6.1</a:t>
            </a:r>
            <a:endParaRPr kumimoji="1" lang="en-US" altLang="zh-CN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" name="正方形/長方形 5"/>
          <p:cNvSpPr/>
          <p:nvPr/>
        </p:nvSpPr>
        <p:spPr>
          <a:xfrm>
            <a:off x="10392680" y="188913"/>
            <a:ext cx="1512961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lvl="0" latinLnBrk="0">
              <a:spcAft>
                <a:spcPts val="900"/>
              </a:spcAft>
              <a:tabLst>
                <a:tab pos="1260475" algn="l"/>
              </a:tabLst>
              <a:defRPr/>
            </a:pPr>
            <a:r>
              <a:rPr lang="en-US" altLang="zh-CN" b="1" kern="0" dirty="0" smtClean="0">
                <a:solidFill>
                  <a:prstClr val="black"/>
                </a:solidFill>
                <a:latin typeface="Arial" charset="0"/>
                <a:ea typeface="ＭＳ Ｐゴシック" panose="020B0600070205080204" pitchFamily="34" charset="-128"/>
              </a:rPr>
              <a:t>R4-2103810</a:t>
            </a:r>
            <a:endParaRPr kumimoji="0" lang="en-GB" altLang="zh-CN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11" name="부제목 2"/>
          <p:cNvSpPr txBox="1">
            <a:spLocks/>
          </p:cNvSpPr>
          <p:nvPr/>
        </p:nvSpPr>
        <p:spPr>
          <a:xfrm>
            <a:off x="2027548" y="4615763"/>
            <a:ext cx="8136904" cy="582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LG Electronics</a:t>
            </a:r>
            <a:endParaRPr lang="ko-KR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242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Information for font color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4186" y="843378"/>
            <a:ext cx="11833934" cy="601462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00B050"/>
                </a:solidFill>
              </a:rPr>
              <a:t>Green part</a:t>
            </a:r>
          </a:p>
          <a:p>
            <a:pPr lvl="1"/>
            <a:r>
              <a:rPr lang="en-US" altLang="ko-KR" dirty="0" smtClean="0"/>
              <a:t>Agreements in 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round and GTW session</a:t>
            </a:r>
          </a:p>
          <a:p>
            <a:pPr lvl="1"/>
            <a:endParaRPr lang="en-US" altLang="ko-KR" dirty="0"/>
          </a:p>
          <a:p>
            <a:r>
              <a:rPr lang="en-US" altLang="ko-KR" dirty="0" smtClean="0">
                <a:solidFill>
                  <a:srgbClr val="0070C0"/>
                </a:solidFill>
              </a:rPr>
              <a:t>Blue part</a:t>
            </a:r>
          </a:p>
          <a:p>
            <a:pPr lvl="1"/>
            <a:r>
              <a:rPr lang="en-US" altLang="ko-KR" dirty="0" smtClean="0"/>
              <a:t>Option with majority companies’ view (single company has different view)</a:t>
            </a:r>
          </a:p>
        </p:txBody>
      </p:sp>
    </p:spTree>
    <p:extLst>
      <p:ext uri="{BB962C8B-B14F-4D97-AF65-F5344CB8AC3E}">
        <p14:creationId xmlns:p14="http://schemas.microsoft.com/office/powerpoint/2010/main" val="4277371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PSSCH demodulation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4186" y="843378"/>
            <a:ext cx="11833934" cy="601462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Additional following test is introduced </a:t>
            </a:r>
          </a:p>
          <a:p>
            <a:pPr lvl="1"/>
            <a:r>
              <a:rPr lang="en-US" altLang="ko-KR" dirty="0" smtClean="0"/>
              <a:t>Option 1: </a:t>
            </a:r>
            <a:r>
              <a:rPr lang="en-US" altLang="ko-KR" dirty="0"/>
              <a:t>64QAM for 30km/h relative velocity (LG, Qualcomm, MediaTek, CATT)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2: </a:t>
            </a:r>
            <a:r>
              <a:rPr lang="en-US" altLang="ko-KR" dirty="0"/>
              <a:t>16QAM for 260km/h relative velocity and 64QAM for 30km/h relative </a:t>
            </a:r>
            <a:r>
              <a:rPr lang="en-US" altLang="ko-KR" dirty="0" smtClean="0"/>
              <a:t>velocity </a:t>
            </a:r>
            <a:r>
              <a:rPr lang="en-GB" altLang="ko-KR" dirty="0"/>
              <a:t>(Intel, Huawei, CATT)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Test for 256QAM modulation </a:t>
            </a:r>
            <a:r>
              <a:rPr lang="en-US" altLang="ko-KR" dirty="0" smtClean="0"/>
              <a:t>order</a:t>
            </a:r>
          </a:p>
          <a:p>
            <a:pPr lvl="1"/>
            <a:r>
              <a:rPr lang="en-US" altLang="ko-KR" dirty="0">
                <a:solidFill>
                  <a:srgbClr val="00B050"/>
                </a:solidFill>
              </a:rPr>
              <a:t>256QAM is not introduced in Rel-16. Considering RAN4 work load and time limitation in Rel-16, RAN4 can further discuss and define corresponding requirements if needed in Rel-17 timeframe i.e. Rel-17 side-link enhancement WI</a:t>
            </a:r>
            <a:r>
              <a:rPr lang="en-US" altLang="ko-KR" dirty="0" smtClean="0">
                <a:solidFill>
                  <a:srgbClr val="00B050"/>
                </a:solidFill>
              </a:rPr>
              <a:t>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Test for gNB based </a:t>
            </a:r>
            <a:r>
              <a:rPr lang="en-US" altLang="ko-KR" dirty="0" smtClean="0"/>
              <a:t>sync</a:t>
            </a:r>
          </a:p>
          <a:p>
            <a:pPr lvl="1"/>
            <a:r>
              <a:rPr lang="en-US" altLang="ko-KR" dirty="0">
                <a:solidFill>
                  <a:srgbClr val="00B050"/>
                </a:solidFill>
              </a:rPr>
              <a:t>gNB sync source based test is not introduced in Rel-16. Considering RAN4 work load and time limitation in Rel-16, RAN4 can further discuss and define corresponding requirements if needed in Rel-17 timeframe i.e. Rel-17 side-link enhancement WI.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68728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PSSCH demodulation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4186" y="843378"/>
            <a:ext cx="11833934" cy="601462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Test 1: </a:t>
            </a:r>
            <a:r>
              <a:rPr lang="en-US" altLang="ko-KR" dirty="0"/>
              <a:t>Remaining issues for QPSK </a:t>
            </a:r>
            <a:r>
              <a:rPr lang="en-US" altLang="ko-KR" dirty="0" smtClean="0"/>
              <a:t>for 500km/h relative velocity (already agreed the test)</a:t>
            </a:r>
          </a:p>
          <a:p>
            <a:pPr lvl="1"/>
            <a:r>
              <a:rPr lang="en-US" altLang="ko-KR" dirty="0" smtClean="0"/>
              <a:t>20 PRB for PSSCH resource allocation</a:t>
            </a:r>
          </a:p>
          <a:p>
            <a:pPr lvl="2"/>
            <a:r>
              <a:rPr lang="en-GB" altLang="ko-KR" dirty="0" smtClean="0">
                <a:solidFill>
                  <a:srgbClr val="0070C0"/>
                </a:solidFill>
              </a:rPr>
              <a:t>Option 1: 10 </a:t>
            </a:r>
            <a:r>
              <a:rPr lang="en-GB" altLang="ko-KR" dirty="0">
                <a:solidFill>
                  <a:srgbClr val="0070C0"/>
                </a:solidFill>
              </a:rPr>
              <a:t>PRB sub-channel </a:t>
            </a:r>
            <a:r>
              <a:rPr lang="en-GB" altLang="ko-KR" dirty="0" smtClean="0">
                <a:solidFill>
                  <a:srgbClr val="0070C0"/>
                </a:solidFill>
              </a:rPr>
              <a:t>size </a:t>
            </a:r>
            <a:r>
              <a:rPr lang="en-US" altLang="ko-KR" dirty="0">
                <a:solidFill>
                  <a:srgbClr val="0070C0"/>
                </a:solidFill>
              </a:rPr>
              <a:t>and number of allocated sub-channels is </a:t>
            </a:r>
            <a:r>
              <a:rPr lang="en-US" altLang="ko-KR" dirty="0" smtClean="0">
                <a:solidFill>
                  <a:srgbClr val="0070C0"/>
                </a:solidFill>
              </a:rPr>
              <a:t>2 </a:t>
            </a:r>
            <a:r>
              <a:rPr lang="en-US" altLang="ko-KR" dirty="0"/>
              <a:t>(Intel, Huawei, LG, Qualcomm, MediaTek)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 lvl="2"/>
            <a:r>
              <a:rPr lang="en-US" altLang="ko-KR" dirty="0"/>
              <a:t>Option 2: 20 PRB sub-channel size and number of allocated sub-channel is </a:t>
            </a:r>
            <a:r>
              <a:rPr lang="en-US" altLang="ko-KR" dirty="0" smtClean="0"/>
              <a:t>1 </a:t>
            </a:r>
            <a:r>
              <a:rPr lang="en-US" altLang="ko-KR" dirty="0"/>
              <a:t>(CATT, MediaTek, LG, Qualcomm)</a:t>
            </a:r>
            <a:endParaRPr lang="en-GB" altLang="ko-KR" dirty="0" smtClean="0"/>
          </a:p>
          <a:p>
            <a:pPr lvl="1"/>
            <a:r>
              <a:rPr lang="en-US" altLang="ko-KR" dirty="0" smtClean="0"/>
              <a:t>PSFCH periodicity</a:t>
            </a:r>
          </a:p>
          <a:p>
            <a:pPr lvl="2"/>
            <a:r>
              <a:rPr lang="en-US" altLang="ko-KR" dirty="0" smtClean="0">
                <a:solidFill>
                  <a:srgbClr val="00B050"/>
                </a:solidFill>
              </a:rPr>
              <a:t>4 periodicity</a:t>
            </a:r>
          </a:p>
          <a:p>
            <a:pPr lvl="1"/>
            <a:r>
              <a:rPr lang="en-US" altLang="ko-KR" dirty="0" smtClean="0"/>
              <a:t>DMRS pattern</a:t>
            </a:r>
          </a:p>
          <a:p>
            <a:pPr lvl="2"/>
            <a:r>
              <a:rPr lang="en-GB" altLang="ko-KR" dirty="0" smtClean="0">
                <a:solidFill>
                  <a:srgbClr val="00B050"/>
                </a:solidFill>
              </a:rPr>
              <a:t>{</a:t>
            </a:r>
            <a:r>
              <a:rPr lang="en-GB" altLang="ko-KR" dirty="0">
                <a:solidFill>
                  <a:srgbClr val="00B050"/>
                </a:solidFill>
              </a:rPr>
              <a:t>3,4} DMRS </a:t>
            </a:r>
            <a:r>
              <a:rPr lang="en-GB" altLang="ko-KR" dirty="0" smtClean="0">
                <a:solidFill>
                  <a:srgbClr val="00B050"/>
                </a:solidFill>
              </a:rPr>
              <a:t>symbols</a:t>
            </a:r>
          </a:p>
          <a:p>
            <a:pPr lvl="1"/>
            <a:r>
              <a:rPr lang="en-GB" altLang="ko-KR" dirty="0" smtClean="0"/>
              <a:t>Propagation condition </a:t>
            </a:r>
          </a:p>
          <a:p>
            <a:pPr lvl="2"/>
            <a:r>
              <a:rPr lang="en-GB" altLang="ko-KR" dirty="0" smtClean="0">
                <a:solidFill>
                  <a:srgbClr val="0070C0"/>
                </a:solidFill>
              </a:rPr>
              <a:t>Option 1: TDLA30 </a:t>
            </a:r>
            <a:r>
              <a:rPr lang="en-US" altLang="ko-KR" dirty="0"/>
              <a:t>(Intel, Huawei, LG, MediaTek)</a:t>
            </a:r>
            <a:endParaRPr lang="en-GB" altLang="ko-KR" dirty="0" smtClean="0">
              <a:solidFill>
                <a:srgbClr val="0070C0"/>
              </a:solidFill>
            </a:endParaRPr>
          </a:p>
          <a:p>
            <a:pPr lvl="2"/>
            <a:r>
              <a:rPr lang="en-GB" altLang="ko-KR" dirty="0" smtClean="0"/>
              <a:t>Option 2: TDLB100 or allocation 3symbol for PSCCH </a:t>
            </a:r>
            <a:r>
              <a:rPr lang="en-US" altLang="ko-KR" dirty="0"/>
              <a:t>(LG, Qualcomm)</a:t>
            </a:r>
            <a:endParaRPr lang="en-GB" altLang="ko-KR" dirty="0" smtClean="0"/>
          </a:p>
          <a:p>
            <a:pPr lvl="1"/>
            <a:r>
              <a:rPr lang="en-GB" altLang="ko-KR" dirty="0" smtClean="0"/>
              <a:t>Beta value for 2</a:t>
            </a:r>
            <a:r>
              <a:rPr lang="en-GB" altLang="ko-KR" baseline="30000" dirty="0" smtClean="0"/>
              <a:t>nd</a:t>
            </a:r>
            <a:r>
              <a:rPr lang="en-GB" altLang="ko-KR" dirty="0" smtClean="0"/>
              <a:t> stage SCI</a:t>
            </a:r>
          </a:p>
          <a:p>
            <a:pPr lvl="2"/>
            <a:r>
              <a:rPr lang="en-GB" altLang="ko-KR" dirty="0" smtClean="0">
                <a:solidFill>
                  <a:srgbClr val="00B050"/>
                </a:solidFill>
              </a:rPr>
              <a:t>Beta value = 3.5</a:t>
            </a:r>
            <a:endParaRPr lang="en-US" altLang="ko-KR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086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PSSCH demodulation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Test 2: Remaining issues for 16QAM </a:t>
            </a:r>
            <a:r>
              <a:rPr lang="en-US" altLang="ko-KR" dirty="0"/>
              <a:t>for </a:t>
            </a:r>
            <a:r>
              <a:rPr lang="en-US" altLang="ko-KR" dirty="0" smtClean="0"/>
              <a:t>260km/h </a:t>
            </a:r>
            <a:r>
              <a:rPr lang="en-US" altLang="ko-KR" dirty="0"/>
              <a:t>relative </a:t>
            </a:r>
            <a:r>
              <a:rPr lang="en-US" altLang="ko-KR" dirty="0" smtClean="0"/>
              <a:t>velocity</a:t>
            </a:r>
            <a:endParaRPr lang="en-US" altLang="ko-KR" dirty="0"/>
          </a:p>
          <a:p>
            <a:pPr lvl="1"/>
            <a:r>
              <a:rPr lang="en-US" altLang="ko-KR" dirty="0"/>
              <a:t>If the test is introduced, following parameters are </a:t>
            </a:r>
            <a:r>
              <a:rPr lang="en-US" altLang="ko-KR" dirty="0" smtClean="0"/>
              <a:t>considered</a:t>
            </a:r>
          </a:p>
          <a:p>
            <a:pPr lvl="1"/>
            <a:r>
              <a:rPr lang="en-US" altLang="ko-KR" dirty="0" smtClean="0"/>
              <a:t>20 PRB </a:t>
            </a:r>
            <a:r>
              <a:rPr lang="en-US" altLang="ko-KR" dirty="0"/>
              <a:t>for PSSCH resource </a:t>
            </a:r>
            <a:r>
              <a:rPr lang="en-US" altLang="ko-KR" dirty="0" smtClean="0"/>
              <a:t>allocation </a:t>
            </a:r>
            <a:endParaRPr lang="en-US" altLang="ko-KR" dirty="0"/>
          </a:p>
          <a:p>
            <a:pPr lvl="2"/>
            <a:r>
              <a:rPr lang="en-GB" altLang="ko-KR" dirty="0" smtClean="0">
                <a:solidFill>
                  <a:srgbClr val="0070C0"/>
                </a:solidFill>
              </a:rPr>
              <a:t>Option 1:10 </a:t>
            </a:r>
            <a:r>
              <a:rPr lang="en-GB" altLang="ko-KR" dirty="0">
                <a:solidFill>
                  <a:srgbClr val="0070C0"/>
                </a:solidFill>
              </a:rPr>
              <a:t>PRB sub-channel size </a:t>
            </a:r>
            <a:r>
              <a:rPr lang="en-US" altLang="ko-KR" dirty="0">
                <a:solidFill>
                  <a:srgbClr val="0070C0"/>
                </a:solidFill>
              </a:rPr>
              <a:t>and number of allocated sub-channels is </a:t>
            </a:r>
            <a:r>
              <a:rPr lang="en-US" altLang="ko-KR" dirty="0" smtClean="0">
                <a:solidFill>
                  <a:srgbClr val="0070C0"/>
                </a:solidFill>
              </a:rPr>
              <a:t>2 </a:t>
            </a:r>
            <a:r>
              <a:rPr lang="en-US" altLang="ko-KR" dirty="0"/>
              <a:t>(Huawei, Qualcomm, LG, Intel, CATT(?))</a:t>
            </a:r>
            <a:endParaRPr lang="en-GB" altLang="ko-KR" dirty="0" smtClean="0">
              <a:solidFill>
                <a:srgbClr val="0070C0"/>
              </a:solidFill>
            </a:endParaRPr>
          </a:p>
          <a:p>
            <a:pPr lvl="2"/>
            <a:r>
              <a:rPr lang="en-US" altLang="ko-KR" dirty="0" smtClean="0"/>
              <a:t>Option </a:t>
            </a:r>
            <a:r>
              <a:rPr lang="en-US" altLang="ko-KR" dirty="0"/>
              <a:t>2: 20 PRBs PSSCH allocation with single sub-channel </a:t>
            </a:r>
            <a:r>
              <a:rPr lang="en-US" altLang="ko-KR" dirty="0" smtClean="0"/>
              <a:t>size. (</a:t>
            </a:r>
            <a:r>
              <a:rPr lang="en-US" altLang="ko-KR" dirty="0"/>
              <a:t>CATT, Qualcomm, LG)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DMRS </a:t>
            </a:r>
            <a:r>
              <a:rPr lang="en-US" altLang="ko-KR" dirty="0"/>
              <a:t>pattern</a:t>
            </a:r>
          </a:p>
          <a:p>
            <a:pPr lvl="2"/>
            <a:r>
              <a:rPr lang="en-US" altLang="ko-KR" dirty="0" smtClean="0"/>
              <a:t>Option </a:t>
            </a:r>
            <a:r>
              <a:rPr lang="en-US" altLang="ko-KR" dirty="0"/>
              <a:t>1: {3,4} DMRS symbols (Intel, Qualcomm, LG)</a:t>
            </a:r>
            <a:endParaRPr lang="en-US" altLang="ko-KR" dirty="0" smtClean="0"/>
          </a:p>
          <a:p>
            <a:pPr lvl="2"/>
            <a:r>
              <a:rPr lang="en-US" altLang="ko-KR" dirty="0" smtClean="0">
                <a:solidFill>
                  <a:srgbClr val="0070C0"/>
                </a:solidFill>
              </a:rPr>
              <a:t>Option </a:t>
            </a:r>
            <a:r>
              <a:rPr lang="en-US" altLang="ko-KR" dirty="0">
                <a:solidFill>
                  <a:srgbClr val="0070C0"/>
                </a:solidFill>
              </a:rPr>
              <a:t>2: {2,3} DMRS </a:t>
            </a:r>
            <a:r>
              <a:rPr lang="en-US" altLang="ko-KR" dirty="0" smtClean="0">
                <a:solidFill>
                  <a:srgbClr val="0070C0"/>
                </a:solidFill>
              </a:rPr>
              <a:t>symbols </a:t>
            </a:r>
            <a:r>
              <a:rPr lang="en-US" altLang="ko-KR" dirty="0"/>
              <a:t>(Huawei, CATT, Qualcomm, </a:t>
            </a:r>
            <a:r>
              <a:rPr lang="en-US" altLang="ko-KR" dirty="0" smtClean="0"/>
              <a:t>LG, </a:t>
            </a:r>
            <a:r>
              <a:rPr lang="en-US" altLang="ko-KR" dirty="0" smtClean="0"/>
              <a:t>Intel</a:t>
            </a:r>
            <a:r>
              <a:rPr lang="en-US" altLang="ko-KR" dirty="0" smtClean="0"/>
              <a:t>) </a:t>
            </a:r>
            <a:r>
              <a:rPr lang="en-US" altLang="ko-KR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agreeable </a:t>
            </a:r>
            <a:endParaRPr lang="en-US" altLang="ko-KR" dirty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endParaRPr lang="en-GB" altLang="ko-KR" dirty="0"/>
          </a:p>
          <a:p>
            <a:pPr lvl="1"/>
            <a:r>
              <a:rPr lang="en-GB" altLang="ko-KR" dirty="0" smtClean="0"/>
              <a:t>Beta </a:t>
            </a:r>
            <a:r>
              <a:rPr lang="en-GB" altLang="ko-KR" dirty="0"/>
              <a:t>value for 2</a:t>
            </a:r>
            <a:r>
              <a:rPr lang="en-GB" altLang="ko-KR" baseline="30000" dirty="0"/>
              <a:t>nd</a:t>
            </a:r>
            <a:r>
              <a:rPr lang="en-GB" altLang="ko-KR" dirty="0"/>
              <a:t> stage SCI</a:t>
            </a:r>
          </a:p>
          <a:p>
            <a:pPr lvl="2"/>
            <a:r>
              <a:rPr lang="en-GB" altLang="ko-KR" dirty="0">
                <a:solidFill>
                  <a:srgbClr val="00B050"/>
                </a:solidFill>
              </a:rPr>
              <a:t>Beta value = </a:t>
            </a:r>
            <a:r>
              <a:rPr lang="en-GB" altLang="ko-KR" dirty="0" smtClean="0">
                <a:solidFill>
                  <a:srgbClr val="00B050"/>
                </a:solidFill>
              </a:rPr>
              <a:t>5</a:t>
            </a:r>
            <a:endParaRPr lang="en-GB" altLang="ko-K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522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PSSCH demodulation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Test 3: </a:t>
            </a:r>
            <a:r>
              <a:rPr lang="en-US" altLang="ko-KR" dirty="0"/>
              <a:t>Remaining issues for 64QAM for </a:t>
            </a:r>
            <a:r>
              <a:rPr lang="en-US" altLang="ko-KR" dirty="0" smtClean="0"/>
              <a:t>30km/h </a:t>
            </a:r>
            <a:r>
              <a:rPr lang="en-US" altLang="ko-KR" dirty="0"/>
              <a:t>relative </a:t>
            </a:r>
            <a:r>
              <a:rPr lang="en-US" altLang="ko-KR" dirty="0" smtClean="0"/>
              <a:t>velocity</a:t>
            </a:r>
          </a:p>
          <a:p>
            <a:pPr lvl="1"/>
            <a:r>
              <a:rPr lang="en-US" altLang="ko-KR" dirty="0" smtClean="0"/>
              <a:t>PRB </a:t>
            </a:r>
            <a:r>
              <a:rPr lang="en-US" altLang="ko-KR" dirty="0"/>
              <a:t>for PSSCH resource allocation </a:t>
            </a:r>
          </a:p>
          <a:p>
            <a:pPr lvl="2"/>
            <a:r>
              <a:rPr lang="en-GB" altLang="ko-KR" dirty="0" smtClean="0"/>
              <a:t>Option </a:t>
            </a:r>
            <a:r>
              <a:rPr lang="en-GB" altLang="ko-KR" dirty="0"/>
              <a:t>1: 10 PRBs PSSCH allocation (Intel, LG, Qualcomm)</a:t>
            </a:r>
          </a:p>
          <a:p>
            <a:pPr lvl="2"/>
            <a:r>
              <a:rPr lang="en-GB" altLang="ko-KR" dirty="0" smtClean="0"/>
              <a:t>Option </a:t>
            </a:r>
            <a:r>
              <a:rPr lang="en-GB" altLang="ko-KR" dirty="0"/>
              <a:t>2: 10 PRB sub-channel size and number of allocated sub-channels is 2 (Huawei, MediaTek)</a:t>
            </a:r>
          </a:p>
          <a:p>
            <a:pPr lvl="2"/>
            <a:r>
              <a:rPr lang="en-GB" altLang="ko-KR" dirty="0" smtClean="0"/>
              <a:t>Option </a:t>
            </a:r>
            <a:r>
              <a:rPr lang="en-GB" altLang="ko-KR" dirty="0"/>
              <a:t>3: 20 PRBs PSSCH allocation with single sub-channel size (CATT, MediaTek)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PSFCH </a:t>
            </a:r>
            <a:r>
              <a:rPr lang="en-US" altLang="ko-KR" dirty="0"/>
              <a:t>periodicity</a:t>
            </a:r>
          </a:p>
          <a:p>
            <a:pPr lvl="2"/>
            <a:r>
              <a:rPr lang="en-US" altLang="ko-KR" dirty="0"/>
              <a:t>Option 1: 1 periodicity </a:t>
            </a:r>
            <a:r>
              <a:rPr lang="en-US" altLang="ko-KR" dirty="0" smtClean="0"/>
              <a:t>(CATT, MediaTek)</a:t>
            </a:r>
          </a:p>
          <a:p>
            <a:pPr lvl="2"/>
            <a:r>
              <a:rPr lang="en-US" altLang="ko-KR" dirty="0" smtClean="0"/>
              <a:t>Option </a:t>
            </a:r>
            <a:r>
              <a:rPr lang="en-US" altLang="ko-KR" dirty="0"/>
              <a:t>2: 4 periodicity </a:t>
            </a:r>
            <a:r>
              <a:rPr lang="en-US" altLang="ko-KR" dirty="0" smtClean="0"/>
              <a:t>(</a:t>
            </a:r>
            <a:r>
              <a:rPr lang="en-US" altLang="ko-KR" dirty="0"/>
              <a:t>Intel, Huawei, LG, Qualcomm</a:t>
            </a:r>
            <a:r>
              <a:rPr lang="en-US" altLang="ko-KR" dirty="0" smtClean="0"/>
              <a:t>)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DMRS </a:t>
            </a:r>
            <a:r>
              <a:rPr lang="en-US" altLang="ko-KR" dirty="0"/>
              <a:t>pattern</a:t>
            </a:r>
          </a:p>
          <a:p>
            <a:pPr lvl="2"/>
            <a:r>
              <a:rPr lang="en-US" altLang="ko-KR" dirty="0" smtClean="0"/>
              <a:t>2 </a:t>
            </a:r>
            <a:r>
              <a:rPr lang="en-US" altLang="ko-KR" dirty="0"/>
              <a:t>DMRS symbols when PSFCH periodicity is 1 or </a:t>
            </a:r>
            <a:r>
              <a:rPr lang="en-US" altLang="ko-KR" dirty="0" smtClean="0"/>
              <a:t>4</a:t>
            </a:r>
            <a:endParaRPr lang="en-US" altLang="ko-KR" dirty="0"/>
          </a:p>
          <a:p>
            <a:pPr lvl="1"/>
            <a:endParaRPr lang="en-GB" altLang="ko-KR" dirty="0" smtClean="0"/>
          </a:p>
          <a:p>
            <a:pPr lvl="1"/>
            <a:r>
              <a:rPr lang="en-GB" altLang="ko-KR" dirty="0" smtClean="0"/>
              <a:t>Beta </a:t>
            </a:r>
            <a:r>
              <a:rPr lang="en-GB" altLang="ko-KR" dirty="0"/>
              <a:t>value for 2</a:t>
            </a:r>
            <a:r>
              <a:rPr lang="en-GB" altLang="ko-KR" baseline="30000" dirty="0"/>
              <a:t>nd</a:t>
            </a:r>
            <a:r>
              <a:rPr lang="en-GB" altLang="ko-KR" dirty="0"/>
              <a:t> stage SCI</a:t>
            </a:r>
          </a:p>
          <a:p>
            <a:pPr lvl="2"/>
            <a:r>
              <a:rPr lang="en-GB" altLang="ko-KR" dirty="0" smtClean="0">
                <a:solidFill>
                  <a:srgbClr val="00B050"/>
                </a:solidFill>
              </a:rPr>
              <a:t>Beta </a:t>
            </a:r>
            <a:r>
              <a:rPr lang="en-GB" altLang="ko-KR" dirty="0">
                <a:solidFill>
                  <a:srgbClr val="00B050"/>
                </a:solidFill>
              </a:rPr>
              <a:t>value = </a:t>
            </a:r>
            <a:r>
              <a:rPr lang="en-GB" altLang="ko-KR" dirty="0" smtClean="0">
                <a:solidFill>
                  <a:srgbClr val="00B05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11903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PSCCH demodulation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Remaining </a:t>
            </a:r>
            <a:r>
              <a:rPr lang="en-US" altLang="ko-KR" dirty="0" smtClean="0"/>
              <a:t>issue for PSCCH demodulation test</a:t>
            </a:r>
          </a:p>
          <a:p>
            <a:pPr lvl="1"/>
            <a:r>
              <a:rPr lang="en-US" altLang="ko-KR" dirty="0" smtClean="0"/>
              <a:t>Payload size</a:t>
            </a:r>
          </a:p>
          <a:p>
            <a:pPr lvl="2"/>
            <a:r>
              <a:rPr lang="en-US" altLang="ko-KR" dirty="0" smtClean="0"/>
              <a:t>Option 1: 24bit (MediaTek</a:t>
            </a:r>
            <a:r>
              <a:rPr lang="en-US" altLang="ko-KR" dirty="0"/>
              <a:t>, </a:t>
            </a:r>
            <a:r>
              <a:rPr lang="en-US" altLang="ko-KR" dirty="0" smtClean="0"/>
              <a:t>CATT)</a:t>
            </a:r>
          </a:p>
          <a:p>
            <a:pPr lvl="2"/>
            <a:r>
              <a:rPr lang="en-US" altLang="ko-KR" dirty="0" smtClean="0">
                <a:solidFill>
                  <a:srgbClr val="0070C0"/>
                </a:solidFill>
              </a:rPr>
              <a:t>Option 2: 26bit </a:t>
            </a:r>
            <a:r>
              <a:rPr lang="en-US" altLang="ko-KR" dirty="0"/>
              <a:t>(Qualcomm, LG, Intel, Huawei, MediaTek)</a:t>
            </a:r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76685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RMC naming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RMC naming</a:t>
            </a:r>
          </a:p>
          <a:p>
            <a:pPr lvl="1"/>
            <a:r>
              <a:rPr lang="en-US" altLang="ko-KR" dirty="0" smtClean="0"/>
              <a:t>Option 1</a:t>
            </a:r>
            <a:r>
              <a:rPr lang="en-US" altLang="ko-KR" dirty="0"/>
              <a:t>: </a:t>
            </a:r>
            <a:r>
              <a:rPr lang="en-US" altLang="ko-KR" dirty="0" smtClean="0"/>
              <a:t>follow RMC naming of LTE V2X (LG)</a:t>
            </a:r>
          </a:p>
          <a:p>
            <a:pPr lvl="2"/>
            <a:r>
              <a:rPr lang="en-US" altLang="ko-KR" dirty="0" smtClean="0"/>
              <a:t>E.g., </a:t>
            </a:r>
            <a:r>
              <a:rPr lang="en-US" altLang="ko-KR" dirty="0" err="1" smtClean="0"/>
              <a:t>PSSCH</a:t>
            </a:r>
            <a:r>
              <a:rPr lang="en-US" altLang="ko-KR" dirty="0" err="1" smtClean="0">
                <a:sym typeface="Wingdings" panose="05000000000000000000" pitchFamily="2" charset="2"/>
              </a:rPr>
              <a:t>CD.x</a:t>
            </a:r>
            <a:r>
              <a:rPr lang="en-US" altLang="ko-KR" dirty="0" smtClean="0">
                <a:sym typeface="Wingdings" panose="05000000000000000000" pitchFamily="2" charset="2"/>
              </a:rPr>
              <a:t>, </a:t>
            </a:r>
            <a:r>
              <a:rPr lang="en-US" altLang="ko-KR" dirty="0" err="1" smtClean="0">
                <a:sym typeface="Wingdings" panose="05000000000000000000" pitchFamily="2" charset="2"/>
              </a:rPr>
              <a:t>PSCCHCC.y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Option 2: follow RMC naming of TS38.101-4 NR demodulation (Intel, </a:t>
            </a:r>
            <a:r>
              <a:rPr lang="en-US" altLang="ko-KR" dirty="0" smtClean="0"/>
              <a:t>Qualcomm, Intel)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E.g., </a:t>
            </a:r>
            <a:r>
              <a:rPr lang="en-US" altLang="ko-KR" dirty="0" err="1" smtClean="0"/>
              <a:t>R.PSSCH.x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R.PSCCH.y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4446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Specification structure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Additional agreement for specification structure for NR V2X</a:t>
            </a:r>
          </a:p>
          <a:p>
            <a:pPr lvl="1"/>
            <a:r>
              <a:rPr lang="en-US" altLang="ko-KR" dirty="0" smtClean="0"/>
              <a:t>Option 1</a:t>
            </a:r>
            <a:r>
              <a:rPr lang="en-US" altLang="ko-KR" dirty="0"/>
              <a:t>: </a:t>
            </a:r>
            <a:r>
              <a:rPr lang="en-US" altLang="ko-KR" dirty="0" smtClean="0"/>
              <a:t>No </a:t>
            </a:r>
            <a:r>
              <a:rPr lang="en-US" altLang="ko-KR" dirty="0"/>
              <a:t>add sub-clause with number of Rx </a:t>
            </a:r>
            <a:r>
              <a:rPr lang="en-US" altLang="ko-KR" dirty="0" smtClean="0"/>
              <a:t>antenna (LG, CATT)</a:t>
            </a:r>
          </a:p>
          <a:p>
            <a:pPr lvl="1"/>
            <a:r>
              <a:rPr lang="en-US" altLang="ko-KR" dirty="0" smtClean="0"/>
              <a:t>Option 2: Add sub-clause with </a:t>
            </a:r>
            <a:r>
              <a:rPr lang="en-US" altLang="ko-KR" dirty="0"/>
              <a:t>number of Rx </a:t>
            </a:r>
            <a:r>
              <a:rPr lang="en-US" altLang="ko-KR" dirty="0" smtClean="0"/>
              <a:t>antenna (Intel, Huawei)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395580"/>
              </p:ext>
            </p:extLst>
          </p:nvPr>
        </p:nvGraphicFramePr>
        <p:xfrm>
          <a:off x="3147460" y="2002906"/>
          <a:ext cx="8128000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8000"/>
              </a:tblGrid>
              <a:tr h="473081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11. V2X Requirements</a:t>
                      </a:r>
                    </a:p>
                    <a:p>
                      <a:pPr latinLnBrk="1"/>
                      <a:r>
                        <a:rPr lang="en-US" altLang="ko-KR" dirty="0" smtClean="0"/>
                        <a:t>  11.1 Demodulation performance requirements (conducted requirements)</a:t>
                      </a:r>
                    </a:p>
                    <a:p>
                      <a:pPr latinLnBrk="1"/>
                      <a:r>
                        <a:rPr lang="en-US" altLang="ko-KR" dirty="0" smtClean="0"/>
                        <a:t>    11.1.1 General</a:t>
                      </a:r>
                    </a:p>
                    <a:p>
                      <a:pPr latinLnBrk="1"/>
                      <a:r>
                        <a:rPr lang="en-US" altLang="ko-KR" dirty="0" smtClean="0"/>
                        <a:t>    11.1.2 PSSCH demodulation requirements</a:t>
                      </a:r>
                    </a:p>
                    <a:p>
                      <a:pPr latinLnBrk="1"/>
                      <a:r>
                        <a:rPr lang="en-US" altLang="ko-KR" dirty="0" smtClean="0"/>
                        <a:t>      11.1.2.1 2</a:t>
                      </a:r>
                      <a:r>
                        <a:rPr lang="en-US" altLang="ko-KR" baseline="0" dirty="0" smtClean="0"/>
                        <a:t> Rx requirements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    11.1.3 PSCCH demodulation requirements</a:t>
                      </a:r>
                    </a:p>
                    <a:p>
                      <a:pPr latinLnBrk="1"/>
                      <a:r>
                        <a:rPr lang="en-US" altLang="ko-KR" dirty="0" smtClean="0"/>
                        <a:t>      11.1.3.1 2</a:t>
                      </a:r>
                      <a:r>
                        <a:rPr lang="en-US" altLang="ko-KR" baseline="0" dirty="0" smtClean="0"/>
                        <a:t> Rx requirements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    11.1.4 PSBCH demodulation requirements</a:t>
                      </a:r>
                    </a:p>
                    <a:p>
                      <a:pPr latinLnBrk="1"/>
                      <a:r>
                        <a:rPr lang="en-US" altLang="ko-KR" dirty="0" smtClean="0"/>
                        <a:t>      11.1.4.1 2</a:t>
                      </a:r>
                      <a:r>
                        <a:rPr lang="en-US" altLang="ko-KR" baseline="0" dirty="0" smtClean="0"/>
                        <a:t> Rx requirements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    11.1.5 PSFCH demodulation requirements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      11.1.5.1 2</a:t>
                      </a:r>
                      <a:r>
                        <a:rPr lang="en-US" altLang="ko-KR" baseline="0" dirty="0" smtClean="0"/>
                        <a:t> Rx requirements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    11.1.6 Power imbalance performance with two links</a:t>
                      </a:r>
                    </a:p>
                    <a:p>
                      <a:pPr latinLnBrk="1"/>
                      <a:r>
                        <a:rPr lang="en-US" altLang="ko-KR" dirty="0" smtClean="0"/>
                        <a:t>      11.1.6.1 2</a:t>
                      </a:r>
                      <a:r>
                        <a:rPr lang="en-US" altLang="ko-KR" baseline="0" dirty="0" smtClean="0"/>
                        <a:t> Rx requirements</a:t>
                      </a:r>
                      <a:r>
                        <a:rPr lang="en-US" altLang="ko-KR" dirty="0" smtClean="0"/>
                        <a:t>        </a:t>
                      </a:r>
                    </a:p>
                    <a:p>
                      <a:pPr latinLnBrk="1"/>
                      <a:r>
                        <a:rPr lang="en-US" altLang="ko-KR" dirty="0" smtClean="0"/>
                        <a:t>    11.1.7 HARQ buffer soft combining test</a:t>
                      </a:r>
                    </a:p>
                    <a:p>
                      <a:pPr latinLnBrk="1"/>
                      <a:r>
                        <a:rPr lang="en-US" altLang="ko-KR" dirty="0" smtClean="0"/>
                        <a:t>    11.1.8 PSCCH/PSSCH decoding capability test</a:t>
                      </a:r>
                    </a:p>
                    <a:p>
                      <a:pPr latinLnBrk="1"/>
                      <a:r>
                        <a:rPr lang="en-US" altLang="ko-KR" dirty="0" smtClean="0"/>
                        <a:t>    11.1.9 PSFCH decoding capability test</a:t>
                      </a:r>
                    </a:p>
                    <a:p>
                      <a:pPr latinLnBrk="1"/>
                      <a:r>
                        <a:rPr lang="en-US" altLang="ko-KR" dirty="0" smtClean="0"/>
                        <a:t>      11.1.9.1 2</a:t>
                      </a:r>
                      <a:r>
                        <a:rPr lang="en-US" altLang="ko-KR" baseline="0" dirty="0" smtClean="0"/>
                        <a:t> Rx requirements</a:t>
                      </a:r>
                      <a:endParaRPr lang="en-US" altLang="ko-KR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08959" y="1921127"/>
            <a:ext cx="2500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 for option 2</a:t>
            </a:r>
            <a:endParaRPr lang="ko-KR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973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4189</TotalTime>
  <Words>756</Words>
  <Application>Microsoft Office PowerPoint</Application>
  <PresentationFormat>와이드스크린</PresentationFormat>
  <Paragraphs>98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7" baseType="lpstr">
      <vt:lpstr>ＭＳ Ｐゴシック</vt:lpstr>
      <vt:lpstr>ＭＳ Ｐゴシック</vt:lpstr>
      <vt:lpstr>맑은 고딕</vt:lpstr>
      <vt:lpstr>Batang</vt:lpstr>
      <vt:lpstr>Arial</vt:lpstr>
      <vt:lpstr>Times New Roman</vt:lpstr>
      <vt:lpstr>Wingdings</vt:lpstr>
      <vt:lpstr>Office 테마</vt:lpstr>
      <vt:lpstr>PowerPoint 프레젠테이션</vt:lpstr>
      <vt:lpstr>Information for font color</vt:lpstr>
      <vt:lpstr>PSSCH demodulation </vt:lpstr>
      <vt:lpstr>PSSCH demodulation </vt:lpstr>
      <vt:lpstr>PSSCH demodulation</vt:lpstr>
      <vt:lpstr>PSSCH demodulation</vt:lpstr>
      <vt:lpstr>PSCCH demodulation</vt:lpstr>
      <vt:lpstr>RMC naming</vt:lpstr>
      <vt:lpstr>Specification structure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JY Hwang2</dc:creator>
  <cp:lastModifiedBy>JY Hwang2_2nd</cp:lastModifiedBy>
  <cp:revision>116</cp:revision>
  <dcterms:created xsi:type="dcterms:W3CDTF">2020-08-24T07:05:59Z</dcterms:created>
  <dcterms:modified xsi:type="dcterms:W3CDTF">2021-02-02T07:54:47Z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(2)ryWGneMW9QRpvAnyynaqr8X4c9XYf5vJMlYVKNLJtuzHzWyeosxYujTerbAHcRHkYmoCPSyO
W+Mqo8P4yaeHWqJW5Tjd7lm0xcxKpzbV4cam656ThL1r/tZuEqBGJjj3pinB3AxBRUH9jn0x
d9w456FjCnDluEo/7EFSX1Eab7D5fFL6FLULnfmKGtkdBmsYNdoF0ji0opb5CAoMh2tgVFLW
zW9r6xyJ3ZsdUFpO09</vt:lpwstr>
  </property>
  <property fmtid="{D5CDD505-2E9C-101B-9397-08002B2CF9AE}" pid="3" name="_2015_ms_pID_7253431">
    <vt:lpwstr>D7SKumKNC1tjbZvDyBmu7Ga4e5ZSVpHkgwN72VpkUAjyjRxd7M5QAL
6tS7AjsfyWR3mvrF9BrB+OlzfwiHIFN8ce99nBV4NYu9pXH8cR2peDT3iGnS7taDqRrovwDl
68MMeSlYZBLwpi57hv7/PHajwQ260QpXbxD7L/UvUqaJyYYzCu9fNXcDyqx59YZS5YTViPlh
WuPwRgB0iJTjEi3W</vt:lpwstr>
  </property>
</Properties>
</file>