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81" r:id="rId4"/>
    <p:sldId id="280" r:id="rId5"/>
    <p:sldId id="275" r:id="rId6"/>
    <p:sldId id="276" r:id="rId7"/>
    <p:sldId id="277" r:id="rId8"/>
    <p:sldId id="283"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38" y="23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01T10:53:54.884" idx="2">
    <p:pos x="6660" y="1766"/>
    <p:text>The wording needs to be updated</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2021/2/1</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55250" y="265294"/>
            <a:ext cx="6664886" cy="1080120"/>
          </a:xfrm>
        </p:spPr>
        <p:txBody>
          <a:bodyPr>
            <a:noAutofit/>
          </a:bodyPr>
          <a:lstStyle/>
          <a:p>
            <a:pPr algn="l"/>
            <a:r>
              <a:rPr lang="en-US" altLang="zh-CN" sz="2000" dirty="0">
                <a:latin typeface="Arial Unicode MS" pitchFamily="50" charset="-127"/>
                <a:ea typeface="Arial Unicode MS" pitchFamily="50" charset="-127"/>
                <a:cs typeface="Arial Unicode MS" pitchFamily="50" charset="-127"/>
              </a:rPr>
              <a:t>3GPP TSG-RAN WG4 Meeting #</a:t>
            </a:r>
            <a:r>
              <a:rPr lang="en-US" altLang="zh-CN" sz="2000" dirty="0" smtClean="0">
                <a:latin typeface="Arial Unicode MS" pitchFamily="50" charset="-127"/>
                <a:ea typeface="Arial Unicode MS" pitchFamily="50" charset="-127"/>
                <a:cs typeface="Arial Unicode MS" pitchFamily="50" charset="-127"/>
              </a:rPr>
              <a:t>98-e </a:t>
            </a:r>
            <a:r>
              <a:rPr lang="en-US" altLang="zh-CN" sz="2000" dirty="0">
                <a:latin typeface="Arial Unicode MS" pitchFamily="50" charset="-127"/>
                <a:ea typeface="Arial Unicode MS" pitchFamily="50" charset="-127"/>
                <a:cs typeface="Arial Unicode MS" pitchFamily="50" charset="-127"/>
              </a:rPr>
              <a:t/>
            </a:r>
            <a:br>
              <a:rPr lang="en-US" altLang="zh-CN" sz="2000" dirty="0">
                <a:latin typeface="Arial Unicode MS" pitchFamily="50" charset="-127"/>
                <a:ea typeface="Arial Unicode MS" pitchFamily="50" charset="-127"/>
                <a:cs typeface="Arial Unicode MS" pitchFamily="50" charset="-127"/>
              </a:rPr>
            </a:br>
            <a:r>
              <a:rPr lang="en-US" altLang="zh-CN" sz="2000" dirty="0">
                <a:latin typeface="Arial Unicode MS" pitchFamily="50" charset="-127"/>
                <a:ea typeface="Arial Unicode MS" pitchFamily="50" charset="-127"/>
                <a:cs typeface="Arial Unicode MS" pitchFamily="50" charset="-127"/>
              </a:rPr>
              <a:t>Electronic Meeting, </a:t>
            </a:r>
            <a:r>
              <a:rPr lang="en-US" altLang="zh-CN" sz="2000" dirty="0" smtClean="0">
                <a:latin typeface="Arial Unicode MS" pitchFamily="50" charset="-127"/>
                <a:ea typeface="Arial Unicode MS" pitchFamily="50" charset="-127"/>
                <a:cs typeface="Arial Unicode MS" pitchFamily="50" charset="-127"/>
              </a:rPr>
              <a:t>January 25</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 February 5</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2021</a:t>
            </a:r>
            <a:endParaRPr lang="zh-CN" altLang="en-US" sz="2000" dirty="0">
              <a:latin typeface="Arial Unicode MS" pitchFamily="50" charset="-127"/>
              <a:ea typeface="Arial Unicode MS" pitchFamily="50" charset="-127"/>
              <a:cs typeface="Arial Unicode MS" pitchFamily="50" charset="-127"/>
            </a:endParaRPr>
          </a:p>
        </p:txBody>
      </p:sp>
      <p:sp>
        <p:nvSpPr>
          <p:cNvPr id="3" name="副标题 2"/>
          <p:cNvSpPr>
            <a:spLocks noGrp="1"/>
          </p:cNvSpPr>
          <p:nvPr>
            <p:ph type="subTitle" idx="1"/>
          </p:nvPr>
        </p:nvSpPr>
        <p:spPr>
          <a:xfrm>
            <a:off x="2855640" y="4581128"/>
            <a:ext cx="6400800" cy="744488"/>
          </a:xfrm>
        </p:spPr>
        <p:txBody>
          <a:bodyPr/>
          <a:lstStyle/>
          <a:p>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4" name="TextBox 3"/>
          <p:cNvSpPr txBox="1"/>
          <p:nvPr/>
        </p:nvSpPr>
        <p:spPr>
          <a:xfrm>
            <a:off x="1775520" y="2060848"/>
            <a:ext cx="8784976" cy="1323439"/>
          </a:xfrm>
          <a:prstGeom prst="rect">
            <a:avLst/>
          </a:prstGeom>
          <a:noFill/>
        </p:spPr>
        <p:txBody>
          <a:bodyPr wrap="square" rtlCol="0">
            <a:spAutoFit/>
          </a:bodyPr>
          <a:lstStyle/>
          <a:p>
            <a:pPr algn="ctr"/>
            <a:r>
              <a:rPr lang="en-US" altLang="zh-CN" sz="4000" dirty="0"/>
              <a:t>Way forward on </a:t>
            </a:r>
            <a:r>
              <a:rPr lang="en-US" altLang="zh-CN" sz="4000" dirty="0" smtClean="0"/>
              <a:t>NR-U BS demodulation requirements for general part and PUSCH</a:t>
            </a:r>
            <a:endParaRPr lang="zh-CN" altLang="en-US" sz="4000" dirty="0"/>
          </a:p>
        </p:txBody>
      </p:sp>
      <p:sp>
        <p:nvSpPr>
          <p:cNvPr id="5" name="TextBox 4"/>
          <p:cNvSpPr txBox="1"/>
          <p:nvPr/>
        </p:nvSpPr>
        <p:spPr>
          <a:xfrm>
            <a:off x="9480376" y="605299"/>
            <a:ext cx="1944216" cy="400110"/>
          </a:xfrm>
          <a:prstGeom prst="rect">
            <a:avLst/>
          </a:prstGeom>
          <a:noFill/>
        </p:spPr>
        <p:txBody>
          <a:bodyPr wrap="square" rtlCol="0">
            <a:spAutoFit/>
          </a:bodyPr>
          <a:lstStyle/>
          <a:p>
            <a:r>
              <a:rPr lang="en-US" altLang="zh-CN" sz="2000" dirty="0" smtClean="0">
                <a:latin typeface="Arial Unicode MS" pitchFamily="50" charset="-127"/>
                <a:ea typeface="Arial Unicode MS" pitchFamily="50" charset="-127"/>
                <a:cs typeface="Arial Unicode MS" pitchFamily="50" charset="-127"/>
              </a:rPr>
              <a:t>R4-210xxxx</a:t>
            </a:r>
            <a:endParaRPr lang="zh-CN" altLang="en-US" dirty="0">
              <a:latin typeface="Arial Unicode MS" pitchFamily="50" charset="-127"/>
              <a:ea typeface="Arial Unicode MS" pitchFamily="50" charset="-127"/>
              <a:cs typeface="Arial Unicode MS"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419" y="44624"/>
            <a:ext cx="10513168" cy="936104"/>
          </a:xfrm>
        </p:spPr>
        <p:txBody>
          <a:bodyPr>
            <a:normAutofit/>
          </a:bodyPr>
          <a:lstStyle/>
          <a:p>
            <a:r>
              <a:rPr lang="en-GB" altLang="zh-CN" dirty="0" smtClean="0"/>
              <a:t>Background</a:t>
            </a:r>
            <a:endParaRPr lang="zh-CN" altLang="en-US" dirty="0"/>
          </a:p>
        </p:txBody>
      </p:sp>
      <p:sp>
        <p:nvSpPr>
          <p:cNvPr id="3" name="内容占位符 2"/>
          <p:cNvSpPr>
            <a:spLocks noGrp="1"/>
          </p:cNvSpPr>
          <p:nvPr>
            <p:ph idx="1"/>
          </p:nvPr>
        </p:nvSpPr>
        <p:spPr>
          <a:xfrm>
            <a:off x="767408" y="1259632"/>
            <a:ext cx="10801200" cy="5193704"/>
          </a:xfrm>
        </p:spPr>
        <p:txBody>
          <a:bodyPr>
            <a:normAutofit/>
          </a:bodyPr>
          <a:lstStyle/>
          <a:p>
            <a:r>
              <a:rPr lang="en-GB" altLang="zh-CN" sz="2800" dirty="0"/>
              <a:t>R4-2012611, </a:t>
            </a:r>
            <a:r>
              <a:rPr lang="en-US" altLang="zh-CN" sz="2800" dirty="0"/>
              <a:t>Way Forward on NR-U BS demodulation requirements</a:t>
            </a:r>
            <a:r>
              <a:rPr lang="en-GB" altLang="zh-CN" sz="2800" dirty="0"/>
              <a:t>, RAN4#96-e, </a:t>
            </a:r>
            <a:r>
              <a:rPr lang="en-GB" altLang="zh-CN" sz="2800" dirty="0" smtClean="0"/>
              <a:t>E</a:t>
            </a:r>
            <a:r>
              <a:rPr lang="en-US" altLang="zh-CN" sz="2800" dirty="0" err="1" smtClean="0"/>
              <a:t>ricsson</a:t>
            </a:r>
            <a:endParaRPr lang="en-GB" altLang="zh-CN" sz="2800" dirty="0"/>
          </a:p>
          <a:p>
            <a:r>
              <a:rPr lang="en-US" altLang="zh-CN" sz="3100" dirty="0" smtClean="0"/>
              <a:t>R4-017688, </a:t>
            </a:r>
            <a:r>
              <a:rPr lang="en-US" altLang="zh-CN" sz="2800" dirty="0"/>
              <a:t>Way forward on NR-U BS demodulation requirements for general part and </a:t>
            </a:r>
            <a:r>
              <a:rPr lang="en-US" altLang="zh-CN" sz="2800" dirty="0" smtClean="0"/>
              <a:t>PUSCH, RAN4#97-e, Huawei, HiSilicon</a:t>
            </a:r>
            <a:endParaRPr lang="zh-CN" altLang="en-US" sz="2800" dirty="0"/>
          </a:p>
          <a:p>
            <a:endParaRPr lang="en-US" altLang="zh-CN" sz="3100" dirty="0" smtClean="0"/>
          </a:p>
        </p:txBody>
      </p:sp>
    </p:spTree>
    <p:extLst>
      <p:ext uri="{BB962C8B-B14F-4D97-AF65-F5344CB8AC3E}">
        <p14:creationId xmlns:p14="http://schemas.microsoft.com/office/powerpoint/2010/main" val="216403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419" y="44624"/>
            <a:ext cx="10513168" cy="936104"/>
          </a:xfrm>
        </p:spPr>
        <p:txBody>
          <a:bodyPr>
            <a:normAutofit/>
          </a:bodyPr>
          <a:lstStyle/>
          <a:p>
            <a:r>
              <a:rPr lang="en-GB" altLang="zh-CN" dirty="0" smtClean="0"/>
              <a:t>General: Test scope</a:t>
            </a:r>
            <a:endParaRPr lang="zh-CN" altLang="en-US" dirty="0"/>
          </a:p>
        </p:txBody>
      </p:sp>
      <p:sp>
        <p:nvSpPr>
          <p:cNvPr id="3" name="内容占位符 2"/>
          <p:cNvSpPr>
            <a:spLocks noGrp="1"/>
          </p:cNvSpPr>
          <p:nvPr>
            <p:ph idx="1"/>
          </p:nvPr>
        </p:nvSpPr>
        <p:spPr>
          <a:xfrm>
            <a:off x="623392" y="1259632"/>
            <a:ext cx="11089232" cy="5193704"/>
          </a:xfrm>
        </p:spPr>
        <p:txBody>
          <a:bodyPr>
            <a:normAutofit/>
          </a:bodyPr>
          <a:lstStyle/>
          <a:p>
            <a:r>
              <a:rPr lang="en-US" altLang="zh-CN" dirty="0" smtClean="0"/>
              <a:t>How </a:t>
            </a:r>
            <a:r>
              <a:rPr lang="en-US" altLang="zh-CN" dirty="0"/>
              <a:t>to handle Rel-15 test requirements for BS supporting NR-U</a:t>
            </a:r>
          </a:p>
          <a:p>
            <a:pPr lvl="1"/>
            <a:r>
              <a:rPr lang="en-US" altLang="zh-CN" dirty="0" smtClean="0"/>
              <a:t>Conduct the performance requirements defined for both NR Rel-15 with test applicability rule and NR-U</a:t>
            </a:r>
            <a:endParaRPr lang="en-US" altLang="zh-CN" dirty="0"/>
          </a:p>
          <a:p>
            <a:endParaRPr lang="en-US" altLang="zh-CN" sz="3100" dirty="0" smtClean="0"/>
          </a:p>
        </p:txBody>
      </p:sp>
    </p:spTree>
    <p:extLst>
      <p:ext uri="{BB962C8B-B14F-4D97-AF65-F5344CB8AC3E}">
        <p14:creationId xmlns:p14="http://schemas.microsoft.com/office/powerpoint/2010/main" val="3555803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General: </a:t>
            </a:r>
            <a:r>
              <a:rPr lang="en-US" altLang="zh-CN" dirty="0" smtClean="0"/>
              <a:t>Specification structure</a:t>
            </a:r>
            <a:endParaRPr lang="zh-CN" altLang="en-US" dirty="0"/>
          </a:p>
        </p:txBody>
      </p:sp>
      <p:sp>
        <p:nvSpPr>
          <p:cNvPr id="3" name="内容占位符 2"/>
          <p:cNvSpPr>
            <a:spLocks noGrp="1"/>
          </p:cNvSpPr>
          <p:nvPr>
            <p:ph idx="1"/>
          </p:nvPr>
        </p:nvSpPr>
        <p:spPr/>
        <p:txBody>
          <a:bodyPr>
            <a:normAutofit fontScale="77500" lnSpcReduction="20000"/>
          </a:bodyPr>
          <a:lstStyle/>
          <a:p>
            <a:pPr marL="342900" lvl="1" indent="-342900">
              <a:spcAft>
                <a:spcPts val="600"/>
              </a:spcAft>
              <a:buFont typeface="Arial" pitchFamily="34" charset="0"/>
              <a:buChar char="•"/>
            </a:pPr>
            <a:r>
              <a:rPr lang="en-GB" altLang="zh-CN" sz="2000" dirty="0" smtClean="0"/>
              <a:t>Specification structure for PUSCH</a:t>
            </a:r>
          </a:p>
          <a:p>
            <a:pPr marL="742950" lvl="2" indent="-342900">
              <a:spcAft>
                <a:spcPts val="600"/>
              </a:spcAft>
            </a:pPr>
            <a:r>
              <a:rPr lang="en-GB" altLang="zh-CN" sz="1600" dirty="0" smtClean="0"/>
              <a:t>Option 1: Create separate clauses 8.2.x and 11.2.1.x in 38.104 and 8.2.x in 38.141-1 and 38.141-2 for PUSCH and CG-UCI multiplexed on PUSCH performance requirements. </a:t>
            </a:r>
          </a:p>
          <a:p>
            <a:pPr marL="742950" lvl="2" indent="-342900">
              <a:spcAft>
                <a:spcPts val="600"/>
              </a:spcAft>
            </a:pPr>
            <a:r>
              <a:rPr lang="en-GB" altLang="zh-CN" sz="1600" dirty="0"/>
              <a:t>Option </a:t>
            </a:r>
            <a:r>
              <a:rPr lang="en-GB" altLang="zh-CN" sz="1600" dirty="0" smtClean="0"/>
              <a:t>2: </a:t>
            </a:r>
            <a:r>
              <a:rPr lang="en-GB" altLang="zh-CN" sz="1600" dirty="0"/>
              <a:t>Create separate clauses 8.2.1A and 11.2.1.1A in 38.104 and 8.2.1A in 38.141-1 and 38.141-2 for PUSCH , and 8.2.3A and 11.2.1.3A in 38.104 and 8.2.3A in 38.141-1 and 38.141-2 CG-UCI multiplexed on PUSCH performance requirements if it is agreed to be introduced. </a:t>
            </a:r>
          </a:p>
          <a:p>
            <a:pPr marL="742950" lvl="2" indent="-342900">
              <a:spcAft>
                <a:spcPts val="600"/>
              </a:spcAft>
            </a:pPr>
            <a:r>
              <a:rPr lang="en-GB" altLang="zh-CN" sz="1600" dirty="0" smtClean="0"/>
              <a:t>Option </a:t>
            </a:r>
            <a:r>
              <a:rPr lang="en-GB" altLang="zh-CN" sz="1600" dirty="0"/>
              <a:t>3</a:t>
            </a:r>
            <a:r>
              <a:rPr lang="en-GB" altLang="zh-CN" sz="1600" dirty="0" smtClean="0"/>
              <a:t>: </a:t>
            </a:r>
            <a:r>
              <a:rPr lang="en-GB" altLang="zh-CN" sz="1600" dirty="0"/>
              <a:t>Create a general clause 8.2A in TS 38.104, TS 38.141-1/2, clause 11.2A for PUSCH with interlace in TS 38.104, then</a:t>
            </a:r>
            <a:endParaRPr lang="zh-CN" altLang="zh-CN" sz="1600" dirty="0"/>
          </a:p>
          <a:p>
            <a:pPr marL="1200150" lvl="3" indent="-342900">
              <a:spcAft>
                <a:spcPts val="600"/>
              </a:spcAft>
            </a:pPr>
            <a:r>
              <a:rPr lang="en-GB" altLang="zh-CN" sz="1600" dirty="0"/>
              <a:t>8.2A.1 and 11.2A.1 for PUSCH and 8.2A.2 and 11.2A.2 for CG-UCI multiplexed on PUSCH in TS 38.104</a:t>
            </a:r>
            <a:endParaRPr lang="zh-CN" altLang="zh-CN" sz="1600" dirty="0"/>
          </a:p>
          <a:p>
            <a:pPr marL="1200150" lvl="3" indent="-342900">
              <a:spcAft>
                <a:spcPts val="600"/>
              </a:spcAft>
            </a:pPr>
            <a:r>
              <a:rPr lang="en-GB" altLang="zh-CN" sz="1600" dirty="0"/>
              <a:t>8.2A.1 for PUSCH and 8.2A.2 for CG-UCI multiplexed on PUSCH in </a:t>
            </a:r>
            <a:r>
              <a:rPr lang="en-GB" altLang="zh-CN" sz="1600" dirty="0" smtClean="0"/>
              <a:t>TS 38.141-1/2</a:t>
            </a:r>
          </a:p>
          <a:p>
            <a:pPr marL="342900" lvl="1" indent="-342900">
              <a:spcAft>
                <a:spcPts val="600"/>
              </a:spcAft>
              <a:buFont typeface="Arial" pitchFamily="34" charset="0"/>
              <a:buChar char="•"/>
            </a:pPr>
            <a:r>
              <a:rPr lang="en-GB" altLang="zh-CN" sz="2000" dirty="0"/>
              <a:t>Specification structure for </a:t>
            </a:r>
            <a:r>
              <a:rPr lang="en-GB" altLang="zh-CN" sz="2000" dirty="0" smtClean="0"/>
              <a:t>PUCCH</a:t>
            </a:r>
          </a:p>
          <a:p>
            <a:pPr marL="742950" lvl="2" indent="-342900">
              <a:spcAft>
                <a:spcPts val="600"/>
              </a:spcAft>
            </a:pPr>
            <a:r>
              <a:rPr lang="en-GB" altLang="zh-CN" sz="1600" dirty="0"/>
              <a:t>Option 1: Specify interlaced PUCCH requirements in separate clauses 8.3.x and 11.3.1.x in 38.104 and 8.3.x in 38.141-1 and 38.141-2, where x=8, 9, 10, 11  (Nokia, Huawei)</a:t>
            </a:r>
            <a:endParaRPr lang="zh-CN" altLang="zh-CN" sz="1600" dirty="0"/>
          </a:p>
          <a:p>
            <a:pPr marL="742950" lvl="2" indent="-342900">
              <a:spcAft>
                <a:spcPts val="600"/>
              </a:spcAft>
            </a:pPr>
            <a:r>
              <a:rPr lang="en-GB" altLang="zh-CN" sz="1600" dirty="0"/>
              <a:t>Option 2: Specify interlaced PUCCH requirements in separate clauses 8.3.xA and 11.3.1.xA in 38.104 and 8.3.xA in 38.141-1 and 38.141-2, where x=2, 3, 4, 5. (Ericsson)</a:t>
            </a:r>
            <a:endParaRPr lang="zh-CN" altLang="zh-CN" sz="1600" dirty="0"/>
          </a:p>
          <a:p>
            <a:pPr marL="742950" lvl="2" indent="-342900">
              <a:spcAft>
                <a:spcPts val="600"/>
              </a:spcAft>
            </a:pPr>
            <a:r>
              <a:rPr lang="en-GB" altLang="zh-CN" sz="1600" dirty="0"/>
              <a:t>Option 3: Create a general clause 8.3A in TS 38.104, TS 38.141-1/2, clause 11.3A for PUSCH with interlace in TS 38.104, then create separate </a:t>
            </a:r>
            <a:r>
              <a:rPr lang="en-GB" altLang="zh-CN" sz="1600" dirty="0" err="1"/>
              <a:t>subclause</a:t>
            </a:r>
            <a:r>
              <a:rPr lang="en-GB" altLang="zh-CN" sz="1600" dirty="0"/>
              <a:t> under 8.3A and 11.3A for each agreed PUCCH formats (Samsung</a:t>
            </a:r>
            <a:r>
              <a:rPr lang="en-GB" altLang="zh-CN" sz="1600" dirty="0" smtClean="0"/>
              <a:t>)</a:t>
            </a:r>
          </a:p>
          <a:p>
            <a:pPr marL="342900" lvl="1" indent="-342900">
              <a:spcAft>
                <a:spcPts val="600"/>
              </a:spcAft>
            </a:pPr>
            <a:r>
              <a:rPr lang="en-GB" altLang="zh-CN" sz="2000" dirty="0"/>
              <a:t>Specification structure for </a:t>
            </a:r>
            <a:r>
              <a:rPr lang="en-GB" altLang="zh-CN" sz="2000" dirty="0" smtClean="0"/>
              <a:t>PRACH</a:t>
            </a:r>
            <a:endParaRPr lang="en-GB" altLang="zh-CN" sz="2000" dirty="0"/>
          </a:p>
          <a:p>
            <a:pPr lvl="1">
              <a:buFont typeface="Arial" panose="020B0604020202020204" pitchFamily="34" charset="0"/>
              <a:buChar char="•"/>
            </a:pPr>
            <a:r>
              <a:rPr lang="en-GB" altLang="zh-CN" sz="1500" dirty="0"/>
              <a:t>Create new clause in 38.104 “8.4.2.4 Minimum requirements for PRACH with L</a:t>
            </a:r>
            <a:r>
              <a:rPr lang="en-GB" altLang="zh-CN" sz="1500" baseline="-25000" dirty="0"/>
              <a:t>RA</a:t>
            </a:r>
            <a:r>
              <a:rPr lang="en-GB" altLang="zh-CN" sz="1500" dirty="0"/>
              <a:t>=1151 and L</a:t>
            </a:r>
            <a:r>
              <a:rPr lang="en-GB" altLang="zh-CN" sz="1500" baseline="-25000" dirty="0"/>
              <a:t>RA</a:t>
            </a:r>
            <a:r>
              <a:rPr lang="en-GB" altLang="zh-CN" sz="1500" dirty="0"/>
              <a:t>=571”. </a:t>
            </a:r>
            <a:endParaRPr lang="zh-CN" altLang="zh-CN" sz="1500" dirty="0"/>
          </a:p>
          <a:p>
            <a:pPr lvl="1">
              <a:buFont typeface="Arial" panose="020B0604020202020204" pitchFamily="34" charset="0"/>
              <a:buChar char="•"/>
            </a:pPr>
            <a:r>
              <a:rPr lang="en-GB" altLang="zh-CN" sz="1500" dirty="0"/>
              <a:t>Create new clause in 38.141-1 “8.4.1.7 Test requirement for PRACH with L</a:t>
            </a:r>
            <a:r>
              <a:rPr lang="en-GB" altLang="zh-CN" sz="1500" baseline="-25000" dirty="0"/>
              <a:t>RA</a:t>
            </a:r>
            <a:r>
              <a:rPr lang="en-GB" altLang="zh-CN" sz="1500" dirty="0"/>
              <a:t>=1151 and L</a:t>
            </a:r>
            <a:r>
              <a:rPr lang="en-GB" altLang="zh-CN" sz="1500" baseline="-25000" dirty="0"/>
              <a:t>RA</a:t>
            </a:r>
            <a:r>
              <a:rPr lang="en-GB" altLang="zh-CN" sz="1500" dirty="0"/>
              <a:t>=571”. </a:t>
            </a:r>
            <a:endParaRPr lang="zh-CN" altLang="zh-CN" sz="1500" dirty="0"/>
          </a:p>
          <a:p>
            <a:pPr lvl="1">
              <a:buFont typeface="Arial" panose="020B0604020202020204" pitchFamily="34" charset="0"/>
              <a:buChar char="•"/>
            </a:pPr>
            <a:r>
              <a:rPr lang="en-GB" altLang="zh-CN" sz="1500" dirty="0"/>
              <a:t>Create new clause in 38.141-2 “8.4.1.7 Test requirement for PRACH with L</a:t>
            </a:r>
            <a:r>
              <a:rPr lang="en-GB" altLang="zh-CN" sz="1500" baseline="-25000" dirty="0"/>
              <a:t>RA</a:t>
            </a:r>
            <a:r>
              <a:rPr lang="en-GB" altLang="zh-CN" sz="1500" dirty="0"/>
              <a:t>=1151 and L</a:t>
            </a:r>
            <a:r>
              <a:rPr lang="en-GB" altLang="zh-CN" sz="1500" baseline="-25000" dirty="0"/>
              <a:t>RA</a:t>
            </a:r>
            <a:r>
              <a:rPr lang="en-GB" altLang="zh-CN" sz="1500" dirty="0"/>
              <a:t>=571”. </a:t>
            </a:r>
            <a:endParaRPr lang="zh-CN" altLang="zh-CN" sz="1500" dirty="0"/>
          </a:p>
        </p:txBody>
      </p:sp>
    </p:spTree>
    <p:extLst>
      <p:ext uri="{BB962C8B-B14F-4D97-AF65-F5344CB8AC3E}">
        <p14:creationId xmlns:p14="http://schemas.microsoft.com/office/powerpoint/2010/main" val="3795801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1202" y="116632"/>
            <a:ext cx="10972800" cy="1143000"/>
          </a:xfrm>
        </p:spPr>
        <p:txBody>
          <a:bodyPr/>
          <a:lstStyle/>
          <a:p>
            <a:r>
              <a:rPr lang="en-US" altLang="zh-CN" dirty="0" smtClean="0"/>
              <a:t>Agreements for PUSCH </a:t>
            </a:r>
            <a:endParaRPr lang="zh-CN" altLang="en-US" dirty="0"/>
          </a:p>
        </p:txBody>
      </p:sp>
      <p:sp>
        <p:nvSpPr>
          <p:cNvPr id="3" name="内容占位符 2"/>
          <p:cNvSpPr>
            <a:spLocks noGrp="1"/>
          </p:cNvSpPr>
          <p:nvPr>
            <p:ph idx="1"/>
          </p:nvPr>
        </p:nvSpPr>
        <p:spPr>
          <a:xfrm>
            <a:off x="627017" y="1412776"/>
            <a:ext cx="10972800" cy="5069159"/>
          </a:xfrm>
        </p:spPr>
        <p:txBody>
          <a:bodyPr>
            <a:normAutofit fontScale="85000" lnSpcReduction="20000"/>
          </a:bodyPr>
          <a:lstStyle/>
          <a:p>
            <a:r>
              <a:rPr lang="en-GB" altLang="zh-CN" dirty="0" smtClean="0"/>
              <a:t>PUSCH performance requirements definition:</a:t>
            </a:r>
          </a:p>
          <a:p>
            <a:pPr lvl="1"/>
            <a:r>
              <a:rPr lang="en-GB" altLang="zh-CN" dirty="0" smtClean="0"/>
              <a:t>Bandwidth: Define </a:t>
            </a:r>
            <a:r>
              <a:rPr lang="en-GB" altLang="zh-CN" dirty="0"/>
              <a:t>the requirements for single carrier with </a:t>
            </a:r>
            <a:r>
              <a:rPr lang="en-GB" altLang="zh-CN" dirty="0" smtClean="0"/>
              <a:t>20MHz</a:t>
            </a:r>
          </a:p>
          <a:p>
            <a:pPr lvl="1"/>
            <a:r>
              <a:rPr lang="en-GB" altLang="zh-CN" dirty="0" smtClean="0"/>
              <a:t>Reuse </a:t>
            </a:r>
            <a:r>
              <a:rPr lang="en-GB" altLang="zh-CN" dirty="0"/>
              <a:t>Rel-15 applicability rule for different channel </a:t>
            </a:r>
            <a:r>
              <a:rPr lang="en-GB" altLang="zh-CN" dirty="0" smtClean="0"/>
              <a:t>bandwidths with updated wording</a:t>
            </a:r>
          </a:p>
          <a:p>
            <a:r>
              <a:rPr lang="en-US" altLang="zh-CN" dirty="0">
                <a:solidFill>
                  <a:srgbClr val="FF0000"/>
                </a:solidFill>
              </a:rPr>
              <a:t>Test Applicability rules for PUSCH requirements with different CBW(s)</a:t>
            </a:r>
          </a:p>
          <a:p>
            <a:pPr lvl="1"/>
            <a:r>
              <a:rPr lang="en-GB" altLang="zh-CN" dirty="0"/>
              <a:t>For the subcarrier spacing for testing based on the test applicability rule for different subcarrier spacing specified in section xxx, the test requirements for 20MHz channel bandwidth shall apply only if the BS supports it (see </a:t>
            </a:r>
            <a:r>
              <a:rPr lang="en-GB" altLang="zh-CN" dirty="0" err="1"/>
              <a:t>D.xx</a:t>
            </a:r>
            <a:r>
              <a:rPr lang="en-GB" altLang="zh-CN" dirty="0"/>
              <a:t> in table 4.6-1).</a:t>
            </a:r>
            <a:endParaRPr lang="zh-CN" altLang="zh-CN" dirty="0"/>
          </a:p>
          <a:p>
            <a:pPr lvl="1"/>
            <a:r>
              <a:rPr lang="en-GB" altLang="zh-CN" dirty="0"/>
              <a:t>Unless otherwise stated, for the subcarrier spacing for testing, the tests shall be done only for the widest supported channel bandwidth. If performance requirement is not specified for this widest supported channel bandwidth, the tests shall be done by using performance requirement defined for 20MHz channel bandwidth; the tested PRBs shall then be </a:t>
            </a:r>
            <a:r>
              <a:rPr lang="en-GB" altLang="zh-CN" dirty="0" err="1"/>
              <a:t>centered</a:t>
            </a:r>
            <a:r>
              <a:rPr lang="en-GB" altLang="zh-CN" dirty="0"/>
              <a:t> in this widest supported channel bandwidth</a:t>
            </a:r>
            <a:r>
              <a:rPr lang="en-GB" altLang="zh-CN" dirty="0" smtClean="0"/>
              <a:t>.</a:t>
            </a:r>
            <a:endParaRPr lang="zh-CN" altLang="zh-CN" dirty="0"/>
          </a:p>
        </p:txBody>
      </p:sp>
    </p:spTree>
    <p:extLst>
      <p:ext uri="{BB962C8B-B14F-4D97-AF65-F5344CB8AC3E}">
        <p14:creationId xmlns:p14="http://schemas.microsoft.com/office/powerpoint/2010/main" val="4265650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5083" y="10696"/>
            <a:ext cx="10972800" cy="1143000"/>
          </a:xfrm>
        </p:spPr>
        <p:txBody>
          <a:bodyPr/>
          <a:lstStyle/>
          <a:p>
            <a:r>
              <a:rPr lang="en-US" altLang="zh-CN" dirty="0" smtClean="0"/>
              <a:t>Agreements for PUSCH </a:t>
            </a:r>
            <a:endParaRPr lang="zh-CN" altLang="en-US" dirty="0"/>
          </a:p>
        </p:txBody>
      </p:sp>
      <p:sp>
        <p:nvSpPr>
          <p:cNvPr id="3" name="内容占位符 2"/>
          <p:cNvSpPr>
            <a:spLocks noGrp="1"/>
          </p:cNvSpPr>
          <p:nvPr>
            <p:ph idx="1"/>
          </p:nvPr>
        </p:nvSpPr>
        <p:spPr>
          <a:xfrm>
            <a:off x="609600" y="1268759"/>
            <a:ext cx="10972800" cy="4968553"/>
          </a:xfrm>
          <a:noFill/>
        </p:spPr>
        <p:txBody>
          <a:bodyPr>
            <a:normAutofit fontScale="92500" lnSpcReduction="10000"/>
          </a:bodyPr>
          <a:lstStyle/>
          <a:p>
            <a:pPr marL="342900" lvl="1" indent="-342900">
              <a:buFont typeface="Arial" pitchFamily="34" charset="0"/>
              <a:buChar char="•"/>
            </a:pPr>
            <a:r>
              <a:rPr lang="en-US" altLang="zh-CN" sz="3200" dirty="0"/>
              <a:t>PUSCH mapping </a:t>
            </a:r>
            <a:r>
              <a:rPr lang="en-US" altLang="zh-CN" sz="3200" dirty="0" smtClean="0"/>
              <a:t>type and test applicability rule</a:t>
            </a:r>
          </a:p>
          <a:p>
            <a:pPr lvl="1"/>
            <a:r>
              <a:rPr lang="en-US" altLang="zh-CN" dirty="0" smtClean="0"/>
              <a:t> Define PUSCH performance requirements for both PUSCH Type </a:t>
            </a:r>
            <a:r>
              <a:rPr lang="en-US" altLang="zh-CN" dirty="0"/>
              <a:t>A and Type </a:t>
            </a:r>
            <a:r>
              <a:rPr lang="en-US" altLang="zh-CN" dirty="0" smtClean="0"/>
              <a:t>B</a:t>
            </a:r>
          </a:p>
          <a:p>
            <a:pPr lvl="1"/>
            <a:r>
              <a:rPr lang="en-US" altLang="zh-CN" dirty="0" smtClean="0"/>
              <a:t>Reuse corresponding NR Rel-15 applicability rules</a:t>
            </a:r>
            <a:endParaRPr lang="en-US" altLang="zh-CN" dirty="0"/>
          </a:p>
          <a:p>
            <a:r>
              <a:rPr lang="en-US" altLang="zh-CN" dirty="0" smtClean="0"/>
              <a:t>MCS</a:t>
            </a:r>
          </a:p>
          <a:p>
            <a:pPr lvl="1"/>
            <a:r>
              <a:rPr lang="en-GB" altLang="zh-CN" dirty="0" smtClean="0"/>
              <a:t>MCS 20</a:t>
            </a:r>
          </a:p>
          <a:p>
            <a:r>
              <a:rPr lang="en-US" altLang="zh-CN" dirty="0"/>
              <a:t>RV sequence</a:t>
            </a:r>
          </a:p>
          <a:p>
            <a:pPr lvl="1"/>
            <a:r>
              <a:rPr lang="en-US" altLang="zh-CN" dirty="0"/>
              <a:t>{0,2,3,1}</a:t>
            </a:r>
          </a:p>
          <a:p>
            <a:pPr marL="342900" lvl="1" indent="-342900">
              <a:buFont typeface="Arial" pitchFamily="34" charset="0"/>
              <a:buChar char="•"/>
            </a:pPr>
            <a:r>
              <a:rPr lang="en-GB" altLang="zh-CN" sz="3200" dirty="0" smtClean="0"/>
              <a:t>CG-UCI configuration:</a:t>
            </a:r>
          </a:p>
          <a:p>
            <a:pPr lvl="1"/>
            <a:r>
              <a:rPr lang="en-GB" altLang="zh-CN" sz="2900" dirty="0"/>
              <a:t>Not configure CG-UCI for PUSCH </a:t>
            </a:r>
            <a:r>
              <a:rPr lang="en-GB" altLang="zh-CN" sz="2900" dirty="0" smtClean="0"/>
              <a:t>testing</a:t>
            </a:r>
            <a:endParaRPr lang="en-GB" altLang="zh-CN" sz="2900" dirty="0"/>
          </a:p>
        </p:txBody>
      </p:sp>
    </p:spTree>
    <p:extLst>
      <p:ext uri="{BB962C8B-B14F-4D97-AF65-F5344CB8AC3E}">
        <p14:creationId xmlns:p14="http://schemas.microsoft.com/office/powerpoint/2010/main" val="410797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dirty="0" smtClean="0"/>
              <a:t>Agreements for PUSCH </a:t>
            </a:r>
            <a:endParaRPr lang="zh-CN" altLang="en-US" dirty="0"/>
          </a:p>
        </p:txBody>
      </p:sp>
      <p:sp>
        <p:nvSpPr>
          <p:cNvPr id="3" name="内容占位符 2"/>
          <p:cNvSpPr>
            <a:spLocks noGrp="1"/>
          </p:cNvSpPr>
          <p:nvPr>
            <p:ph idx="1"/>
          </p:nvPr>
        </p:nvSpPr>
        <p:spPr>
          <a:xfrm>
            <a:off x="839416" y="1316400"/>
            <a:ext cx="10585176" cy="5257799"/>
          </a:xfrm>
        </p:spPr>
        <p:txBody>
          <a:bodyPr>
            <a:normAutofit/>
          </a:bodyPr>
          <a:lstStyle/>
          <a:p>
            <a:r>
              <a:rPr lang="en-US" altLang="zh-CN" dirty="0" smtClean="0"/>
              <a:t>Performance requirements for CG-UCI multiplexed on PUSCH with interlace allocation</a:t>
            </a:r>
          </a:p>
          <a:p>
            <a:pPr lvl="1"/>
            <a:r>
              <a:rPr lang="en-US" altLang="zh-CN" dirty="0" smtClean="0"/>
              <a:t>Option 1: Not introduce</a:t>
            </a:r>
          </a:p>
          <a:p>
            <a:pPr lvl="1"/>
            <a:r>
              <a:rPr lang="en-GB" altLang="zh-CN" dirty="0"/>
              <a:t>Option 2: Introduce requirement for HARQ-ACK multiplexed on interlacing PUSCH with more than 2 bits information, without CSI-1/2, and the test metric use BLER &lt;=1</a:t>
            </a:r>
            <a:r>
              <a:rPr lang="en-GB" altLang="zh-CN" dirty="0" smtClean="0"/>
              <a:t>%.</a:t>
            </a:r>
            <a:endParaRPr lang="en-GB" altLang="zh-CN" dirty="0"/>
          </a:p>
          <a:p>
            <a:pPr lvl="1"/>
            <a:r>
              <a:rPr lang="en-GB" altLang="zh-CN" dirty="0" smtClean="0"/>
              <a:t>Option </a:t>
            </a:r>
            <a:r>
              <a:rPr lang="en-GB" altLang="zh-CN" dirty="0"/>
              <a:t>3:Introduce performance requirements for CG-UCI multiplexed on PUSCH with interlaced resource allocation and without HARQ-ACK, CSI part 1 and CSI part 2 and use following Table as assumptions: </a:t>
            </a:r>
            <a:endParaRPr lang="zh-CN" altLang="en-US" dirty="0"/>
          </a:p>
          <a:p>
            <a:pPr lvl="1"/>
            <a:endParaRPr lang="zh-CN" altLang="en-US" dirty="0"/>
          </a:p>
        </p:txBody>
      </p:sp>
    </p:spTree>
    <p:extLst>
      <p:ext uri="{BB962C8B-B14F-4D97-AF65-F5344CB8AC3E}">
        <p14:creationId xmlns:p14="http://schemas.microsoft.com/office/powerpoint/2010/main" val="2734062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3392" y="260648"/>
            <a:ext cx="10972800" cy="346050"/>
          </a:xfrm>
        </p:spPr>
        <p:txBody>
          <a:bodyPr>
            <a:normAutofit fontScale="90000"/>
          </a:bodyPr>
          <a:lstStyle/>
          <a:p>
            <a:r>
              <a:rPr lang="en-US" altLang="zh-CN" dirty="0" smtClean="0"/>
              <a:t>Simulation assumptions</a:t>
            </a:r>
            <a:endParaRPr lang="zh-CN" altLang="en-US" dirty="0"/>
          </a:p>
        </p:txBody>
      </p:sp>
      <p:graphicFrame>
        <p:nvGraphicFramePr>
          <p:cNvPr id="4" name="Table 3">
            <a:extLst>
              <a:ext uri="{FF2B5EF4-FFF2-40B4-BE49-F238E27FC236}">
                <a16:creationId xmlns="" xmlns:a16="http://schemas.microsoft.com/office/drawing/2014/main" id="{13ED4736-B648-4FBC-895E-623C30BF8974}"/>
              </a:ext>
            </a:extLst>
          </p:cNvPr>
          <p:cNvGraphicFramePr>
            <a:graphicFrameLocks noGrp="1"/>
          </p:cNvGraphicFramePr>
          <p:nvPr>
            <p:extLst>
              <p:ext uri="{D42A27DB-BD31-4B8C-83A1-F6EECF244321}">
                <p14:modId xmlns:p14="http://schemas.microsoft.com/office/powerpoint/2010/main" val="1478701227"/>
              </p:ext>
            </p:extLst>
          </p:nvPr>
        </p:nvGraphicFramePr>
        <p:xfrm>
          <a:off x="2567608" y="836712"/>
          <a:ext cx="7344816" cy="5754387"/>
        </p:xfrm>
        <a:graphic>
          <a:graphicData uri="http://schemas.openxmlformats.org/drawingml/2006/table">
            <a:tbl>
              <a:tblPr firstRow="1" firstCol="1" bandRow="1"/>
              <a:tblGrid>
                <a:gridCol w="3810088">
                  <a:extLst>
                    <a:ext uri="{9D8B030D-6E8A-4147-A177-3AD203B41FA5}">
                      <a16:colId xmlns="" xmlns:a16="http://schemas.microsoft.com/office/drawing/2014/main" val="2115192498"/>
                    </a:ext>
                  </a:extLst>
                </a:gridCol>
                <a:gridCol w="3534728">
                  <a:extLst>
                    <a:ext uri="{9D8B030D-6E8A-4147-A177-3AD203B41FA5}">
                      <a16:colId xmlns="" xmlns:a16="http://schemas.microsoft.com/office/drawing/2014/main" val="1375557807"/>
                    </a:ext>
                  </a:extLst>
                </a:gridCol>
              </a:tblGrid>
              <a:tr h="225582">
                <a:tc>
                  <a:txBody>
                    <a:bodyPr/>
                    <a:lstStyle/>
                    <a:p>
                      <a:pPr algn="ctr">
                        <a:lnSpc>
                          <a:spcPct val="107000"/>
                        </a:lnSpc>
                        <a:spcAft>
                          <a:spcPts val="0"/>
                        </a:spcAft>
                      </a:pPr>
                      <a:r>
                        <a:rPr lang="en-GB" sz="1400" b="1" noProof="0" dirty="0" smtClean="0">
                          <a:effectLst/>
                          <a:latin typeface="Calibri" panose="020F0502020204030204" pitchFamily="34" charset="0"/>
                          <a:ea typeface="宋体" panose="02010600030101010101" pitchFamily="2" charset="-122"/>
                          <a:cs typeface="Times New Roman" panose="02020603050405020304" pitchFamily="18" charset="0"/>
                        </a:rPr>
                        <a:t>Parameters</a:t>
                      </a:r>
                      <a:endParaRPr lang="en-GB" sz="1400" b="1"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altLang="zh-CN" sz="1400" b="1" noProof="0" dirty="0" smtClean="0">
                          <a:effectLst/>
                          <a:latin typeface="Calibri" panose="020F0502020204030204" pitchFamily="34" charset="0"/>
                          <a:ea typeface="+mn-ea"/>
                          <a:cs typeface="Times New Roman" panose="02020603050405020304" pitchFamily="18" charset="0"/>
                        </a:rPr>
                        <a:t>Value</a:t>
                      </a:r>
                      <a:endParaRPr lang="en-GB" sz="1400" b="1"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42498793"/>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altLang="zh-CN" sz="1400" noProof="0" dirty="0">
                          <a:effectLst/>
                          <a:latin typeface="Calibri" panose="020F0502020204030204" pitchFamily="34" charset="0"/>
                          <a:ea typeface="+mn-ea"/>
                          <a:cs typeface="Times New Roman" panose="02020603050405020304" pitchFamily="18" charset="0"/>
                        </a:rPr>
                        <a:t>Disabled</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82">
                <a:tc>
                  <a:txBody>
                    <a:bodyPr/>
                    <a:lstStyle/>
                    <a:p>
                      <a:pPr algn="l">
                        <a:lnSpc>
                          <a:spcPct val="107000"/>
                        </a:lnSpc>
                        <a:spcAft>
                          <a:spcPts val="0"/>
                        </a:spcAft>
                      </a:pPr>
                      <a:r>
                        <a:rPr lang="en-GB" sz="1400" noProof="0" dirty="0" smtClean="0">
                          <a:effectLst/>
                          <a:latin typeface="Calibri" panose="020F0502020204030204" pitchFamily="34" charset="0"/>
                          <a:ea typeface="宋体" panose="02010600030101010101" pitchFamily="2" charset="-122"/>
                          <a:cs typeface="Times New Roman" panose="02020603050405020304" pitchFamily="18" charset="0"/>
                        </a:rPr>
                        <a:t>Antenna</a:t>
                      </a:r>
                      <a:r>
                        <a:rPr lang="en-GB" sz="1400" baseline="0" noProof="0" dirty="0" smtClean="0">
                          <a:effectLst/>
                          <a:latin typeface="Calibri" panose="020F0502020204030204" pitchFamily="34" charset="0"/>
                          <a:ea typeface="宋体" panose="02010600030101010101" pitchFamily="2" charset="-122"/>
                          <a:cs typeface="Times New Roman" panose="02020603050405020304" pitchFamily="18" charset="0"/>
                        </a:rPr>
                        <a:t> configuration</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noProof="0" dirty="0" smtClean="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1T2R</a:t>
                      </a:r>
                      <a:endParaRPr lang="en-GB" sz="14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48711282"/>
                  </a:ext>
                </a:extLst>
              </a:tr>
              <a:tr h="225582">
                <a:tc>
                  <a:txBody>
                    <a:bodyPr/>
                    <a:lstStyle/>
                    <a:p>
                      <a:pPr algn="l">
                        <a:lnSpc>
                          <a:spcPct val="107000"/>
                        </a:lnSpc>
                        <a:spcAft>
                          <a:spcPts val="0"/>
                        </a:spcAft>
                      </a:pPr>
                      <a:r>
                        <a:rPr lang="en-GB" sz="140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rPr>
                        <a:t>15kHz: </a:t>
                      </a: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20MHz</a:t>
                      </a:r>
                      <a:r>
                        <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rPr>
                        <a:t>; 30kHz: </a:t>
                      </a: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20MHz</a:t>
                      </a:r>
                      <a:endPar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82">
                <a:tc>
                  <a:txBody>
                    <a:bodyPr/>
                    <a:lstStyle/>
                    <a:p>
                      <a:pPr algn="l">
                        <a:lnSpc>
                          <a:spcPct val="107000"/>
                        </a:lnSpc>
                        <a:spcAft>
                          <a:spcPts val="0"/>
                        </a:spcAft>
                      </a:pPr>
                      <a:r>
                        <a:rPr lang="en-GB" sz="1400" strike="noStrike" noProof="0" dirty="0" smtClean="0">
                          <a:effectLst/>
                          <a:latin typeface="Calibri" panose="020F0502020204030204" pitchFamily="34" charset="0"/>
                          <a:ea typeface="宋体" panose="02010600030101010101" pitchFamily="2" charset="-122"/>
                          <a:cs typeface="Times New Roman" panose="02020603050405020304" pitchFamily="18" charset="0"/>
                        </a:rPr>
                        <a:t>TDD pattern</a:t>
                      </a:r>
                      <a:endParaRPr lang="en-GB" sz="1400" strike="noStrike"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7D2S1U S=6D:4G:4U for 30kHz SCS</a:t>
                      </a:r>
                    </a:p>
                    <a:p>
                      <a:pPr algn="ctr">
                        <a:lnSpc>
                          <a:spcPct val="107000"/>
                        </a:lnSpc>
                        <a:spcAft>
                          <a:spcPts val="0"/>
                        </a:spcAft>
                      </a:pP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3D1S1U S=10D:2G:2U for 15kHz SCS</a:t>
                      </a:r>
                      <a:endPar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82">
                <a:tc>
                  <a:txBody>
                    <a:bodyPr/>
                    <a:lstStyle/>
                    <a:p>
                      <a:pPr algn="l">
                        <a:lnSpc>
                          <a:spcPct val="107000"/>
                        </a:lnSpc>
                        <a:spcAft>
                          <a:spcPts val="0"/>
                        </a:spcAft>
                      </a:pPr>
                      <a:r>
                        <a:rPr lang="en-GB" sz="1400" strike="noStrike" noProof="0" dirty="0" smtClean="0">
                          <a:effectLst/>
                          <a:latin typeface="Calibri" panose="020F0502020204030204" pitchFamily="34" charset="0"/>
                          <a:ea typeface="宋体" panose="02010600030101010101" pitchFamily="2" charset="-122"/>
                          <a:cs typeface="Times New Roman" panose="02020603050405020304" pitchFamily="18" charset="0"/>
                        </a:rPr>
                        <a:t>Interlace</a:t>
                      </a:r>
                      <a:r>
                        <a:rPr lang="en-GB" sz="1400" strike="noStrike" baseline="0" noProof="0" dirty="0" smtClean="0">
                          <a:effectLst/>
                          <a:latin typeface="Calibri" panose="020F0502020204030204" pitchFamily="34" charset="0"/>
                          <a:ea typeface="宋体" panose="02010600030101010101" pitchFamily="2" charset="-122"/>
                          <a:cs typeface="Times New Roman" panose="02020603050405020304" pitchFamily="18" charset="0"/>
                        </a:rPr>
                        <a:t> structure</a:t>
                      </a:r>
                      <a:endParaRPr lang="en-GB" sz="1400" strike="noStrike"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First</a:t>
                      </a:r>
                      <a:r>
                        <a:rPr kumimoji="1" lang="en-GB" altLang="zh-CN" sz="1400" strike="noStrike" kern="1200" baseline="0" noProof="0" dirty="0" smtClean="0">
                          <a:solidFill>
                            <a:schemeClr val="tx1"/>
                          </a:solidFill>
                          <a:effectLst/>
                          <a:latin typeface="Calibri" panose="020F0502020204030204" pitchFamily="34" charset="0"/>
                          <a:ea typeface="+mn-ea"/>
                          <a:cs typeface="Times New Roman" panose="02020603050405020304" pitchFamily="18" charset="0"/>
                        </a:rPr>
                        <a:t> single interlace per slot</a:t>
                      </a:r>
                      <a:endPar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247">
                <a:tc>
                  <a:txBody>
                    <a:bodyPr/>
                    <a:lstStyle/>
                    <a:p>
                      <a:pPr algn="l">
                        <a:lnSpc>
                          <a:spcPct val="107000"/>
                        </a:lnSpc>
                        <a:spcAft>
                          <a:spcPts val="0"/>
                        </a:spcAft>
                      </a:pPr>
                      <a:r>
                        <a:rPr lang="en-GB" sz="1400" noProof="0" dirty="0" smtClean="0">
                          <a:effectLst/>
                          <a:latin typeface="Calibri" panose="020F0502020204030204" pitchFamily="34" charset="0"/>
                          <a:ea typeface="宋体" panose="02010600030101010101" pitchFamily="2" charset="-122"/>
                          <a:cs typeface="Times New Roman" panose="02020603050405020304" pitchFamily="18" charset="0"/>
                        </a:rPr>
                        <a:t>DM-RS </a:t>
                      </a: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type </a:t>
                      </a:r>
                      <a:r>
                        <a:rPr kumimoji="1" lang="en-GB" sz="1400" kern="1200" noProof="0" dirty="0" smtClean="0">
                          <a:solidFill>
                            <a:schemeClr val="tx1"/>
                          </a:solidFill>
                          <a:effectLst/>
                          <a:latin typeface="Calibri" panose="020F0502020204030204" pitchFamily="34" charset="0"/>
                          <a:ea typeface="+mn-ea"/>
                          <a:cs typeface="Times New Roman" panose="02020603050405020304" pitchFamily="18" charset="0"/>
                        </a:rPr>
                        <a:t>1 with single-symbol</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02151103"/>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Number of DMRS symbols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i="1" strike="noStrike" kern="1200" dirty="0" err="1" smtClean="0">
                          <a:solidFill>
                            <a:schemeClr val="tx1"/>
                          </a:solidFill>
                          <a:effectLst/>
                          <a:latin typeface="Calibri" panose="020F0502020204030204" pitchFamily="34" charset="0"/>
                          <a:ea typeface="+mn-ea"/>
                          <a:cs typeface="Times New Roman" panose="02020603050405020304" pitchFamily="18" charset="0"/>
                        </a:rPr>
                        <a:t>dmrs-AdditionalPosition</a:t>
                      </a:r>
                      <a:r>
                        <a:rPr kumimoji="1" lang="en-GB" altLang="zh-CN" sz="1400" strike="noStrike" kern="1200" dirty="0" smtClean="0">
                          <a:solidFill>
                            <a:schemeClr val="tx1"/>
                          </a:solidFill>
                          <a:effectLst/>
                          <a:latin typeface="Calibri" panose="020F0502020204030204" pitchFamily="34" charset="0"/>
                          <a:ea typeface="+mn-ea"/>
                          <a:cs typeface="Times New Roman" panose="02020603050405020304" pitchFamily="18" charset="0"/>
                        </a:rPr>
                        <a:t> </a:t>
                      </a:r>
                      <a:r>
                        <a:rPr lang="en-GB" altLang="zh-CN" sz="1400" dirty="0" smtClean="0"/>
                        <a:t>‘pos1’</a:t>
                      </a:r>
                      <a:r>
                        <a:rPr lang="en-GB" altLang="zh-CN" sz="1400" i="1" dirty="0" smtClean="0"/>
                        <a:t> </a:t>
                      </a:r>
                      <a:r>
                        <a:rPr lang="en-GB" altLang="zh-CN" sz="1400" i="0" dirty="0" smtClean="0"/>
                        <a:t>(</a:t>
                      </a:r>
                      <a:r>
                        <a:rPr kumimoji="1" lang="en-GB" sz="1400" kern="1200" noProof="0" dirty="0" smtClean="0">
                          <a:solidFill>
                            <a:schemeClr val="tx1"/>
                          </a:solidFill>
                          <a:effectLst/>
                          <a:latin typeface="Calibri" panose="020F0502020204030204" pitchFamily="34" charset="0"/>
                          <a:ea typeface="+mn-ea"/>
                          <a:cs typeface="Times New Roman" panose="02020603050405020304" pitchFamily="18" charset="0"/>
                        </a:rPr>
                        <a:t>1+1)</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3379793"/>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7000962"/>
                  </a:ext>
                </a:extLst>
              </a:tr>
              <a:tr h="225582">
                <a:tc>
                  <a:txBody>
                    <a:bodyPr/>
                    <a:lstStyle/>
                    <a:p>
                      <a:pPr algn="l">
                        <a:lnSpc>
                          <a:spcPct val="107000"/>
                        </a:lnSpc>
                        <a:spcAft>
                          <a:spcPts val="0"/>
                        </a:spcAft>
                      </a:pPr>
                      <a:r>
                        <a:rPr lang="en-GB" altLang="zh-CN" sz="1400" noProof="0" dirty="0"/>
                        <a:t>start symbol index</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17932082"/>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400" kern="1200" noProof="0" dirty="0" smtClean="0">
                          <a:solidFill>
                            <a:schemeClr val="tx1"/>
                          </a:solidFill>
                          <a:effectLst/>
                          <a:latin typeface="Calibri" panose="020F0502020204030204" pitchFamily="34" charset="0"/>
                          <a:ea typeface="+mn-ea"/>
                          <a:cs typeface="Times New Roman" panose="02020603050405020304" pitchFamily="18" charset="0"/>
                        </a:rPr>
                        <a:t>Type </a:t>
                      </a: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A and B</a:t>
                      </a:r>
                      <a:endParaRPr kumimoji="1" lang="en-GB" altLang="zh-CN"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12939419"/>
                  </a:ext>
                </a:extLst>
              </a:tr>
              <a:tr h="26676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altLang="zh-CN" sz="140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kern="1200" noProof="0" dirty="0">
                          <a:solidFill>
                            <a:schemeClr val="tx1"/>
                          </a:solidFill>
                          <a:latin typeface="+mn-lt"/>
                          <a:ea typeface="+mn-ea"/>
                          <a:cs typeface="+mn-cs"/>
                        </a:rPr>
                        <a:t>Full applicable test bandwidth</a:t>
                      </a:r>
                      <a:endParaRPr kumimoji="1" lang="en-GB" sz="140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1391305"/>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smtClean="0">
                          <a:solidFill>
                            <a:schemeClr val="tx1"/>
                          </a:solidFill>
                          <a:effectLst/>
                          <a:latin typeface="Calibri" panose="020F0502020204030204" pitchFamily="34" charset="0"/>
                          <a:ea typeface="+mn-ea"/>
                          <a:cs typeface="Times New Roman" panose="02020603050405020304" pitchFamily="18" charset="0"/>
                        </a:rPr>
                        <a:t>20</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09060497"/>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2473166"/>
                  </a:ext>
                </a:extLst>
              </a:tr>
              <a:tr h="232041">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400" noProof="0" dirty="0" smtClean="0">
                          <a:effectLst/>
                          <a:latin typeface="Calibri" panose="020F0502020204030204" pitchFamily="34" charset="0"/>
                          <a:ea typeface="+mn-ea"/>
                          <a:cs typeface="Times New Roman" panose="02020603050405020304" pitchFamily="18" charset="0"/>
                        </a:rPr>
                        <a:t>TDLA30-10</a:t>
                      </a:r>
                      <a:endParaRPr lang="en-GB" altLang="zh-CN" sz="1400" noProof="0" dirty="0">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54786565"/>
                  </a:ext>
                </a:extLst>
              </a:tr>
              <a:tr h="225582">
                <a:tc>
                  <a:txBody>
                    <a:bodyPr/>
                    <a:lstStyle/>
                    <a:p>
                      <a:pPr algn="l">
                        <a:lnSpc>
                          <a:spcPct val="107000"/>
                        </a:lnSpc>
                        <a:spcAft>
                          <a:spcPts val="0"/>
                        </a:spcAft>
                      </a:pPr>
                      <a:r>
                        <a:rPr lang="en-GB" sz="1400" strike="noStrike" noProof="0" dirty="0" smtClean="0">
                          <a:effectLst/>
                          <a:latin typeface="Calibri" panose="020F0502020204030204" pitchFamily="34" charset="0"/>
                          <a:ea typeface="宋体" panose="02010600030101010101" pitchFamily="2" charset="-122"/>
                          <a:cs typeface="Times New Roman" panose="02020603050405020304" pitchFamily="18" charset="0"/>
                        </a:rPr>
                        <a:t>Guard</a:t>
                      </a:r>
                      <a:r>
                        <a:rPr lang="en-GB" sz="1400" strike="noStrike" baseline="0" noProof="0" dirty="0" smtClean="0">
                          <a:effectLst/>
                          <a:latin typeface="Calibri" panose="020F0502020204030204" pitchFamily="34" charset="0"/>
                          <a:ea typeface="宋体" panose="02010600030101010101" pitchFamily="2" charset="-122"/>
                          <a:cs typeface="Times New Roman" panose="02020603050405020304" pitchFamily="18" charset="0"/>
                        </a:rPr>
                        <a:t> band</a:t>
                      </a:r>
                      <a:endParaRPr lang="en-GB" sz="1400" strike="noStrike"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altLang="zh-CN" sz="1400" strike="noStrike" kern="1200" noProof="0" dirty="0" smtClean="0">
                          <a:solidFill>
                            <a:schemeClr val="tx1"/>
                          </a:solidFill>
                          <a:effectLst/>
                          <a:latin typeface="Calibri" panose="020F0502020204030204" pitchFamily="34" charset="0"/>
                          <a:ea typeface="+mn-ea"/>
                          <a:cs typeface="Times New Roman" panose="02020603050405020304" pitchFamily="18" charset="0"/>
                        </a:rPr>
                        <a:t>Not configured</a:t>
                      </a:r>
                      <a:endParaRPr kumimoji="1" lang="en-GB" altLang="zh-CN" sz="14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02039032"/>
                  </a:ext>
                </a:extLst>
              </a:tr>
              <a:tr h="225582">
                <a:tc>
                  <a:txBody>
                    <a:bodyPr/>
                    <a:lstStyle/>
                    <a:p>
                      <a:pPr algn="l">
                        <a:lnSpc>
                          <a:spcPct val="107000"/>
                        </a:lnSpc>
                        <a:spcAft>
                          <a:spcPts val="0"/>
                        </a:spcAft>
                      </a:pPr>
                      <a:r>
                        <a:rPr lang="en-GB" sz="1400" strike="noStrike" baseline="0" noProof="0" dirty="0" smtClean="0">
                          <a:effectLst/>
                          <a:latin typeface="Calibri" panose="020F0502020204030204" pitchFamily="34" charset="0"/>
                          <a:ea typeface="宋体" panose="02010600030101010101" pitchFamily="2" charset="-122"/>
                          <a:cs typeface="Times New Roman" panose="02020603050405020304" pitchFamily="18" charset="0"/>
                        </a:rPr>
                        <a:t>PT-RS</a:t>
                      </a:r>
                      <a:endParaRPr lang="en-GB" sz="1400" strike="noStrike" baseline="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Not configured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98409745"/>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Timing offset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55922388"/>
                  </a:ext>
                </a:extLst>
              </a:tr>
              <a:tr h="225582">
                <a:tc>
                  <a:txBody>
                    <a:bodyPr/>
                    <a:lstStyle/>
                    <a:p>
                      <a:pPr algn="l">
                        <a:lnSpc>
                          <a:spcPct val="107000"/>
                        </a:lnSpc>
                        <a:spcAft>
                          <a:spcPts val="0"/>
                        </a:spcAft>
                      </a:pPr>
                      <a:r>
                        <a:rPr lang="en-GB" sz="1400" noProof="0" dirty="0">
                          <a:effectLst/>
                          <a:latin typeface="Calibri" panose="020F0502020204030204" pitchFamily="34" charset="0"/>
                          <a:ea typeface="宋体" panose="02010600030101010101" pitchFamily="2" charset="-122"/>
                          <a:cs typeface="Times New Roman" panose="02020603050405020304" pitchFamily="18" charset="0"/>
                        </a:rPr>
                        <a:t>Frequency offset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50705625"/>
                  </a:ext>
                </a:extLst>
              </a:tr>
              <a:tr h="46164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altLang="zh-CN" sz="1400" noProof="0" dirty="0"/>
                        <a:t>Code block group, Frequency hopping, Limited buffer rate matching</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altLang="zh-CN" sz="1400" noProof="0" dirty="0" smtClean="0">
                          <a:effectLst/>
                          <a:latin typeface="Calibri" panose="020F0502020204030204" pitchFamily="34" charset="0"/>
                          <a:ea typeface="+mn-ea"/>
                          <a:cs typeface="Times New Roman" panose="02020603050405020304" pitchFamily="18" charset="0"/>
                        </a:rPr>
                        <a:t> Disabled</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22200636"/>
                  </a:ext>
                </a:extLst>
              </a:tr>
              <a:tr h="225582">
                <a:tc>
                  <a:txBody>
                    <a:bodyPr/>
                    <a:lstStyle/>
                    <a:p>
                      <a:pPr algn="l">
                        <a:lnSpc>
                          <a:spcPct val="107000"/>
                        </a:lnSpc>
                        <a:spcAft>
                          <a:spcPts val="0"/>
                        </a:spcAft>
                      </a:pPr>
                      <a:r>
                        <a:rPr lang="en-GB" altLang="zh-CN" sz="1400" noProof="0" dirty="0"/>
                        <a:t>Number of HARQ transmissions </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35498067"/>
                  </a:ext>
                </a:extLst>
              </a:tr>
              <a:tr h="225582">
                <a:tc>
                  <a:txBody>
                    <a:bodyPr/>
                    <a:lstStyle/>
                    <a:p>
                      <a:pPr algn="l">
                        <a:lnSpc>
                          <a:spcPct val="107000"/>
                        </a:lnSpc>
                        <a:spcAft>
                          <a:spcPts val="0"/>
                        </a:spcAft>
                      </a:pPr>
                      <a:r>
                        <a:rPr lang="en-GB" sz="1400" noProof="0" dirty="0" smtClean="0">
                          <a:effectLst/>
                          <a:latin typeface="Calibri" panose="020F0502020204030204" pitchFamily="34" charset="0"/>
                          <a:ea typeface="宋体" panose="02010600030101010101" pitchFamily="2" charset="-122"/>
                          <a:cs typeface="Times New Roman" panose="02020603050405020304" pitchFamily="18" charset="0"/>
                        </a:rPr>
                        <a:t>RV sequence</a:t>
                      </a:r>
                      <a:endParaRPr lang="en-GB" sz="14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400" kern="1200" noProof="0" dirty="0" smtClean="0">
                          <a:solidFill>
                            <a:schemeClr val="tx1"/>
                          </a:solidFill>
                          <a:effectLst/>
                          <a:latin typeface="Calibri" panose="020F0502020204030204" pitchFamily="34" charset="0"/>
                          <a:ea typeface="+mn-ea"/>
                          <a:cs typeface="Times New Roman" panose="02020603050405020304" pitchFamily="18" charset="0"/>
                        </a:rPr>
                        <a:t>{0,2,3,1}</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0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altLang="zh-CN" sz="140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400" noProof="0" dirty="0"/>
                        <a:t>SNR @70% of maximum throughput</a:t>
                      </a:r>
                      <a:endParaRPr kumimoji="1" lang="en-GB" sz="140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55215549"/>
                  </a:ext>
                </a:extLst>
              </a:tr>
            </a:tbl>
          </a:graphicData>
        </a:graphic>
      </p:graphicFrame>
    </p:spTree>
    <p:extLst>
      <p:ext uri="{BB962C8B-B14F-4D97-AF65-F5344CB8AC3E}">
        <p14:creationId xmlns:p14="http://schemas.microsoft.com/office/powerpoint/2010/main" val="2657321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3929</TotalTime>
  <Words>798</Words>
  <Application>Microsoft Office PowerPoint</Application>
  <PresentationFormat>宽屏</PresentationFormat>
  <Paragraphs>95</Paragraphs>
  <Slides>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Arial Unicode MS</vt:lpstr>
      <vt:lpstr>宋体</vt:lpstr>
      <vt:lpstr>Arial</vt:lpstr>
      <vt:lpstr>Calibri</vt:lpstr>
      <vt:lpstr>Times New Roman</vt:lpstr>
      <vt:lpstr>Office 主题</vt:lpstr>
      <vt:lpstr>3GPP TSG-RAN WG4 Meeting #98-e  Electronic Meeting, January 25th – February 5th, 2021</vt:lpstr>
      <vt:lpstr>Background</vt:lpstr>
      <vt:lpstr>General: Test scope</vt:lpstr>
      <vt:lpstr>General: Specification structure</vt:lpstr>
      <vt:lpstr>Agreements for PUSCH </vt:lpstr>
      <vt:lpstr>Agreements for PUSCH </vt:lpstr>
      <vt:lpstr>Agreements for PUSCH </vt:lpstr>
      <vt:lpstr>Simulation assumptions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260</cp:revision>
  <dcterms:created xsi:type="dcterms:W3CDTF">2016-01-12T08:39:50Z</dcterms:created>
  <dcterms:modified xsi:type="dcterms:W3CDTF">2021-02-01T03:06:59Z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(3)Dl3/X8ZF7UBMhlnnVPrhp9K5igFCaXrShVvYHzbU2q3SPfU/hNJFmjJrxpHn2NKLpex/5QKb
58rE9uJLPnDWVvxZxNEbcXAaMopzeEIPRYDfwwK9aPt+VrdkMjspmjRee3g+2vNqfhKWeKep
Bja9Xrh7ND+n6srpqzpj43SOzXW6RZqeTBimKAa1OQSMV6hEbd7XHzygH5xERMDxH4EzvyT5
vWnLcLRhGZL/PokTcG</vt:lpwstr>
  </property>
  <property fmtid="{D5CDD505-2E9C-101B-9397-08002B2CF9AE}" pid="3" name="_2015_ms_pID_7253431">
    <vt:lpwstr>gMzuPOGXI0KdkLw4EkEM4zi9BEVJAujY7k2uq7c6KBT78vHC6EUnGI
o6eoJPl9lvzIwb3wc8cuvfuhJL7z0wHNRmnRsQfgeZqZsYKOs5cokwm2BxQA0Eiiwco5NfSt
TEXmswYPR2eIxlupch4gDvBEkJZUS//L1vTvQ6qV7XxwkTreSpI+DxWL9ZJMTEblfdJW79w0
2NHYk4axF1fXCQqXPxIN3eNUpSHLVp+GQXy5</vt:lpwstr>
  </property>
  <property fmtid="{D5CDD505-2E9C-101B-9397-08002B2CF9AE}" pid="4" name="_2015_ms_pID_7253432">
    <vt:lpwstr>MKHcRA6Fs4TgFTxxf1SYzHsvZUANpq8tpLr1
HrVurlJzofxQKAmmm7iTXTsaK1T/rNhoEvMgIY8qf677h7JHcW4=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1612143683</vt:lpwstr>
  </property>
</Properties>
</file>