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797" r:id="rId2"/>
    <p:sldMasterId id="2147483816" r:id="rId3"/>
    <p:sldMasterId id="2147483683" r:id="rId4"/>
  </p:sldMasterIdLst>
  <p:notesMasterIdLst>
    <p:notesMasterId r:id="rId8"/>
  </p:notesMasterIdLst>
  <p:handoutMasterIdLst>
    <p:handoutMasterId r:id="rId9"/>
  </p:handoutMasterIdLst>
  <p:sldIdLst>
    <p:sldId id="283" r:id="rId5"/>
    <p:sldId id="286" r:id="rId6"/>
    <p:sldId id="287" r:id="rId7"/>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_图片版" id="{E8D0D622-F6C6-F44A-B365-B4A5FF6195C2}">
          <p14:sldIdLst>
            <p14:sldId id="283"/>
          </p14:sldIdLst>
        </p14:section>
        <p14:section name="章节页" id="{FD05EE94-C931-8C4B-83A2-004B32AA1207}">
          <p14:sldIdLst>
            <p14:sldId id="286"/>
            <p14:sldId id="287"/>
          </p14:sldIdLst>
        </p14:section>
      </p14:sectionLst>
    </p:ext>
    <p:ext uri="{EFAFB233-063F-42B5-8137-9DF3F51BA10A}">
      <p15:sldGuideLst xmlns:p15="http://schemas.microsoft.com/office/powerpoint/2012/main">
        <p15:guide id="5" pos="3701" userDrawn="1">
          <p15:clr>
            <a:srgbClr val="A4A3A4"/>
          </p15:clr>
        </p15:guide>
        <p15:guide id="6" orient="horz" pos="2159" userDrawn="1">
          <p15:clr>
            <a:srgbClr val="A4A3A4"/>
          </p15:clr>
        </p15:guide>
        <p15:guide id="7" pos="35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C7000B"/>
    <a:srgbClr val="151515"/>
    <a:srgbClr val="575756"/>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79639" autoAdjust="0"/>
  </p:normalViewPr>
  <p:slideViewPr>
    <p:cSldViewPr snapToGrid="0" snapToObjects="1">
      <p:cViewPr>
        <p:scale>
          <a:sx n="112" d="100"/>
          <a:sy n="112" d="100"/>
        </p:scale>
        <p:origin x="2460" y="912"/>
      </p:cViewPr>
      <p:guideLst>
        <p:guide pos="3701"/>
        <p:guide orient="horz" pos="2159"/>
        <p:guide pos="35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1/29/2021</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t>1</a:t>
            </a:fld>
            <a:endParaRPr lang="en-US"/>
          </a:p>
        </p:txBody>
      </p:sp>
    </p:spTree>
    <p:extLst>
      <p:ext uri="{BB962C8B-B14F-4D97-AF65-F5344CB8AC3E}">
        <p14:creationId xmlns:p14="http://schemas.microsoft.com/office/powerpoint/2010/main" val="405136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NEC:</a:t>
            </a:r>
            <a:r>
              <a:rPr lang="en-US" altLang="zh-CN" baseline="0" dirty="0" smtClean="0"/>
              <a:t> I don’t remind if we have any specific for. </a:t>
            </a:r>
            <a:r>
              <a:rPr lang="en-US" altLang="zh-CN" baseline="0" dirty="0" err="1" smtClean="0"/>
              <a:t>Cat.A</a:t>
            </a:r>
            <a:r>
              <a:rPr lang="en-US" altLang="zh-CN" baseline="0" dirty="0" smtClean="0"/>
              <a:t> limit. If we only include </a:t>
            </a:r>
            <a:r>
              <a:rPr lang="en-US" altLang="zh-CN" baseline="0" dirty="0" err="1" smtClean="0"/>
              <a:t>Cat.B</a:t>
            </a:r>
            <a:r>
              <a:rPr lang="en-US" altLang="zh-CN" baseline="0" dirty="0" smtClean="0"/>
              <a:t>, will loss coverage for regional </a:t>
            </a:r>
            <a:r>
              <a:rPr lang="en-US" altLang="zh-CN" baseline="0" dirty="0" err="1" smtClean="0"/>
              <a:t>Cat.A</a:t>
            </a:r>
            <a:r>
              <a:rPr lang="en-US" altLang="zh-CN" baseline="0" dirty="0" smtClean="0"/>
              <a:t> limit. We have such concern on missing cat A here.</a:t>
            </a:r>
          </a:p>
          <a:p>
            <a:r>
              <a:rPr lang="en-US" altLang="zh-CN" baseline="0" dirty="0" smtClean="0"/>
              <a:t>Huawei:  I agree with you for some observations. The wording not so clear. If we want to improve the wording in existing AAS and MSR specification. We can further work on that in future RAN4 meetings.</a:t>
            </a:r>
          </a:p>
          <a:p>
            <a:r>
              <a:rPr lang="en-US" altLang="zh-CN" dirty="0" smtClean="0"/>
              <a:t>NEC: We think we can continue</a:t>
            </a:r>
            <a:r>
              <a:rPr lang="en-US" altLang="zh-CN" baseline="0" dirty="0" smtClean="0"/>
              <a:t> to further discuss the issues in next meetings for existing specification texting “note 2 above”. </a:t>
            </a:r>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t>2</a:t>
            </a:fld>
            <a:endParaRPr lang="en-US"/>
          </a:p>
        </p:txBody>
      </p:sp>
    </p:spTree>
    <p:extLst>
      <p:ext uri="{BB962C8B-B14F-4D97-AF65-F5344CB8AC3E}">
        <p14:creationId xmlns:p14="http://schemas.microsoft.com/office/powerpoint/2010/main" val="546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  With</a:t>
            </a:r>
            <a:r>
              <a:rPr lang="en-US" altLang="zh-CN" baseline="0" dirty="0" smtClean="0"/>
              <a:t> Rel-16/17 CRs, Huawei to take into account this changes from E/// for table headers proposing. Rel-15/16 CAT F CRs, Rel-17 CAT A CRs</a:t>
            </a:r>
          </a:p>
          <a:p>
            <a:r>
              <a:rPr lang="en-US" altLang="zh-CN" baseline="0" dirty="0" smtClean="0"/>
              <a:t>Rel-15 CAT F CR from E///</a:t>
            </a:r>
          </a:p>
          <a:p>
            <a:r>
              <a:rPr lang="en-US" altLang="zh-CN" baseline="0" dirty="0" smtClean="0"/>
              <a:t>Rel-16/Rel-17 CR from Huawei</a:t>
            </a:r>
          </a:p>
          <a:p>
            <a:r>
              <a:rPr lang="en-US" altLang="zh-CN" baseline="0" dirty="0" smtClean="0"/>
              <a:t>We are fine with the proposal for issue 1. </a:t>
            </a:r>
          </a:p>
          <a:p>
            <a:endParaRPr lang="en-US" altLang="zh-CN" baseline="0" dirty="0" smtClean="0"/>
          </a:p>
          <a:p>
            <a:r>
              <a:rPr lang="en-US" altLang="zh-CN" baseline="0" dirty="0" smtClean="0"/>
              <a:t>E///:  I would like to double check for issue 2.  This direction we can consider.</a:t>
            </a:r>
          </a:p>
          <a:p>
            <a:endParaRPr lang="en-US" altLang="zh-CN" baseline="0" dirty="0" smtClean="0"/>
          </a:p>
          <a:p>
            <a:r>
              <a:rPr lang="en-US" altLang="zh-CN" baseline="0" dirty="0" smtClean="0"/>
              <a:t>Nokia: For issue 2, our preference to improve the wording for both MSR and AAS in same meeting. </a:t>
            </a:r>
          </a:p>
          <a:p>
            <a:endParaRPr lang="en-US" altLang="zh-CN" baseline="0" dirty="0" smtClean="0"/>
          </a:p>
          <a:p>
            <a:endParaRPr lang="en-US" altLang="zh-CN" baseline="0" dirty="0" smtClean="0"/>
          </a:p>
          <a:p>
            <a:r>
              <a:rPr lang="en-US" altLang="zh-CN" dirty="0" smtClean="0"/>
              <a:t>E///:  For issue</a:t>
            </a:r>
            <a:r>
              <a:rPr lang="en-US" altLang="zh-CN" baseline="0" dirty="0" smtClean="0"/>
              <a:t> 3, I try to match among core and test spec , the table title format not found. We are fine to do this in another CR or in future meeting.</a:t>
            </a:r>
          </a:p>
          <a:p>
            <a:r>
              <a:rPr lang="en-US" altLang="zh-CN" baseline="0" dirty="0" smtClean="0"/>
              <a:t>I found another potential overlapping CR.</a:t>
            </a:r>
          </a:p>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t>3</a:t>
            </a:fld>
            <a:endParaRPr lang="en-US"/>
          </a:p>
        </p:txBody>
      </p:sp>
    </p:spTree>
    <p:extLst>
      <p:ext uri="{BB962C8B-B14F-4D97-AF65-F5344CB8AC3E}">
        <p14:creationId xmlns:p14="http://schemas.microsoft.com/office/powerpoint/2010/main" val="1272775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探索">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6"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29260" y="1949372"/>
            <a:ext cx="6535842" cy="643926"/>
          </a:xfrm>
          <a:prstGeom prst="rect">
            <a:avLst/>
          </a:prstGeo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6519495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智能">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18" name="L 形 17"/>
          <p:cNvSpPr/>
          <p:nvPr userDrawn="1"/>
        </p:nvSpPr>
        <p:spPr>
          <a:xfrm rot="5400000">
            <a:off x="5824025" y="256863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id="{62AA4863-E1EF-3342-A8CB-ECD4FD06CEB7}"/>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smtClean="0"/>
              <a:t>无线资料部</a:t>
            </a:r>
            <a:r>
              <a:rPr lang="en-US" altLang="zh-CN" dirty="0" smtClean="0"/>
              <a:t>PPT</a:t>
            </a:r>
            <a:r>
              <a:rPr lang="zh-CN" altLang="en-US" dirty="0" smtClean="0"/>
              <a:t>模板</a:t>
            </a:r>
            <a:endParaRPr lang="en-US" dirty="0"/>
          </a:p>
        </p:txBody>
      </p:sp>
      <p:sp>
        <p:nvSpPr>
          <p:cNvPr id="5" name="Text Placeholder 5">
            <a:extLst>
              <a:ext uri="{FF2B5EF4-FFF2-40B4-BE49-F238E27FC236}">
                <a16:creationId xmlns:a16="http://schemas.microsoft.com/office/drawing/2014/main" id="{195303EA-8491-464F-99A0-67F948701C12}"/>
              </a:ext>
            </a:extLst>
          </p:cNvPr>
          <p:cNvSpPr>
            <a:spLocks noGrp="1"/>
          </p:cNvSpPr>
          <p:nvPr>
            <p:ph type="body" sz="quarter" idx="10" hasCustomPrompt="1"/>
          </p:nvPr>
        </p:nvSpPr>
        <p:spPr>
          <a:xfrm>
            <a:off x="929260" y="1949372"/>
            <a:ext cx="6535842" cy="643926"/>
          </a:xfrm>
          <a:prstGeom prst="rect">
            <a:avLst/>
          </a:prstGeo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35144873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灯塔">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C6D010F9-02DE-1949-B177-A4E0D2774E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2" b="14078"/>
          <a:stretch/>
        </p:blipFill>
        <p:spPr>
          <a:xfrm>
            <a:off x="0" y="0"/>
            <a:ext cx="12196996" cy="5602265"/>
          </a:xfrm>
          <a:prstGeom prst="rect">
            <a:avLst/>
          </a:prstGeom>
        </p:spPr>
      </p:pic>
      <p:sp>
        <p:nvSpPr>
          <p:cNvPr id="10" name="L 形 10">
            <a:extLst>
              <a:ext uri="{FF2B5EF4-FFF2-40B4-BE49-F238E27FC236}">
                <a16:creationId xmlns:a16="http://schemas.microsoft.com/office/drawing/2014/main" id="{0C595D57-06EA-3B46-AF21-C0EACD8F1C4E}"/>
              </a:ext>
            </a:extLst>
          </p:cNvPr>
          <p:cNvSpPr/>
          <p:nvPr userDrawn="1"/>
        </p:nvSpPr>
        <p:spPr>
          <a:xfrm rot="5400000">
            <a:off x="7881371" y="1995748"/>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 name="Title 1">
            <a:extLst>
              <a:ext uri="{FF2B5EF4-FFF2-40B4-BE49-F238E27FC236}">
                <a16:creationId xmlns:a16="http://schemas.microsoft.com/office/drawing/2014/main" id="{C897A368-8F39-4049-9BB0-AEB315EB7E0D}"/>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12621051-E1A4-A049-BF21-61B18B348315}"/>
              </a:ext>
            </a:extLst>
          </p:cNvPr>
          <p:cNvSpPr>
            <a:spLocks noGrp="1"/>
          </p:cNvSpPr>
          <p:nvPr>
            <p:ph type="body" sz="quarter" idx="10" hasCustomPrompt="1"/>
          </p:nvPr>
        </p:nvSpPr>
        <p:spPr>
          <a:xfrm>
            <a:off x="929260" y="1949372"/>
            <a:ext cx="6535842" cy="643926"/>
          </a:xfrm>
          <a:prstGeom prst="rect">
            <a:avLst/>
          </a:prstGeo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75739974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创新">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id="{FB908F03-BBCC-164B-BE54-2E836D6E7C14}"/>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A3BE9F9B-07D9-DD4C-9CEF-250804A4145A}"/>
              </a:ext>
            </a:extLst>
          </p:cNvPr>
          <p:cNvSpPr>
            <a:spLocks noGrp="1"/>
          </p:cNvSpPr>
          <p:nvPr>
            <p:ph type="body" sz="quarter" idx="10" hasCustomPrompt="1"/>
          </p:nvPr>
        </p:nvSpPr>
        <p:spPr>
          <a:xfrm>
            <a:off x="929260" y="1949372"/>
            <a:ext cx="6535842" cy="643926"/>
          </a:xfrm>
          <a:prstGeom prst="rect">
            <a:avLst/>
          </a:prstGeo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7494099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领航">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3" y="0"/>
            <a:ext cx="12201065" cy="5602262"/>
          </a:xfrm>
          <a:prstGeom prst="rect">
            <a:avLst/>
          </a:prstGeom>
        </p:spPr>
      </p:pic>
      <p:sp>
        <p:nvSpPr>
          <p:cNvPr id="2" name="Title 1"/>
          <p:cNvSpPr>
            <a:spLocks noGrp="1"/>
          </p:cNvSpPr>
          <p:nvPr>
            <p:ph type="ctrTitle" hasCustomPrompt="1"/>
          </p:nvPr>
        </p:nvSpPr>
        <p:spPr>
          <a:xfrm>
            <a:off x="896462" y="907581"/>
            <a:ext cx="6610328" cy="690255"/>
          </a:xfrm>
          <a:prstGeom prst="rect">
            <a:avLst/>
          </a:prstGeom>
        </p:spPr>
        <p:txBody>
          <a:bodyPr lIns="0" tIns="0" rIns="0" bIns="0" anchor="t">
            <a:normAutofit/>
          </a:bodyPr>
          <a:lstStyle>
            <a:lvl1pPr algn="l">
              <a:lnSpc>
                <a:spcPts val="3440"/>
              </a:lnSpc>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 name="Text Placeholder 5">
            <a:extLst>
              <a:ext uri="{FF2B5EF4-FFF2-40B4-BE49-F238E27FC236}">
                <a16:creationId xmlns:a16="http://schemas.microsoft.com/office/drawing/2014/main" id="{1878D8DD-C7E7-9345-9C0D-92472D27ADF8}"/>
              </a:ext>
            </a:extLst>
          </p:cNvPr>
          <p:cNvSpPr>
            <a:spLocks noGrp="1"/>
          </p:cNvSpPr>
          <p:nvPr>
            <p:ph type="body" sz="quarter" idx="10" hasCustomPrompt="1"/>
          </p:nvPr>
        </p:nvSpPr>
        <p:spPr>
          <a:xfrm>
            <a:off x="929260" y="1949372"/>
            <a:ext cx="6577530" cy="643926"/>
          </a:xfrm>
          <a:prstGeom prst="rect">
            <a:avLst/>
          </a:prstGeo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14129145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攀登">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p:blipFill>
        <p:spPr>
          <a:xfrm>
            <a:off x="1" y="-36206"/>
            <a:ext cx="12196763" cy="5638471"/>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a16="http://schemas.microsoft.com/office/drawing/2014/main" id="{6BB7B2F8-0AF7-D04F-81DD-52FDB6B7326C}"/>
              </a:ext>
            </a:extLst>
          </p:cNvPr>
          <p:cNvSpPr>
            <a:spLocks noGrp="1"/>
          </p:cNvSpPr>
          <p:nvPr>
            <p:ph type="body" sz="quarter" idx="10" hasCustomPrompt="1"/>
          </p:nvPr>
        </p:nvSpPr>
        <p:spPr>
          <a:xfrm>
            <a:off x="929260" y="1949372"/>
            <a:ext cx="6535842" cy="643926"/>
          </a:xfrm>
          <a:prstGeom prst="rect">
            <a:avLst/>
          </a:prstGeom>
        </p:spPr>
        <p:txBody>
          <a:bodyPr/>
          <a:lstStyle>
            <a:lvl1pPr>
              <a:defRPr sz="1400">
                <a:solidFill>
                  <a:schemeClr val="tx1"/>
                </a:solidFill>
              </a:defRPr>
            </a:lvl1pPr>
          </a:lstStyle>
          <a:p>
            <a:pPr lvl="0"/>
            <a:r>
              <a:rPr lang="zh-CN" altLang="en-US" dirty="0"/>
              <a:t>单击此处添加文本</a:t>
            </a:r>
            <a:endParaRPr lang="en-US" dirty="0"/>
          </a:p>
        </p:txBody>
      </p:sp>
    </p:spTree>
    <p:extLst>
      <p:ext uri="{BB962C8B-B14F-4D97-AF65-F5344CB8AC3E}">
        <p14:creationId xmlns:p14="http://schemas.microsoft.com/office/powerpoint/2010/main" val="5373707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Microsoft YaHei" panose="020B0503020204020204" pitchFamily="34" charset="-122"/>
                <a:ea typeface="Microsoft YaHei" panose="020B0503020204020204" pitchFamily="34" charset="-122"/>
              </a:defRPr>
            </a:lvl1pPr>
            <a:lvl2pPr marL="593900" indent="0" algn="ctr">
              <a:buNone/>
              <a:defRPr sz="2598"/>
            </a:lvl2pPr>
            <a:lvl3pPr marL="1187798" indent="0" algn="ctr">
              <a:buNone/>
              <a:defRPr sz="2338"/>
            </a:lvl3pPr>
            <a:lvl4pPr marL="1781699" indent="0" algn="ctr">
              <a:buNone/>
              <a:defRPr sz="2079"/>
            </a:lvl4pPr>
            <a:lvl5pPr marL="2375598" indent="0" algn="ctr">
              <a:buNone/>
              <a:defRPr sz="2079"/>
            </a:lvl5pPr>
            <a:lvl6pPr marL="2969497" indent="0" algn="ctr">
              <a:buNone/>
              <a:defRPr sz="2079"/>
            </a:lvl6pPr>
            <a:lvl7pPr marL="3563396" indent="0" algn="ctr">
              <a:buNone/>
              <a:defRPr sz="2079"/>
            </a:lvl7pPr>
            <a:lvl8pPr marL="4157297" indent="0" algn="ctr">
              <a:buNone/>
              <a:defRPr sz="2079"/>
            </a:lvl8pPr>
            <a:lvl9pPr marL="4751195" indent="0" algn="ctr">
              <a:buNone/>
              <a:defRPr sz="2079"/>
            </a:lvl9pPr>
          </a:lstStyle>
          <a:p>
            <a:r>
              <a:rPr lang="zh-CN" altLang="en-US" dirty="0"/>
              <a:t>单击此处添加标题</a:t>
            </a:r>
            <a:endParaRPr lang="en-US" dirty="0"/>
          </a:p>
        </p:txBody>
      </p:sp>
      <p:sp>
        <p:nvSpPr>
          <p:cNvPr id="7" name="Content Placeholder 2">
            <a:extLst>
              <a:ext uri="{FF2B5EF4-FFF2-40B4-BE49-F238E27FC236}">
                <a16:creationId xmlns:a16="http://schemas.microsoft.com/office/drawing/2014/main" id="{8A4EAA63-3827-DA40-B921-C01084B9DA87}"/>
              </a:ext>
            </a:extLst>
          </p:cNvPr>
          <p:cNvSpPr>
            <a:spLocks noGrp="1"/>
          </p:cNvSpPr>
          <p:nvPr>
            <p:ph idx="10" hasCustomPrompt="1"/>
          </p:nvPr>
        </p:nvSpPr>
        <p:spPr>
          <a:xfrm>
            <a:off x="736908" y="1501989"/>
            <a:ext cx="10733557" cy="4690459"/>
          </a:xfrm>
          <a:prstGeom prst="rect">
            <a:avLst/>
          </a:prstGeom>
        </p:spPr>
        <p:txBody>
          <a:bodyPr lIns="0" tIns="0" rIns="0" bIns="0"/>
          <a:lstStyle>
            <a:lvl1pPr marL="12373" indent="0">
              <a:lnSpc>
                <a:spcPct val="100000"/>
              </a:lnSpc>
              <a:spcBef>
                <a:spcPts val="0"/>
              </a:spcBef>
              <a:buFontTx/>
              <a:buNone/>
              <a:tabLst>
                <a:tab pos="1208420" algn="ctr"/>
              </a:tabLst>
              <a:defRPr sz="18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buFont typeface="Arial" panose="020B0604020202020204" pitchFamily="34" charset="0"/>
              <a:buChar char="•"/>
              <a:tabLst>
                <a:tab pos="1208420" algn="ctr"/>
              </a:tabLst>
              <a:defRPr sz="1299" baseline="0"/>
            </a:lvl2pPr>
            <a:lvl3pPr marL="525850" indent="-171159">
              <a:buFont typeface="Arial" panose="020B0604020202020204" pitchFamily="34" charset="0"/>
              <a:buChar char="•"/>
              <a:tabLst>
                <a:tab pos="1208420" algn="ctr"/>
              </a:tabLst>
              <a:defRPr sz="1299" baseline="0"/>
            </a:lvl3pPr>
            <a:lvl4pPr marL="525850" indent="-171159">
              <a:buFont typeface="Arial" panose="020B0604020202020204" pitchFamily="34" charset="0"/>
              <a:buChar char="•"/>
              <a:tabLst>
                <a:tab pos="1208420" algn="ctr"/>
              </a:tabLst>
              <a:defRPr sz="1299" baseline="0"/>
            </a:lvl4pPr>
            <a:lvl5pPr marL="525850" indent="-171159">
              <a:buFont typeface="Arial" panose="020B0604020202020204" pitchFamily="34" charset="0"/>
              <a:buChar char="•"/>
              <a:tabLst>
                <a:tab pos="1208420" algn="ctr"/>
              </a:tabLst>
              <a:defRPr sz="1299"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21857913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8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800" dirty="0">
                <a:solidFill>
                  <a:schemeClr val="tx1"/>
                </a:solidFill>
              </a:rPr>
              <a:t>Thank you.</a:t>
            </a:r>
          </a:p>
        </p:txBody>
      </p:sp>
    </p:spTree>
    <p:extLst>
      <p:ext uri="{BB962C8B-B14F-4D97-AF65-F5344CB8AC3E}">
        <p14:creationId xmlns:p14="http://schemas.microsoft.com/office/powerpoint/2010/main" val="3664786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722525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15029" y="5970030"/>
            <a:ext cx="2256665" cy="493531"/>
          </a:xfrm>
          <a:prstGeom prst="rect">
            <a:avLst/>
          </a:prstGeom>
        </p:spPr>
      </p:pic>
    </p:spTree>
    <p:extLst>
      <p:ext uri="{BB962C8B-B14F-4D97-AF65-F5344CB8AC3E}">
        <p14:creationId xmlns:p14="http://schemas.microsoft.com/office/powerpoint/2010/main" val="4087104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2" r:id="rId3"/>
    <p:sldLayoutId id="2147483821" r:id="rId4"/>
    <p:sldLayoutId id="2147483823" r:id="rId5"/>
    <p:sldLayoutId id="2147483824" r:id="rId6"/>
  </p:sldLayoutIdLst>
  <p:timing>
    <p:tnLst>
      <p:par>
        <p:cTn id="1" dur="indefinite" restart="never" nodeType="tmRoot"/>
      </p:par>
    </p:tnLst>
  </p:timing>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50000"/>
        </a:lnSpc>
        <a:spcBef>
          <a:spcPts val="0"/>
        </a:spcBef>
        <a:buFontTx/>
        <a:buNone/>
        <a:defRPr sz="1000" b="0" kern="1200" spc="300" baseline="0">
          <a:solidFill>
            <a:schemeClr val="bg1">
              <a:lumMod val="75000"/>
              <a:lumOff val="25000"/>
            </a:schemeClr>
          </a:solidFill>
          <a:latin typeface="+mj-ea"/>
          <a:ea typeface="+mj-ea"/>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pos="3841" userDrawn="1">
          <p15:clr>
            <a:srgbClr val="F26B43"/>
          </p15:clr>
        </p15:guide>
        <p15:guide id="3" pos="565" userDrawn="1">
          <p15:clr>
            <a:srgbClr val="F26B43"/>
          </p15:clr>
        </p15:guide>
        <p15:guide id="4" orient="horz" pos="4007" userDrawn="1">
          <p15:clr>
            <a:srgbClr val="F26B43"/>
          </p15:clr>
        </p15:guide>
        <p15:guide id="5" orient="horz" pos="1235" userDrawn="1">
          <p15:clr>
            <a:srgbClr val="F26B43"/>
          </p15:clr>
        </p15:guide>
        <p15:guide id="6" orient="horz" pos="5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a:extLst>
                  <a:ext uri="{FF2B5EF4-FFF2-40B4-BE49-F238E27FC236}">
                    <a16:creationId xmlns:a16="http://schemas.microsoft.com/office/drawing/2014/main" id="{3B0B5EC2-EA55-CC45-A9D0-D5EA5D768C99}"/>
                  </a:ext>
                </a:extLst>
              </p:cNvPr>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186C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200/16/46</a:t>
                </a:r>
              </a:p>
            </p:txBody>
          </p:sp>
          <p:sp>
            <p:nvSpPr>
              <p:cNvPr id="45" name="矩形 9">
                <a:extLst>
                  <a:ext uri="{FF2B5EF4-FFF2-40B4-BE49-F238E27FC236}">
                    <a16:creationId xmlns:a16="http://schemas.microsoft.com/office/drawing/2014/main" id="{992224C5-04A6-C041-B257-13137945DBB8}"/>
                  </a:ext>
                </a:extLst>
              </p:cNvPr>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charset="0"/>
                    <a:ea typeface="Arial" charset="0"/>
                    <a:cs typeface="Arial" charset="0"/>
                  </a:rPr>
                  <a:t>P</a:t>
                </a:r>
                <a:r>
                  <a:rPr kumimoji="1" lang="en-US" altLang="zh-Hant" sz="700" b="1" dirty="0">
                    <a:solidFill>
                      <a:schemeClr val="tx2"/>
                    </a:solidFill>
                    <a:latin typeface="Arial" charset="0"/>
                    <a:ea typeface="Arial" charset="0"/>
                    <a:cs typeface="Arial" charset="0"/>
                  </a:rPr>
                  <a:t>ANTONE</a:t>
                </a:r>
                <a:r>
                  <a:rPr kumimoji="1" lang="en-US" altLang="zh-CN" sz="700" b="1" dirty="0">
                    <a:solidFill>
                      <a:schemeClr val="tx2"/>
                    </a:solidFill>
                    <a:latin typeface="Arial" charset="0"/>
                    <a:ea typeface="Arial" charset="0"/>
                    <a:cs typeface="Arial" charset="0"/>
                  </a:rPr>
                  <a:t> 185C</a:t>
                </a:r>
              </a:p>
              <a:p>
                <a:pPr algn="ctr">
                  <a:lnSpc>
                    <a:spcPct val="100000"/>
                  </a:lnSpc>
                </a:pPr>
                <a:r>
                  <a:rPr kumimoji="1" lang="en-US" altLang="zh-CN" sz="700" b="1" dirty="0" smtClean="0">
                    <a:solidFill>
                      <a:schemeClr val="tx2"/>
                    </a:solidFill>
                    <a:latin typeface="Arial" charset="0"/>
                    <a:ea typeface="Arial" charset="0"/>
                    <a:cs typeface="Arial" charset="0"/>
                  </a:rPr>
                  <a:t>RGB </a:t>
                </a:r>
                <a:r>
                  <a:rPr kumimoji="1" lang="en-US" altLang="zh-CN" sz="700" b="1" dirty="0">
                    <a:solidFill>
                      <a:schemeClr val="tx2"/>
                    </a:solidFill>
                    <a:latin typeface="Arial" charset="0"/>
                    <a:ea typeface="Arial" charset="0"/>
                    <a:cs typeface="Arial" charset="0"/>
                  </a:rPr>
                  <a:t>199/0/11</a:t>
                </a:r>
              </a:p>
            </p:txBody>
          </p:sp>
          <p:sp>
            <p:nvSpPr>
              <p:cNvPr id="46" name="文本框 31">
                <a:extLst>
                  <a:ext uri="{FF2B5EF4-FFF2-40B4-BE49-F238E27FC236}">
                    <a16:creationId xmlns:a16="http://schemas.microsoft.com/office/drawing/2014/main" id="{58918196-0639-EE4B-AFC2-315BE04587B9}"/>
                  </a:ext>
                </a:extLst>
              </p:cNvPr>
              <p:cNvSpPr txBox="1"/>
              <p:nvPr userDrawn="1"/>
            </p:nvSpPr>
            <p:spPr>
              <a:xfrm>
                <a:off x="12326898" y="2207613"/>
                <a:ext cx="384721" cy="153888"/>
              </a:xfrm>
              <a:prstGeom prst="rect">
                <a:avLst/>
              </a:prstGeom>
              <a:noFill/>
            </p:spPr>
            <p:txBody>
              <a:bodyPr wrap="none" lIns="0" tIns="0" rIns="0" bIns="0" rtlCol="0">
                <a:spAutoFit/>
              </a:bodyPr>
              <a:lstStyle/>
              <a:p>
                <a:pPr algn="ctr">
                  <a:lnSpc>
                    <a:spcPct val="100000"/>
                  </a:lnSpc>
                </a:pPr>
                <a:r>
                  <a:rPr kumimoji="1" lang="zh-CN" altLang="en-US" sz="1000" dirty="0" smtClean="0">
                    <a:solidFill>
                      <a:schemeClr val="tx1"/>
                    </a:solidFill>
                    <a:latin typeface="Microsoft YaHei" panose="020B0503020204020204" pitchFamily="34" charset="-122"/>
                    <a:ea typeface="Microsoft YaHei" panose="020B0503020204020204" pitchFamily="34" charset="-122"/>
                  </a:rPr>
                  <a:t>品牌色</a:t>
                </a:r>
                <a:endParaRPr kumimoji="1" lang="zh-CN" altLang="en-US" sz="1000" dirty="0">
                  <a:solidFill>
                    <a:schemeClr val="tx1"/>
                  </a:solidFill>
                  <a:latin typeface="Microsoft YaHei" panose="020B0503020204020204" pitchFamily="34" charset="-122"/>
                  <a:ea typeface="Microsoft YaHei"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a:extLst>
                  <a:ext uri="{FF2B5EF4-FFF2-40B4-BE49-F238E27FC236}">
                    <a16:creationId xmlns:a16="http://schemas.microsoft.com/office/drawing/2014/main" id="{DCA8B73C-0B87-284F-805F-752EBF20B768}"/>
                  </a:ext>
                </a:extLst>
              </p:cNvPr>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234</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90/79</a:t>
                </a:r>
                <a:endParaRPr kumimoji="1" lang="mr-IN" altLang="zh-CN" sz="700" b="1" dirty="0">
                  <a:solidFill>
                    <a:schemeClr val="tx2"/>
                  </a:solidFill>
                  <a:latin typeface="Arial" charset="0"/>
                  <a:ea typeface="Arial" charset="0"/>
                  <a:cs typeface="Arial" charset="0"/>
                </a:endParaRPr>
              </a:p>
            </p:txBody>
          </p:sp>
          <p:sp>
            <p:nvSpPr>
              <p:cNvPr id="29" name="矩形 13">
                <a:extLst>
                  <a:ext uri="{FF2B5EF4-FFF2-40B4-BE49-F238E27FC236}">
                    <a16:creationId xmlns:a16="http://schemas.microsoft.com/office/drawing/2014/main" id="{138A39A8-BB4E-CD4E-9201-F1785C874F92}"/>
                  </a:ext>
                </a:extLst>
              </p:cNvPr>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120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0/15</a:t>
                </a:r>
                <a:endParaRPr kumimoji="1" lang="mr-IN" altLang="zh-CN" sz="700" b="1" dirty="0">
                  <a:solidFill>
                    <a:schemeClr val="tx2"/>
                  </a:solidFill>
                  <a:latin typeface="Arial" charset="0"/>
                  <a:ea typeface="Arial" charset="0"/>
                  <a:cs typeface="Arial" charset="0"/>
                </a:endParaRPr>
              </a:p>
            </p:txBody>
          </p:sp>
          <p:sp>
            <p:nvSpPr>
              <p:cNvPr id="30" name="文本框 15">
                <a:extLst>
                  <a:ext uri="{FF2B5EF4-FFF2-40B4-BE49-F238E27FC236}">
                    <a16:creationId xmlns:a16="http://schemas.microsoft.com/office/drawing/2014/main" id="{8F53C07A-1022-C740-8F8D-97538E174D38}"/>
                  </a:ext>
                </a:extLst>
              </p:cNvPr>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Microsoft YaHei" panose="020B0503020204020204" pitchFamily="34" charset="-122"/>
                    <a:ea typeface="Microsoft YaHei" panose="020B0503020204020204" pitchFamily="34" charset="-122"/>
                  </a:rPr>
                  <a:t>辅助色</a:t>
                </a:r>
              </a:p>
            </p:txBody>
          </p:sp>
          <p:sp>
            <p:nvSpPr>
              <p:cNvPr id="31" name="矩形 16">
                <a:extLst>
                  <a:ext uri="{FF2B5EF4-FFF2-40B4-BE49-F238E27FC236}">
                    <a16:creationId xmlns:a16="http://schemas.microsoft.com/office/drawing/2014/main" id="{306A7598-C00D-994F-82DA-B39F3C2E0AAD}"/>
                  </a:ext>
                </a:extLst>
              </p:cNvPr>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248</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181/60</a:t>
                </a:r>
                <a:endParaRPr kumimoji="1" lang="mr-IN" altLang="zh-CN" sz="700" b="1" dirty="0">
                  <a:solidFill>
                    <a:schemeClr val="tx2"/>
                  </a:solidFill>
                  <a:latin typeface="Arial" charset="0"/>
                  <a:ea typeface="Arial" charset="0"/>
                  <a:cs typeface="Arial" charset="0"/>
                </a:endParaRPr>
              </a:p>
            </p:txBody>
          </p:sp>
          <p:sp>
            <p:nvSpPr>
              <p:cNvPr id="32" name="矩形 17">
                <a:extLst>
                  <a:ext uri="{FF2B5EF4-FFF2-40B4-BE49-F238E27FC236}">
                    <a16:creationId xmlns:a16="http://schemas.microsoft.com/office/drawing/2014/main" id="{C1423292-FF2F-A74C-943E-1C3C47534098}"/>
                  </a:ext>
                </a:extLst>
              </p:cNvPr>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235</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92/1</a:t>
                </a:r>
                <a:endParaRPr kumimoji="1" lang="mr-IN" altLang="zh-CN" sz="700" b="1" dirty="0">
                  <a:solidFill>
                    <a:schemeClr val="tx2"/>
                  </a:solidFill>
                  <a:latin typeface="Arial" charset="0"/>
                  <a:ea typeface="Arial" charset="0"/>
                  <a:cs typeface="Arial" charset="0"/>
                </a:endParaRPr>
              </a:p>
            </p:txBody>
          </p:sp>
          <p:sp>
            <p:nvSpPr>
              <p:cNvPr id="33" name="矩形 18">
                <a:extLst>
                  <a:ext uri="{FF2B5EF4-FFF2-40B4-BE49-F238E27FC236}">
                    <a16:creationId xmlns:a16="http://schemas.microsoft.com/office/drawing/2014/main" id="{2A29AF15-F5C4-A842-A63B-5DBA549CB92F}"/>
                  </a:ext>
                </a:extLst>
              </p:cNvPr>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137/137/137</a:t>
                </a:r>
                <a:endParaRPr kumimoji="1" lang="mr-IN" altLang="zh-CN" sz="700" b="1" dirty="0">
                  <a:solidFill>
                    <a:schemeClr val="tx2"/>
                  </a:solidFill>
                  <a:latin typeface="Arial" charset="0"/>
                  <a:ea typeface="Arial" charset="0"/>
                  <a:cs typeface="Arial" charset="0"/>
                </a:endParaRPr>
              </a:p>
            </p:txBody>
          </p:sp>
          <p:sp>
            <p:nvSpPr>
              <p:cNvPr id="34" name="矩形 19">
                <a:extLst>
                  <a:ext uri="{FF2B5EF4-FFF2-40B4-BE49-F238E27FC236}">
                    <a16:creationId xmlns:a16="http://schemas.microsoft.com/office/drawing/2014/main" id="{E9EA970A-4D36-BC41-B8BE-40DF553320E7}"/>
                  </a:ext>
                </a:extLst>
              </p:cNvPr>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35/24/21</a:t>
                </a:r>
                <a:endParaRPr kumimoji="1" lang="mr-IN" altLang="zh-CN" sz="700" b="1" dirty="0">
                  <a:solidFill>
                    <a:schemeClr val="tx2"/>
                  </a:solidFill>
                  <a:latin typeface="Arial" charset="0"/>
                  <a:ea typeface="Arial" charset="0"/>
                  <a:cs typeface="Arial" charset="0"/>
                </a:endParaRPr>
              </a:p>
            </p:txBody>
          </p:sp>
          <p:sp>
            <p:nvSpPr>
              <p:cNvPr id="35" name="矩形 22">
                <a:extLst>
                  <a:ext uri="{FF2B5EF4-FFF2-40B4-BE49-F238E27FC236}">
                    <a16:creationId xmlns:a16="http://schemas.microsoft.com/office/drawing/2014/main" id="{14EE21FB-1D92-0241-ABA5-5E9A6AEE0DC8}"/>
                  </a:ext>
                </a:extLst>
              </p:cNvPr>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221</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221/221</a:t>
                </a:r>
                <a:endParaRPr kumimoji="1" lang="mr-IN" altLang="zh-CN" sz="700" b="1" dirty="0">
                  <a:solidFill>
                    <a:schemeClr val="bg1"/>
                  </a:solidFill>
                  <a:latin typeface="Arial" charset="0"/>
                  <a:ea typeface="Arial" charset="0"/>
                  <a:cs typeface="Arial" charset="0"/>
                </a:endParaRPr>
              </a:p>
            </p:txBody>
          </p:sp>
          <p:sp>
            <p:nvSpPr>
              <p:cNvPr id="36" name="矩形 12">
                <a:extLst>
                  <a:ext uri="{FF2B5EF4-FFF2-40B4-BE49-F238E27FC236}">
                    <a16:creationId xmlns:a16="http://schemas.microsoft.com/office/drawing/2014/main" id="{883734A3-2645-434A-9DCC-1416B6C687CC}"/>
                  </a:ext>
                </a:extLst>
              </p:cNvPr>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233</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140/128</a:t>
                </a:r>
                <a:endParaRPr kumimoji="1" lang="mr-IN" altLang="zh-CN" sz="700" b="1" dirty="0">
                  <a:solidFill>
                    <a:schemeClr val="tx2"/>
                  </a:solidFill>
                  <a:latin typeface="Arial" charset="0"/>
                  <a:ea typeface="Arial" charset="0"/>
                  <a:cs typeface="Arial" charset="0"/>
                </a:endParaRPr>
              </a:p>
            </p:txBody>
          </p:sp>
          <p:sp>
            <p:nvSpPr>
              <p:cNvPr id="37" name="矩形 13">
                <a:extLst>
                  <a:ext uri="{FF2B5EF4-FFF2-40B4-BE49-F238E27FC236}">
                    <a16:creationId xmlns:a16="http://schemas.microsoft.com/office/drawing/2014/main" id="{1FF13552-FB3D-134A-A80A-6CFB35DFE1A1}"/>
                  </a:ext>
                </a:extLst>
              </p:cNvPr>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159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0/1</a:t>
                </a:r>
                <a:endParaRPr kumimoji="1" lang="mr-IN" altLang="zh-CN" sz="700" b="1" dirty="0">
                  <a:solidFill>
                    <a:schemeClr val="tx2"/>
                  </a:solidFill>
                  <a:latin typeface="Arial" charset="0"/>
                  <a:ea typeface="Arial" charset="0"/>
                  <a:cs typeface="Arial" charset="0"/>
                </a:endParaRPr>
              </a:p>
            </p:txBody>
          </p:sp>
          <p:sp>
            <p:nvSpPr>
              <p:cNvPr id="38" name="矩形 16">
                <a:extLst>
                  <a:ext uri="{FF2B5EF4-FFF2-40B4-BE49-F238E27FC236}">
                    <a16:creationId xmlns:a16="http://schemas.microsoft.com/office/drawing/2014/main" id="{0A96471B-CB12-1443-B01F-C14C9112C149}"/>
                  </a:ext>
                </a:extLst>
              </p:cNvPr>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245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220/87</a:t>
                </a:r>
                <a:endParaRPr kumimoji="1" lang="mr-IN" altLang="zh-CN" sz="700" b="1" dirty="0">
                  <a:solidFill>
                    <a:schemeClr val="bg1"/>
                  </a:solidFill>
                  <a:latin typeface="Arial" charset="0"/>
                  <a:ea typeface="Arial" charset="0"/>
                  <a:cs typeface="Arial" charset="0"/>
                </a:endParaRPr>
              </a:p>
            </p:txBody>
          </p:sp>
          <p:sp>
            <p:nvSpPr>
              <p:cNvPr id="39" name="矩形 17">
                <a:extLst>
                  <a:ext uri="{FF2B5EF4-FFF2-40B4-BE49-F238E27FC236}">
                    <a16:creationId xmlns:a16="http://schemas.microsoft.com/office/drawing/2014/main" id="{61890D59-CF8B-1449-A836-3A304EC9A907}"/>
                  </a:ext>
                </a:extLst>
              </p:cNvPr>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240</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133/0</a:t>
                </a:r>
                <a:endParaRPr kumimoji="1" lang="mr-IN" altLang="zh-CN" sz="700" b="1" dirty="0">
                  <a:solidFill>
                    <a:schemeClr val="tx2"/>
                  </a:solidFill>
                  <a:latin typeface="Arial" charset="0"/>
                  <a:ea typeface="Arial" charset="0"/>
                  <a:cs typeface="Arial" charset="0"/>
                </a:endParaRPr>
              </a:p>
            </p:txBody>
          </p:sp>
          <p:sp>
            <p:nvSpPr>
              <p:cNvPr id="40" name="矩形 18">
                <a:extLst>
                  <a:ext uri="{FF2B5EF4-FFF2-40B4-BE49-F238E27FC236}">
                    <a16:creationId xmlns:a16="http://schemas.microsoft.com/office/drawing/2014/main" id="{0466A1E1-E7C7-FD49-9880-9E44BED19FF5}"/>
                  </a:ext>
                </a:extLst>
              </p:cNvPr>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181</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181/181</a:t>
                </a:r>
                <a:endParaRPr kumimoji="1" lang="mr-IN" altLang="zh-CN" sz="700" b="1" dirty="0">
                  <a:solidFill>
                    <a:schemeClr val="tx2"/>
                  </a:solidFill>
                  <a:latin typeface="Arial" charset="0"/>
                  <a:ea typeface="Arial" charset="0"/>
                  <a:cs typeface="Arial" charset="0"/>
                </a:endParaRPr>
              </a:p>
            </p:txBody>
          </p:sp>
          <p:sp>
            <p:nvSpPr>
              <p:cNvPr id="42" name="矩形 19">
                <a:extLst>
                  <a:ext uri="{FF2B5EF4-FFF2-40B4-BE49-F238E27FC236}">
                    <a16:creationId xmlns:a16="http://schemas.microsoft.com/office/drawing/2014/main" id="{B21AD6AC-1275-0142-A9EA-D77B26CB40EF}"/>
                  </a:ext>
                </a:extLst>
              </p:cNvPr>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tx2"/>
                    </a:solidFill>
                    <a:latin typeface="Arial" charset="0"/>
                    <a:ea typeface="Arial" charset="0"/>
                    <a:cs typeface="Arial" charset="0"/>
                  </a:rPr>
                  <a:t>RGB</a:t>
                </a:r>
                <a:r>
                  <a:rPr kumimoji="1" lang="en-US" altLang="zh-CN" sz="700" b="1" dirty="0" smtClean="0">
                    <a:solidFill>
                      <a:schemeClr val="tx2"/>
                    </a:solidFill>
                    <a:latin typeface="Arial" charset="0"/>
                    <a:ea typeface="Arial" charset="0"/>
                    <a:cs typeface="Arial" charset="0"/>
                  </a:rPr>
                  <a:t> </a:t>
                </a:r>
                <a:r>
                  <a:rPr kumimoji="1" lang="en-US" altLang="zh-CN" sz="700" b="1" dirty="0">
                    <a:solidFill>
                      <a:schemeClr val="tx2"/>
                    </a:solidFill>
                    <a:latin typeface="Arial" charset="0"/>
                    <a:ea typeface="Arial" charset="0"/>
                    <a:cs typeface="Arial" charset="0"/>
                  </a:rPr>
                  <a:t>89</a:t>
                </a:r>
                <a:r>
                  <a:rPr kumimoji="1" lang="mr-IN" altLang="zh-CN" sz="700" b="1" dirty="0">
                    <a:solidFill>
                      <a:schemeClr val="tx2"/>
                    </a:solidFill>
                    <a:latin typeface="Arial" charset="0"/>
                    <a:ea typeface="Arial" charset="0"/>
                    <a:cs typeface="Arial" charset="0"/>
                  </a:rPr>
                  <a:t>/</a:t>
                </a:r>
                <a:r>
                  <a:rPr kumimoji="1" lang="en-US" altLang="zh-CN" sz="700" b="1" dirty="0">
                    <a:solidFill>
                      <a:schemeClr val="tx2"/>
                    </a:solidFill>
                    <a:latin typeface="Arial" charset="0"/>
                    <a:ea typeface="Arial" charset="0"/>
                    <a:cs typeface="Arial" charset="0"/>
                  </a:rPr>
                  <a:t>87/87</a:t>
                </a:r>
                <a:endParaRPr kumimoji="1" lang="mr-IN" altLang="zh-CN" sz="700" b="1" dirty="0">
                  <a:solidFill>
                    <a:schemeClr val="tx2"/>
                  </a:solidFill>
                  <a:latin typeface="Arial" charset="0"/>
                  <a:ea typeface="Arial" charset="0"/>
                  <a:cs typeface="Arial" charset="0"/>
                </a:endParaRPr>
              </a:p>
            </p:txBody>
          </p:sp>
          <p:sp>
            <p:nvSpPr>
              <p:cNvPr id="43" name="矩形 22">
                <a:extLst>
                  <a:ext uri="{FF2B5EF4-FFF2-40B4-BE49-F238E27FC236}">
                    <a16:creationId xmlns:a16="http://schemas.microsoft.com/office/drawing/2014/main" id="{238BAC2A-AE09-A84D-875D-8472236D6610}"/>
                  </a:ext>
                </a:extLst>
              </p:cNvPr>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mr-IN" altLang="zh-CN" sz="700" b="1" dirty="0" smtClean="0">
                    <a:solidFill>
                      <a:schemeClr val="bg1"/>
                    </a:solidFill>
                    <a:latin typeface="Arial" charset="0"/>
                    <a:ea typeface="Arial" charset="0"/>
                    <a:cs typeface="Arial" charset="0"/>
                  </a:rPr>
                  <a:t>RGB</a:t>
                </a:r>
                <a:r>
                  <a:rPr kumimoji="1" lang="en-US" altLang="zh-CN" sz="700" b="1" dirty="0" smtClean="0">
                    <a:solidFill>
                      <a:schemeClr val="bg1"/>
                    </a:solidFill>
                    <a:latin typeface="Arial" charset="0"/>
                    <a:ea typeface="Arial" charset="0"/>
                    <a:cs typeface="Arial" charset="0"/>
                  </a:rPr>
                  <a:t> </a:t>
                </a:r>
                <a:r>
                  <a:rPr kumimoji="1" lang="en-US" altLang="zh-CN" sz="700" b="1" dirty="0">
                    <a:solidFill>
                      <a:schemeClr val="bg1"/>
                    </a:solidFill>
                    <a:latin typeface="Arial" charset="0"/>
                    <a:ea typeface="Arial" charset="0"/>
                    <a:cs typeface="Arial" charset="0"/>
                  </a:rPr>
                  <a:t>255</a:t>
                </a:r>
                <a:r>
                  <a:rPr kumimoji="1" lang="mr-IN" altLang="zh-CN" sz="700" b="1" dirty="0">
                    <a:solidFill>
                      <a:schemeClr val="bg1"/>
                    </a:solidFill>
                    <a:latin typeface="Arial" charset="0"/>
                    <a:ea typeface="Arial" charset="0"/>
                    <a:cs typeface="Arial" charset="0"/>
                  </a:rPr>
                  <a:t>/</a:t>
                </a:r>
                <a:r>
                  <a:rPr kumimoji="1" lang="en-US" altLang="zh-CN" sz="700" b="1" dirty="0">
                    <a:solidFill>
                      <a:schemeClr val="bg1"/>
                    </a:solidFill>
                    <a:latin typeface="Arial" charset="0"/>
                    <a:ea typeface="Arial" charset="0"/>
                    <a:cs typeface="Arial" charset="0"/>
                  </a:rPr>
                  <a:t>255/255</a:t>
                </a:r>
                <a:endParaRPr kumimoji="1" lang="mr-IN" altLang="zh-CN" sz="700" b="1" dirty="0">
                  <a:solidFill>
                    <a:schemeClr val="bg1"/>
                  </a:solidFill>
                  <a:latin typeface="Arial" charset="0"/>
                  <a:ea typeface="Arial" charset="0"/>
                  <a:cs typeface="Arial" charset="0"/>
                </a:endParaRPr>
              </a:p>
            </p:txBody>
          </p:sp>
        </p:grpSp>
      </p:grpSp>
    </p:spTree>
    <p:extLst>
      <p:ext uri="{BB962C8B-B14F-4D97-AF65-F5344CB8AC3E}">
        <p14:creationId xmlns:p14="http://schemas.microsoft.com/office/powerpoint/2010/main" val="99056531"/>
      </p:ext>
    </p:extLst>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par>
    </p:tnLst>
  </p:timing>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25" userDrawn="1">
          <p15:clr>
            <a:srgbClr val="F26B43"/>
          </p15:clr>
        </p15:guide>
        <p15:guide id="5" orient="horz" pos="41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a16="http://schemas.microsoft.com/office/drawing/2014/main" id="{F8FC7CCD-75EB-9C44-BC7D-29679334A8CA}"/>
              </a:ext>
            </a:extLst>
          </p:cNvPr>
          <p:cNvSpPr txBox="1">
            <a:spLocks/>
          </p:cNvSpPr>
          <p:nvPr userDrawn="1"/>
        </p:nvSpPr>
        <p:spPr>
          <a:xfrm>
            <a:off x="7975498" y="2900737"/>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Copyright©2019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850" b="1" baseline="0" dirty="0" smtClean="0">
                <a:solidFill>
                  <a:srgbClr val="1D1D1B"/>
                </a:solidFill>
                <a:latin typeface="+mj-lt"/>
              </a:rPr>
              <a:t>.</a:t>
            </a:r>
            <a:r>
              <a:rPr kumimoji="1" lang="en-US" altLang="zh-CN" sz="779" dirty="0" smtClean="0">
                <a:solidFill>
                  <a:srgbClr val="1D1D1B"/>
                </a:solidFill>
                <a:latin typeface="+mn-lt"/>
              </a:rPr>
              <a:t/>
            </a:r>
            <a:br>
              <a:rPr kumimoji="1" lang="en-US" altLang="zh-CN" sz="779" dirty="0" smtClean="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75498" y="4993211"/>
            <a:ext cx="1869596" cy="408880"/>
          </a:xfrm>
          <a:prstGeom prst="rect">
            <a:avLst/>
          </a:prstGeom>
        </p:spPr>
      </p:pic>
      <p:sp>
        <p:nvSpPr>
          <p:cNvPr id="9" name="文本框 8"/>
          <p:cNvSpPr txBox="1"/>
          <p:nvPr userDrawn="1"/>
        </p:nvSpPr>
        <p:spPr>
          <a:xfrm>
            <a:off x="7889773" y="1938597"/>
            <a:ext cx="2364750" cy="734368"/>
          </a:xfrm>
          <a:prstGeom prst="rect">
            <a:avLst/>
          </a:prstGeom>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zh-CN" altLang="en-US" sz="2400" b="1" strike="noStrike" spc="300" baseline="0" dirty="0" smtClean="0">
                <a:solidFill>
                  <a:schemeClr val="tx1">
                    <a:lumMod val="75000"/>
                    <a:lumOff val="25000"/>
                  </a:schemeClr>
                </a:solidFill>
                <a:latin typeface="微软雅黑" panose="020B0503020204020204" pitchFamily="34" charset="-122"/>
                <a:ea typeface="微软雅黑" panose="020B0503020204020204" pitchFamily="34" charset="-122"/>
              </a:rPr>
              <a:t>智能</a:t>
            </a:r>
            <a:r>
              <a:rPr lang="en-US" altLang="zh-CN" sz="2400" b="1" strike="noStrike" spc="300" baseline="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strike="noStrike" spc="300" baseline="0" dirty="0" smtClean="0">
                <a:solidFill>
                  <a:schemeClr val="tx1">
                    <a:lumMod val="75000"/>
                    <a:lumOff val="25000"/>
                  </a:schemeClr>
                </a:solidFill>
                <a:latin typeface="微软雅黑" panose="020B0503020204020204" pitchFamily="34" charset="-122"/>
                <a:ea typeface="微软雅黑" panose="020B0503020204020204" pitchFamily="34" charset="-122"/>
              </a:rPr>
              <a:t>极简</a:t>
            </a:r>
            <a:endParaRPr lang="en-US" altLang="zh-CN" sz="2400" b="1" strike="noStrike" spc="300" baseline="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marR="0" lvl="0" indent="0" algn="l" defTabSz="914478" rtl="0" eaLnBrk="1" fontAlgn="auto" latinLnBrk="0" hangingPunct="1">
              <a:lnSpc>
                <a:spcPct val="150000"/>
              </a:lnSpc>
              <a:spcBef>
                <a:spcPts val="0"/>
              </a:spcBef>
              <a:spcAft>
                <a:spcPts val="0"/>
              </a:spcAft>
              <a:buClrTx/>
              <a:buSzTx/>
              <a:buFontTx/>
              <a:buNone/>
              <a:tabLst/>
              <a:defRPr/>
            </a:pPr>
            <a:r>
              <a:rPr lang="zh-CN" altLang="en-US" sz="1400" b="0" kern="1200" spc="300" baseline="0" dirty="0" smtClean="0">
                <a:solidFill>
                  <a:schemeClr val="bg1">
                    <a:lumMod val="75000"/>
                    <a:lumOff val="25000"/>
                  </a:schemeClr>
                </a:solidFill>
                <a:latin typeface="+mj-ea"/>
                <a:ea typeface="+mj-ea"/>
                <a:cs typeface="Arial" panose="020B0604020202020204" pitchFamily="34" charset="0"/>
              </a:rPr>
              <a:t>构筑业界最佳信息体验</a:t>
            </a:r>
            <a:endParaRPr lang="en-US" altLang="zh-CN" sz="1400" b="0" kern="1200" spc="300" baseline="0" dirty="0" smtClean="0">
              <a:solidFill>
                <a:schemeClr val="bg1">
                  <a:lumMod val="75000"/>
                  <a:lumOff val="25000"/>
                </a:schemeClr>
              </a:solidFill>
              <a:latin typeface="+mj-ea"/>
              <a:ea typeface="+mj-ea"/>
              <a:cs typeface="Arial" panose="020B0604020202020204" pitchFamily="34" charset="0"/>
            </a:endParaRPr>
          </a:p>
        </p:txBody>
      </p:sp>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5498" y="1474269"/>
            <a:ext cx="1317043" cy="236556"/>
          </a:xfrm>
          <a:prstGeom prst="rect">
            <a:avLst/>
          </a:prstGeom>
        </p:spPr>
      </p:pic>
    </p:spTree>
    <p:extLst>
      <p:ext uri="{BB962C8B-B14F-4D97-AF65-F5344CB8AC3E}">
        <p14:creationId xmlns:p14="http://schemas.microsoft.com/office/powerpoint/2010/main" val="2848406896"/>
      </p:ext>
    </p:extLst>
  </p:cSld>
  <p:clrMap bg1="lt1" tx1="dk1" bg2="lt2" tx2="dk2" accent1="accent1" accent2="accent2" accent3="accent3" accent4="accent4" accent5="accent5" accent6="accent6" hlink="hlink" folHlink="folHlink"/>
  <p:sldLayoutIdLst>
    <p:sldLayoutId id="2147483686" r:id="rId1"/>
    <p:sldLayoutId id="2147483892" r:id="rId2"/>
  </p:sldLayoutIdLst>
  <p:timing>
    <p:tnLst>
      <p:par>
        <p:cTn id="1" dur="indefinite" restart="never" nodeType="tmRoot"/>
      </p:par>
    </p:tnLst>
  </p:timing>
  <p:hf hdr="0" ftr="0" dt="0"/>
  <p:txStyles>
    <p:titleStyle>
      <a:lvl1pPr algn="l" defTabSz="1187798" rtl="0" eaLnBrk="1" latinLnBrk="0" hangingPunct="1">
        <a:lnSpc>
          <a:spcPct val="90000"/>
        </a:lnSpc>
        <a:spcBef>
          <a:spcPct val="0"/>
        </a:spcBef>
        <a:buNone/>
        <a:defRPr sz="5000"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userDrawn="1">
          <p15:clr>
            <a:srgbClr val="F26B43"/>
          </p15:clr>
        </p15:guide>
        <p15:guide id="2" pos="3842" userDrawn="1">
          <p15:clr>
            <a:srgbClr val="F26B43"/>
          </p15:clr>
        </p15:guide>
        <p15:guide id="3" pos="458" userDrawn="1">
          <p15:clr>
            <a:srgbClr val="F26B43"/>
          </p15:clr>
        </p15:guide>
        <p15:guide id="4" pos="7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961748" y="889163"/>
            <a:ext cx="10692370" cy="518296"/>
          </a:xfrm>
        </p:spPr>
        <p:txBody>
          <a:bodyPr>
            <a:noAutofit/>
          </a:bodyPr>
          <a:lstStyle/>
          <a:p>
            <a:r>
              <a:rPr kumimoji="1" lang="en-US" altLang="ja-JP" sz="2900" b="1" dirty="0">
                <a:latin typeface="Calibri" panose="020F0502020204030204" pitchFamily="34" charset="0"/>
                <a:cs typeface="Calibri" panose="020F0502020204030204" pitchFamily="34" charset="0"/>
              </a:rPr>
              <a:t>[98e][301] Introduction of new BS capability set for </a:t>
            </a:r>
            <a:r>
              <a:rPr kumimoji="1" lang="en-US" altLang="ja-JP" sz="2900" b="1" dirty="0" smtClean="0">
                <a:latin typeface="Calibri" panose="020F0502020204030204" pitchFamily="34" charset="0"/>
                <a:cs typeface="Calibri" panose="020F0502020204030204" pitchFamily="34" charset="0"/>
              </a:rPr>
              <a:t>NR+EUTRA+UTRA</a:t>
            </a:r>
            <a:endParaRPr kumimoji="1" lang="zh-CN" altLang="en-US" sz="2900" b="1" dirty="0">
              <a:latin typeface="Calibri" panose="020F0502020204030204" pitchFamily="34" charset="0"/>
              <a:cs typeface="Calibri" panose="020F0502020204030204" pitchFamily="34" charset="0"/>
            </a:endParaRPr>
          </a:p>
        </p:txBody>
      </p:sp>
      <p:sp>
        <p:nvSpPr>
          <p:cNvPr id="3" name="标题 6"/>
          <p:cNvSpPr txBox="1">
            <a:spLocks/>
          </p:cNvSpPr>
          <p:nvPr/>
        </p:nvSpPr>
        <p:spPr>
          <a:xfrm>
            <a:off x="961749" y="2233868"/>
            <a:ext cx="6559809" cy="491402"/>
          </a:xfrm>
          <a:prstGeom prst="rect">
            <a:avLst/>
          </a:prstGeom>
        </p:spPr>
        <p:txBody>
          <a:bodyPr lIns="0" tIns="0" rIns="0" bIns="0" anchor="t">
            <a:noAutofit/>
          </a:bodyPr>
          <a:lstStyle>
            <a:lvl1pPr algn="l" defTabSz="914400" rtl="0" eaLnBrk="1" latinLnBrk="0" hangingPunct="1">
              <a:lnSpc>
                <a:spcPts val="3440"/>
              </a:lnSpc>
              <a:spcBef>
                <a:spcPct val="0"/>
              </a:spcBef>
              <a:buNone/>
              <a:defRPr sz="3200" b="0" i="0" kern="1200">
                <a:solidFill>
                  <a:schemeClr val="tx1"/>
                </a:solidFill>
                <a:latin typeface="Microsoft YaHei" panose="020B0503020204020204" pitchFamily="34" charset="-122"/>
                <a:ea typeface="Microsoft YaHei" panose="020B0503020204020204" pitchFamily="34" charset="-122"/>
                <a:cs typeface="+mj-cs"/>
              </a:defRPr>
            </a:lvl1pPr>
          </a:lstStyle>
          <a:p>
            <a:r>
              <a:rPr lang="en-US" altLang="ja-JP" sz="1600" dirty="0" smtClean="0"/>
              <a:t>GTW </a:t>
            </a:r>
            <a:r>
              <a:rPr lang="en-US" altLang="ja-JP" sz="1600" dirty="0"/>
              <a:t>(Jan. 29) </a:t>
            </a:r>
            <a:r>
              <a:rPr lang="en-US" altLang="zh-CN" sz="1600" dirty="0"/>
              <a:t/>
            </a:r>
            <a:br>
              <a:rPr lang="en-US" altLang="zh-CN" sz="1600" dirty="0"/>
            </a:br>
            <a:endParaRPr lang="zh-CN" altLang="en-US" sz="1600" dirty="0"/>
          </a:p>
        </p:txBody>
      </p:sp>
    </p:spTree>
    <p:extLst>
      <p:ext uri="{BB962C8B-B14F-4D97-AF65-F5344CB8AC3E}">
        <p14:creationId xmlns:p14="http://schemas.microsoft.com/office/powerpoint/2010/main" val="3632952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6ADB1D9-336D-594D-9418-4BC486843D21}"/>
              </a:ext>
            </a:extLst>
          </p:cNvPr>
          <p:cNvSpPr>
            <a:spLocks noGrp="1"/>
          </p:cNvSpPr>
          <p:nvPr>
            <p:ph type="subTitle" idx="1"/>
          </p:nvPr>
        </p:nvSpPr>
        <p:spPr>
          <a:xfrm>
            <a:off x="474802" y="358956"/>
            <a:ext cx="10740640" cy="636127"/>
          </a:xfrm>
        </p:spPr>
        <p:txBody>
          <a:bodyPr>
            <a:normAutofit/>
          </a:bodyPr>
          <a:lstStyle/>
          <a:p>
            <a:r>
              <a:rPr lang="en-US" altLang="zh-CN" sz="2800" dirty="0" smtClean="0"/>
              <a:t>Introduction </a:t>
            </a:r>
            <a:r>
              <a:rPr lang="en-US" altLang="zh-CN" sz="2800" dirty="0"/>
              <a:t>of new BS capability set for NR+EUTRA+UTRA</a:t>
            </a:r>
            <a:endParaRPr lang="en-US" altLang="zh-CN" dirty="0"/>
          </a:p>
        </p:txBody>
      </p:sp>
      <p:sp>
        <p:nvSpPr>
          <p:cNvPr id="3" name="Content Placeholder 2">
            <a:extLst>
              <a:ext uri="{FF2B5EF4-FFF2-40B4-BE49-F238E27FC236}">
                <a16:creationId xmlns:a16="http://schemas.microsoft.com/office/drawing/2014/main" id="{1D7B0514-4060-0E4B-809B-B1B2E3258AB4}"/>
              </a:ext>
            </a:extLst>
          </p:cNvPr>
          <p:cNvSpPr>
            <a:spLocks noGrp="1"/>
          </p:cNvSpPr>
          <p:nvPr>
            <p:ph idx="10"/>
          </p:nvPr>
        </p:nvSpPr>
        <p:spPr>
          <a:xfrm>
            <a:off x="736908" y="1208919"/>
            <a:ext cx="10733557" cy="5355425"/>
          </a:xfrm>
        </p:spPr>
        <p:txBody>
          <a:bodyPr/>
          <a:lstStyle/>
          <a:p>
            <a:pPr marL="355273" indent="-342900">
              <a:buFont typeface="+mj-lt"/>
              <a:buAutoNum type="arabicPeriod"/>
            </a:pPr>
            <a:r>
              <a:rPr lang="en-US" dirty="0" smtClean="0">
                <a:latin typeface="+mn-lt"/>
              </a:rPr>
              <a:t>CRs </a:t>
            </a:r>
            <a:r>
              <a:rPr lang="en-US" dirty="0">
                <a:latin typeface="+mn-lt"/>
              </a:rPr>
              <a:t>in </a:t>
            </a:r>
            <a:r>
              <a:rPr lang="en-US" dirty="0" smtClean="0">
                <a:latin typeface="+mn-lt"/>
              </a:rPr>
              <a:t>question</a:t>
            </a:r>
          </a:p>
          <a:p>
            <a:pPr marL="355273" indent="-342900">
              <a:buFont typeface="+mj-lt"/>
              <a:buAutoNum type="arabicPeriod"/>
            </a:pPr>
            <a:endParaRPr lang="en-US" dirty="0">
              <a:latin typeface="+mn-lt"/>
            </a:endParaRPr>
          </a:p>
          <a:p>
            <a:pPr marL="355273" lvl="0" indent="-342900">
              <a:buFont typeface="+mj-lt"/>
              <a:buAutoNum type="arabicPeriod"/>
            </a:pPr>
            <a:endParaRPr lang="en-US" dirty="0" smtClean="0">
              <a:latin typeface="+mn-lt"/>
            </a:endParaRPr>
          </a:p>
          <a:p>
            <a:pPr marL="355273" lvl="0" indent="-342900">
              <a:buFont typeface="+mj-lt"/>
              <a:buAutoNum type="arabicPeriod"/>
            </a:pPr>
            <a:endParaRPr lang="en-US" dirty="0" smtClean="0">
              <a:latin typeface="+mn-lt"/>
            </a:endParaRPr>
          </a:p>
          <a:p>
            <a:pPr marL="355273" lvl="0" indent="-342900">
              <a:buFont typeface="+mj-lt"/>
              <a:buAutoNum type="arabicPeriod"/>
            </a:pPr>
            <a:r>
              <a:rPr lang="en-US" dirty="0" smtClean="0">
                <a:latin typeface="+mn-lt"/>
              </a:rPr>
              <a:t>General </a:t>
            </a:r>
            <a:r>
              <a:rPr lang="en-US" dirty="0">
                <a:latin typeface="+mn-lt"/>
              </a:rPr>
              <a:t>relation among MSR BS and AAS BS </a:t>
            </a:r>
            <a:r>
              <a:rPr lang="en-US" dirty="0" smtClean="0">
                <a:latin typeface="+mn-lt"/>
              </a:rPr>
              <a:t>specifications</a:t>
            </a:r>
          </a:p>
          <a:p>
            <a:pPr marL="868750" lvl="1" indent="-342900"/>
            <a:r>
              <a:rPr lang="en-US" dirty="0" smtClean="0"/>
              <a:t>37-series are MSR specification, i.e. both 37.104 and 37.105 are to be aligned as much as possible. This was always the assumption.</a:t>
            </a:r>
            <a:endParaRPr lang="en-US" dirty="0"/>
          </a:p>
          <a:p>
            <a:pPr marL="355273" indent="-342900">
              <a:buFont typeface="+mj-lt"/>
              <a:buAutoNum type="arabicPeriod"/>
            </a:pPr>
            <a:endParaRPr lang="en-US" dirty="0">
              <a:latin typeface="+mn-lt"/>
            </a:endParaRPr>
          </a:p>
          <a:p>
            <a:pPr marL="355273" indent="-342900">
              <a:buFont typeface="+mj-lt"/>
              <a:buAutoNum type="arabicPeriod"/>
            </a:pPr>
            <a:endParaRPr lang="en-US" dirty="0">
              <a:latin typeface="+mn-lt"/>
            </a:endParaRPr>
          </a:p>
          <a:p>
            <a:pPr marL="355273" indent="-342900">
              <a:buFont typeface="+mj-lt"/>
              <a:buAutoNum type="arabicPeriod"/>
            </a:pPr>
            <a:r>
              <a:rPr lang="en-US" dirty="0" smtClean="0">
                <a:latin typeface="+mn-lt"/>
              </a:rPr>
              <a:t>OBUE </a:t>
            </a:r>
            <a:r>
              <a:rPr lang="en-US" dirty="0">
                <a:latin typeface="+mn-lt"/>
              </a:rPr>
              <a:t>applicability </a:t>
            </a:r>
            <a:r>
              <a:rPr lang="en-US" dirty="0" smtClean="0">
                <a:latin typeface="+mn-lt"/>
              </a:rPr>
              <a:t>table</a:t>
            </a:r>
          </a:p>
          <a:p>
            <a:pPr marL="868750" lvl="1" indent="-342900">
              <a:lnSpc>
                <a:spcPct val="100000"/>
              </a:lnSpc>
            </a:pPr>
            <a:r>
              <a:rPr lang="en-US" sz="1400" dirty="0" smtClean="0">
                <a:ea typeface="Microsoft YaHei" panose="020B0503020204020204" pitchFamily="34" charset="-122"/>
                <a:cs typeface="Arial" panose="020B0604020202020204" pitchFamily="34" charset="0"/>
              </a:rPr>
              <a:t>NEC</a:t>
            </a:r>
            <a:r>
              <a:rPr lang="en-US" sz="1400" dirty="0">
                <a:ea typeface="Microsoft YaHei" panose="020B0503020204020204" pitchFamily="34" charset="-122"/>
                <a:cs typeface="Arial" panose="020B0604020202020204" pitchFamily="34" charset="0"/>
              </a:rPr>
              <a:t>: </a:t>
            </a:r>
            <a:r>
              <a:rPr lang="en-US" sz="1400" dirty="0" smtClean="0">
                <a:ea typeface="Microsoft YaHei" panose="020B0503020204020204" pitchFamily="34" charset="-122"/>
                <a:cs typeface="Arial" panose="020B0604020202020204" pitchFamily="34" charset="0"/>
              </a:rPr>
              <a:t>comment on Cat</a:t>
            </a:r>
            <a:r>
              <a:rPr lang="en-US" sz="1400" dirty="0">
                <a:ea typeface="Microsoft YaHei" panose="020B0503020204020204" pitchFamily="34" charset="-122"/>
                <a:cs typeface="Arial" panose="020B0604020202020204" pitchFamily="34" charset="0"/>
              </a:rPr>
              <a:t>. A limits not </a:t>
            </a:r>
            <a:r>
              <a:rPr lang="en-US" sz="1400" dirty="0" smtClean="0">
                <a:ea typeface="Microsoft YaHei" panose="020B0503020204020204" pitchFamily="34" charset="-122"/>
                <a:cs typeface="Arial" panose="020B0604020202020204" pitchFamily="34" charset="0"/>
              </a:rPr>
              <a:t>listed in the applicability table</a:t>
            </a:r>
          </a:p>
          <a:p>
            <a:pPr marL="868750" lvl="1" indent="-342900">
              <a:lnSpc>
                <a:spcPct val="100000"/>
              </a:lnSpc>
            </a:pPr>
            <a:r>
              <a:rPr lang="en-US" sz="1400" dirty="0" smtClean="0"/>
              <a:t>The same text exists in both </a:t>
            </a:r>
            <a:r>
              <a:rPr lang="en-US" sz="1400" dirty="0"/>
              <a:t>MSR and AAS </a:t>
            </a:r>
            <a:r>
              <a:rPr lang="en-US" sz="1400" dirty="0" smtClean="0"/>
              <a:t>specifications</a:t>
            </a:r>
          </a:p>
          <a:p>
            <a:pPr marL="868750" lvl="1" indent="-342900">
              <a:lnSpc>
                <a:spcPct val="100000"/>
              </a:lnSpc>
            </a:pPr>
            <a:r>
              <a:rPr lang="en-US" sz="1400" dirty="0" smtClean="0"/>
              <a:t>Clarification: OBUE requirements </a:t>
            </a:r>
            <a:r>
              <a:rPr lang="en-US" sz="1400" b="1" dirty="0" smtClean="0"/>
              <a:t>for MSR </a:t>
            </a:r>
            <a:r>
              <a:rPr lang="en-US" sz="1400" dirty="0" smtClean="0"/>
              <a:t>are not referring to Category A/B limits. The only place there Category B limits are mentioned for MSR OBUE limits is the table below</a:t>
            </a:r>
          </a:p>
          <a:p>
            <a:pPr marL="868750" lvl="1" indent="-342900">
              <a:lnSpc>
                <a:spcPct val="100000"/>
              </a:lnSpc>
            </a:pPr>
            <a:endParaRPr lang="en-US" sz="1400" dirty="0"/>
          </a:p>
        </p:txBody>
      </p:sp>
      <p:sp>
        <p:nvSpPr>
          <p:cNvPr id="8" name="TextBox 7">
            <a:extLst>
              <a:ext uri="{FF2B5EF4-FFF2-40B4-BE49-F238E27FC236}">
                <a16:creationId xmlns:a16="http://schemas.microsoft.com/office/drawing/2014/main" id="{D8536F3D-D0C8-B447-A64B-59D377EA5296}"/>
              </a:ext>
            </a:extLst>
          </p:cNvPr>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Microsoft YaHei" panose="020B0503020204020204" pitchFamily="34" charset="-122"/>
              <a:ea typeface="Microsoft YaHei" panose="020B0503020204020204" pitchFamily="34" charset="-122"/>
            </a:endParaRPr>
          </a:p>
        </p:txBody>
      </p:sp>
      <p:graphicFrame>
        <p:nvGraphicFramePr>
          <p:cNvPr id="5" name="Table 4"/>
          <p:cNvGraphicFramePr>
            <a:graphicFrameLocks noGrp="1"/>
          </p:cNvGraphicFramePr>
          <p:nvPr>
            <p:extLst>
              <p:ext uri="{D42A27DB-BD31-4B8C-83A1-F6EECF244321}">
                <p14:modId xmlns:p14="http://schemas.microsoft.com/office/powerpoint/2010/main" val="2002121304"/>
              </p:ext>
            </p:extLst>
          </p:nvPr>
        </p:nvGraphicFramePr>
        <p:xfrm>
          <a:off x="3347289" y="1333111"/>
          <a:ext cx="8122399" cy="571500"/>
        </p:xfrm>
        <a:graphic>
          <a:graphicData uri="http://schemas.openxmlformats.org/drawingml/2006/table">
            <a:tbl>
              <a:tblPr>
                <a:tableStyleId>{72833802-FEF1-4C79-8D5D-14CF1EAF98D9}</a:tableStyleId>
              </a:tblPr>
              <a:tblGrid>
                <a:gridCol w="949285">
                  <a:extLst>
                    <a:ext uri="{9D8B030D-6E8A-4147-A177-3AD203B41FA5}">
                      <a16:colId xmlns:a16="http://schemas.microsoft.com/office/drawing/2014/main" val="20000"/>
                    </a:ext>
                  </a:extLst>
                </a:gridCol>
                <a:gridCol w="5350485">
                  <a:extLst>
                    <a:ext uri="{9D8B030D-6E8A-4147-A177-3AD203B41FA5}">
                      <a16:colId xmlns:a16="http://schemas.microsoft.com/office/drawing/2014/main" val="20001"/>
                    </a:ext>
                  </a:extLst>
                </a:gridCol>
                <a:gridCol w="1822629">
                  <a:extLst>
                    <a:ext uri="{9D8B030D-6E8A-4147-A177-3AD203B41FA5}">
                      <a16:colId xmlns:a16="http://schemas.microsoft.com/office/drawing/2014/main" val="20002"/>
                    </a:ext>
                  </a:extLst>
                </a:gridCol>
              </a:tblGrid>
              <a:tr h="190500">
                <a:tc>
                  <a:txBody>
                    <a:bodyPr/>
                    <a:lstStyle/>
                    <a:p>
                      <a:pPr algn="l" fontAlgn="b"/>
                      <a:r>
                        <a:rPr lang="en-US" sz="1100" u="none" strike="noStrike" dirty="0">
                          <a:effectLst/>
                        </a:rPr>
                        <a:t>R4-2102563</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CR to TS 37.105: Introduction of new BS capability set for NR+EUTRA+UTRA, </a:t>
                      </a:r>
                      <a:r>
                        <a:rPr lang="en-US" sz="1100" u="none" strike="noStrike" dirty="0" smtClean="0">
                          <a:effectLst/>
                        </a:rPr>
                        <a:t>Rel-16/17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Huawei, China Unicom</a:t>
                      </a:r>
                      <a:endParaRPr lang="en-US" sz="11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90500">
                <a:tc>
                  <a:txBody>
                    <a:bodyPr/>
                    <a:lstStyle/>
                    <a:p>
                      <a:pPr algn="l" fontAlgn="b"/>
                      <a:r>
                        <a:rPr lang="en-US" sz="1100" u="none" strike="noStrike">
                          <a:effectLst/>
                        </a:rPr>
                        <a:t>R4-2102565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CR to TS 37.145-1: Introduction of new BS capability set for NR+EUTRA+UTRA, </a:t>
                      </a:r>
                      <a:r>
                        <a:rPr lang="en-US" sz="1100" u="none" strike="noStrike" dirty="0" smtClean="0">
                          <a:effectLst/>
                        </a:rPr>
                        <a:t>Rel-16/17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Huawei, China Unicom</a:t>
                      </a:r>
                      <a:endParaRPr lang="en-US" sz="11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90500">
                <a:tc>
                  <a:txBody>
                    <a:bodyPr/>
                    <a:lstStyle/>
                    <a:p>
                      <a:pPr algn="l" fontAlgn="b"/>
                      <a:r>
                        <a:rPr lang="en-US" sz="1100" u="none" strike="noStrike" dirty="0">
                          <a:effectLst/>
                        </a:rPr>
                        <a:t>R4-2102567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CR to TS 37.145-2: Introduction of new BS capability set for NR+EUTRA+UTRA, </a:t>
                      </a:r>
                      <a:r>
                        <a:rPr lang="en-US" sz="1100" u="none" strike="noStrike" dirty="0" smtClean="0">
                          <a:effectLst/>
                        </a:rPr>
                        <a:t>Rel-16/17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Huawei, China Unicom</a:t>
                      </a:r>
                      <a:endParaRPr lang="en-US" sz="11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3"/>
          <a:stretch>
            <a:fillRect/>
          </a:stretch>
        </p:blipFill>
        <p:spPr>
          <a:xfrm>
            <a:off x="5710516" y="4883421"/>
            <a:ext cx="6320212" cy="1885794"/>
          </a:xfrm>
          <a:prstGeom prst="rect">
            <a:avLst/>
          </a:prstGeom>
        </p:spPr>
      </p:pic>
    </p:spTree>
    <p:extLst>
      <p:ext uri="{BB962C8B-B14F-4D97-AF65-F5344CB8AC3E}">
        <p14:creationId xmlns:p14="http://schemas.microsoft.com/office/powerpoint/2010/main" val="3222369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6ADB1D9-336D-594D-9418-4BC486843D21}"/>
              </a:ext>
            </a:extLst>
          </p:cNvPr>
          <p:cNvSpPr>
            <a:spLocks noGrp="1"/>
          </p:cNvSpPr>
          <p:nvPr>
            <p:ph type="subTitle" idx="1"/>
          </p:nvPr>
        </p:nvSpPr>
        <p:spPr>
          <a:xfrm>
            <a:off x="474802" y="358956"/>
            <a:ext cx="10740640" cy="636127"/>
          </a:xfrm>
        </p:spPr>
        <p:txBody>
          <a:bodyPr>
            <a:normAutofit/>
          </a:bodyPr>
          <a:lstStyle/>
          <a:p>
            <a:r>
              <a:rPr lang="en-US" altLang="zh-CN" sz="2800" dirty="0" smtClean="0"/>
              <a:t>Introduction </a:t>
            </a:r>
            <a:r>
              <a:rPr lang="en-US" altLang="zh-CN" sz="2800" dirty="0"/>
              <a:t>of new BS capability set for NR+EUTRA+UTRA</a:t>
            </a:r>
            <a:endParaRPr lang="en-US" altLang="zh-CN" dirty="0"/>
          </a:p>
        </p:txBody>
      </p:sp>
      <p:sp>
        <p:nvSpPr>
          <p:cNvPr id="3" name="Content Placeholder 2">
            <a:extLst>
              <a:ext uri="{FF2B5EF4-FFF2-40B4-BE49-F238E27FC236}">
                <a16:creationId xmlns:a16="http://schemas.microsoft.com/office/drawing/2014/main" id="{1D7B0514-4060-0E4B-809B-B1B2E3258AB4}"/>
              </a:ext>
            </a:extLst>
          </p:cNvPr>
          <p:cNvSpPr>
            <a:spLocks noGrp="1"/>
          </p:cNvSpPr>
          <p:nvPr>
            <p:ph idx="10"/>
          </p:nvPr>
        </p:nvSpPr>
        <p:spPr>
          <a:xfrm>
            <a:off x="736908" y="1208919"/>
            <a:ext cx="10733557" cy="5355425"/>
          </a:xfrm>
        </p:spPr>
        <p:txBody>
          <a:bodyPr/>
          <a:lstStyle/>
          <a:p>
            <a:pPr marL="868750" lvl="1" indent="-342900">
              <a:lnSpc>
                <a:spcPct val="100000"/>
              </a:lnSpc>
            </a:pPr>
            <a:endParaRPr lang="en-US" sz="1400" dirty="0"/>
          </a:p>
          <a:p>
            <a:pPr marL="355273" lvl="0" indent="-342900">
              <a:buFont typeface="+mj-lt"/>
              <a:buAutoNum type="arabicPeriod"/>
            </a:pPr>
            <a:r>
              <a:rPr lang="en-US" dirty="0" smtClean="0">
                <a:latin typeface="+mn-lt"/>
              </a:rPr>
              <a:t>OBUE </a:t>
            </a:r>
            <a:r>
              <a:rPr lang="en-US" dirty="0">
                <a:latin typeface="+mn-lt"/>
              </a:rPr>
              <a:t>table headers (and overlapping </a:t>
            </a:r>
            <a:r>
              <a:rPr lang="en-US" dirty="0" smtClean="0">
                <a:latin typeface="+mn-lt"/>
              </a:rPr>
              <a:t>CRs)</a:t>
            </a:r>
          </a:p>
          <a:p>
            <a:pPr marL="868750" lvl="1" indent="-342900">
              <a:lnSpc>
                <a:spcPct val="100000"/>
              </a:lnSpc>
            </a:pPr>
            <a:r>
              <a:rPr lang="en-US" sz="1400" b="1" dirty="0">
                <a:ea typeface="Microsoft YaHei" panose="020B0503020204020204" pitchFamily="34" charset="-122"/>
                <a:cs typeface="Arial" panose="020B0604020202020204" pitchFamily="34" charset="0"/>
              </a:rPr>
              <a:t>Proposal</a:t>
            </a:r>
            <a:r>
              <a:rPr lang="en-US" sz="1400" dirty="0">
                <a:ea typeface="Microsoft YaHei" panose="020B0503020204020204" pitchFamily="34" charset="-122"/>
                <a:cs typeface="Arial" panose="020B0604020202020204" pitchFamily="34" charset="0"/>
              </a:rPr>
              <a:t>: align with </a:t>
            </a:r>
            <a:r>
              <a:rPr lang="en-US" sz="1400" dirty="0"/>
              <a:t>OBUE table headings </a:t>
            </a:r>
            <a:r>
              <a:rPr lang="en-US" sz="1400" dirty="0" smtClean="0">
                <a:ea typeface="Microsoft YaHei" panose="020B0503020204020204" pitchFamily="34" charset="-122"/>
                <a:cs typeface="Arial" panose="020B0604020202020204" pitchFamily="34" charset="0"/>
              </a:rPr>
              <a:t>modifications </a:t>
            </a:r>
            <a:r>
              <a:rPr lang="en-US" sz="1400" dirty="0">
                <a:ea typeface="Microsoft YaHei" panose="020B0503020204020204" pitchFamily="34" charset="-122"/>
                <a:cs typeface="Arial" panose="020B0604020202020204" pitchFamily="34" charset="0"/>
              </a:rPr>
              <a:t>in </a:t>
            </a:r>
            <a:r>
              <a:rPr lang="en-US" sz="1400" dirty="0" smtClean="0">
                <a:ea typeface="Microsoft YaHei" panose="020B0503020204020204" pitchFamily="34" charset="-122"/>
                <a:cs typeface="Arial" panose="020B0604020202020204" pitchFamily="34" charset="0"/>
              </a:rPr>
              <a:t>R4-2102853/56/59 </a:t>
            </a:r>
          </a:p>
          <a:p>
            <a:pPr marL="868750" lvl="1" indent="-342900">
              <a:lnSpc>
                <a:spcPct val="100000"/>
              </a:lnSpc>
            </a:pPr>
            <a:r>
              <a:rPr lang="en-US" sz="1400" dirty="0" smtClean="0">
                <a:ea typeface="Microsoft YaHei" panose="020B0503020204020204" pitchFamily="34" charset="-122"/>
                <a:cs typeface="Arial" panose="020B0604020202020204" pitchFamily="34" charset="0"/>
              </a:rPr>
              <a:t>Additional corrections for AAS specifications, e.g. remove GSM/EDGE</a:t>
            </a:r>
            <a:endParaRPr lang="en-US" dirty="0" smtClean="0">
              <a:latin typeface="+mn-lt"/>
            </a:endParaRPr>
          </a:p>
          <a:p>
            <a:pPr marL="355273" lvl="0" indent="-342900">
              <a:buFont typeface="+mj-lt"/>
              <a:buAutoNum type="arabicPeriod"/>
            </a:pPr>
            <a:endParaRPr lang="en-US" dirty="0" smtClean="0">
              <a:latin typeface="+mn-lt"/>
            </a:endParaRPr>
          </a:p>
          <a:p>
            <a:pPr marL="355273" lvl="0" indent="-342900">
              <a:buFont typeface="+mj-lt"/>
              <a:buAutoNum type="arabicPeriod"/>
            </a:pPr>
            <a:r>
              <a:rPr lang="en-US" dirty="0" smtClean="0">
                <a:latin typeface="+mn-lt"/>
              </a:rPr>
              <a:t>Wording improvements in notes for blocking </a:t>
            </a:r>
            <a:r>
              <a:rPr lang="en-US" dirty="0">
                <a:latin typeface="+mn-lt"/>
              </a:rPr>
              <a:t>and IMD </a:t>
            </a:r>
            <a:r>
              <a:rPr lang="en-US" dirty="0" smtClean="0">
                <a:latin typeface="+mn-lt"/>
              </a:rPr>
              <a:t>tables</a:t>
            </a:r>
          </a:p>
          <a:p>
            <a:pPr marL="868750" lvl="1" indent="-342900">
              <a:lnSpc>
                <a:spcPct val="100000"/>
              </a:lnSpc>
              <a:buFont typeface="+mj-lt"/>
              <a:buAutoNum type="arabicPeriod"/>
            </a:pPr>
            <a:r>
              <a:rPr lang="en-US" sz="1400" dirty="0" smtClean="0"/>
              <a:t>Issue related to both MSR and AAS specifications</a:t>
            </a:r>
          </a:p>
          <a:p>
            <a:pPr marL="868750" lvl="1" indent="-342900">
              <a:lnSpc>
                <a:spcPct val="100000"/>
              </a:lnSpc>
              <a:buFont typeface="+mj-lt"/>
              <a:buAutoNum type="arabicPeriod"/>
            </a:pPr>
            <a:r>
              <a:rPr lang="en-US" sz="1400" b="1" dirty="0" smtClean="0"/>
              <a:t>Proposal</a:t>
            </a:r>
            <a:r>
              <a:rPr lang="en-US" sz="1400" dirty="0" smtClean="0"/>
              <a:t>: improve wording for both MSR and AAS next meeting </a:t>
            </a:r>
          </a:p>
          <a:p>
            <a:pPr marL="355273" indent="-342900">
              <a:buFont typeface="+mj-lt"/>
              <a:buAutoNum type="arabicPeriod"/>
            </a:pPr>
            <a:endParaRPr lang="en-US" dirty="0" smtClean="0"/>
          </a:p>
          <a:p>
            <a:pPr marL="355273" indent="-342900">
              <a:buFont typeface="+mj-lt"/>
              <a:buAutoNum type="arabicPeriod"/>
            </a:pPr>
            <a:endParaRPr lang="en-US" dirty="0" smtClean="0"/>
          </a:p>
          <a:p>
            <a:pPr marL="355273" indent="-342900">
              <a:buFont typeface="+mj-lt"/>
              <a:buAutoNum type="arabicPeriod"/>
            </a:pPr>
            <a:endParaRPr lang="en-US" dirty="0"/>
          </a:p>
          <a:p>
            <a:pPr marL="355273" indent="-342900">
              <a:buFont typeface="+mj-lt"/>
              <a:buAutoNum type="arabicPeriod"/>
            </a:pPr>
            <a:endParaRPr lang="en-US" dirty="0" smtClean="0"/>
          </a:p>
          <a:p>
            <a:pPr marL="355273" indent="-342900">
              <a:buFont typeface="+mj-lt"/>
              <a:buAutoNum type="arabicPeriod"/>
            </a:pPr>
            <a:endParaRPr lang="en-US" dirty="0"/>
          </a:p>
          <a:p>
            <a:pPr marL="355273" indent="-342900">
              <a:buFont typeface="+mj-lt"/>
              <a:buAutoNum type="arabicPeriod"/>
            </a:pPr>
            <a:endParaRPr lang="en-US" dirty="0" smtClean="0"/>
          </a:p>
          <a:p>
            <a:pPr marL="355273" indent="-342900">
              <a:buFont typeface="+mj-lt"/>
              <a:buAutoNum type="arabicPeriod"/>
            </a:pPr>
            <a:endParaRPr lang="en-US" dirty="0" smtClean="0"/>
          </a:p>
          <a:p>
            <a:pPr marL="355273" indent="-342900">
              <a:buFont typeface="+mj-lt"/>
              <a:buAutoNum type="arabicPeriod"/>
            </a:pPr>
            <a:r>
              <a:rPr lang="en-US" dirty="0" smtClean="0"/>
              <a:t>Additional OBUE table added for TS 37.145-1</a:t>
            </a:r>
          </a:p>
          <a:p>
            <a:pPr marL="868750" lvl="1" indent="-342900">
              <a:buFont typeface="+mj-lt"/>
              <a:buAutoNum type="arabicPeriod"/>
            </a:pPr>
            <a:r>
              <a:rPr lang="en-US" dirty="0" smtClean="0"/>
              <a:t>One OBUE Table 6.6.5.5.2-2c was found as not captured in TS 37.145-1 specification</a:t>
            </a:r>
          </a:p>
          <a:p>
            <a:pPr lvl="2" indent="0">
              <a:buNone/>
            </a:pPr>
            <a:r>
              <a:rPr lang="en-US" i="1" dirty="0"/>
              <a:t>Table 6.6.5.5.2-2c: Wide Area operating band unwanted emission mask (UEM) for BC1 and BC3 above 3GHz, option </a:t>
            </a:r>
            <a:r>
              <a:rPr lang="en-US" i="1" dirty="0" smtClean="0"/>
              <a:t>1</a:t>
            </a:r>
          </a:p>
          <a:p>
            <a:pPr marL="868750" lvl="1" indent="-342900">
              <a:buFont typeface="+mj-lt"/>
              <a:buAutoNum type="arabicPeriod"/>
            </a:pPr>
            <a:r>
              <a:rPr lang="en-US" b="1" dirty="0" smtClean="0"/>
              <a:t>Proposal</a:t>
            </a:r>
            <a:r>
              <a:rPr lang="en-US" dirty="0" smtClean="0"/>
              <a:t>: we can remove this modification from CRs this meeting – companies can check more for the next meeting</a:t>
            </a:r>
            <a:endParaRPr lang="en-US" dirty="0"/>
          </a:p>
        </p:txBody>
      </p:sp>
      <p:sp>
        <p:nvSpPr>
          <p:cNvPr id="8" name="TextBox 7">
            <a:extLst>
              <a:ext uri="{FF2B5EF4-FFF2-40B4-BE49-F238E27FC236}">
                <a16:creationId xmlns:a16="http://schemas.microsoft.com/office/drawing/2014/main" id="{D8536F3D-D0C8-B447-A64B-59D377EA5296}"/>
              </a:ext>
            </a:extLst>
          </p:cNvPr>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Microsoft YaHei" panose="020B0503020204020204" pitchFamily="34" charset="-122"/>
              <a:ea typeface="Microsoft YaHei" panose="020B0503020204020204"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1397415070"/>
              </p:ext>
            </p:extLst>
          </p:nvPr>
        </p:nvGraphicFramePr>
        <p:xfrm>
          <a:off x="7386916" y="1441099"/>
          <a:ext cx="4720197" cy="571500"/>
        </p:xfrm>
        <a:graphic>
          <a:graphicData uri="http://schemas.openxmlformats.org/drawingml/2006/table">
            <a:tbl>
              <a:tblPr>
                <a:tableStyleId>{72833802-FEF1-4C79-8D5D-14CF1EAF98D9}</a:tableStyleId>
              </a:tblPr>
              <a:tblGrid>
                <a:gridCol w="799604">
                  <a:extLst>
                    <a:ext uri="{9D8B030D-6E8A-4147-A177-3AD203B41FA5}">
                      <a16:colId xmlns:a16="http://schemas.microsoft.com/office/drawing/2014/main" val="20000"/>
                    </a:ext>
                  </a:extLst>
                </a:gridCol>
                <a:gridCol w="3400429">
                  <a:extLst>
                    <a:ext uri="{9D8B030D-6E8A-4147-A177-3AD203B41FA5}">
                      <a16:colId xmlns:a16="http://schemas.microsoft.com/office/drawing/2014/main" val="20001"/>
                    </a:ext>
                  </a:extLst>
                </a:gridCol>
                <a:gridCol w="520164">
                  <a:extLst>
                    <a:ext uri="{9D8B030D-6E8A-4147-A177-3AD203B41FA5}">
                      <a16:colId xmlns:a16="http://schemas.microsoft.com/office/drawing/2014/main" val="20002"/>
                    </a:ext>
                  </a:extLst>
                </a:gridCol>
              </a:tblGrid>
              <a:tr h="190500">
                <a:tc>
                  <a:txBody>
                    <a:bodyPr/>
                    <a:lstStyle/>
                    <a:p>
                      <a:pPr algn="l" fontAlgn="b"/>
                      <a:r>
                        <a:rPr lang="en-US" sz="1100" u="none" strike="noStrike" dirty="0">
                          <a:effectLst/>
                        </a:rPr>
                        <a:t>R4-2102853</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CR to 37.105 on OBUE table headings and applicability</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Ericsson</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190500">
                <a:tc>
                  <a:txBody>
                    <a:bodyPr/>
                    <a:lstStyle/>
                    <a:p>
                      <a:pPr algn="l" fontAlgn="b"/>
                      <a:r>
                        <a:rPr lang="en-US" sz="1100" u="none" strike="noStrike">
                          <a:effectLst/>
                        </a:rPr>
                        <a:t>R4-2102856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CR to 37.145-1 on OBUE table headings and applicability</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Ericsson</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90500">
                <a:tc>
                  <a:txBody>
                    <a:bodyPr/>
                    <a:lstStyle/>
                    <a:p>
                      <a:pPr algn="l" fontAlgn="b"/>
                      <a:r>
                        <a:rPr lang="en-US" sz="1100" u="none" strike="noStrike" dirty="0">
                          <a:effectLst/>
                        </a:rPr>
                        <a:t>R4-2102859</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CR to 37.145-2 on OBUE table headings and applicability</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Ericsson</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3"/>
          <a:stretch>
            <a:fillRect/>
          </a:stretch>
        </p:blipFill>
        <p:spPr>
          <a:xfrm>
            <a:off x="7817225" y="2349505"/>
            <a:ext cx="4064840" cy="3326976"/>
          </a:xfrm>
          <a:prstGeom prst="rect">
            <a:avLst/>
          </a:prstGeom>
        </p:spPr>
      </p:pic>
    </p:spTree>
    <p:extLst>
      <p:ext uri="{BB962C8B-B14F-4D97-AF65-F5344CB8AC3E}">
        <p14:creationId xmlns:p14="http://schemas.microsoft.com/office/powerpoint/2010/main" val="3299127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Title Slid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575756"/>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pptx" id="{B4542FC2-A7B2-4ED3-BB20-F6750F3E246A}" vid="{14E5A528-164A-4F9B-B3A5-57862E2D7804}"/>
    </a:ext>
  </a:extLst>
</a:theme>
</file>

<file path=ppt/theme/theme2.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pptx" id="{B4542FC2-A7B2-4ED3-BB20-F6750F3E246A}" vid="{36BB4717-3B84-4375-8991-C1B436E01B94}"/>
    </a:ext>
  </a:extLst>
</a:theme>
</file>

<file path=ppt/theme/theme3.xml><?xml version="1.0" encoding="utf-8"?>
<a:theme xmlns:a="http://schemas.openxmlformats.org/drawingml/2006/main" name="4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模板.pptx" id="{B4542FC2-A7B2-4ED3-BB20-F6750F3E246A}" vid="{200B2CC3-038E-4B68-ADA0-F89367E15FF9}"/>
    </a:ext>
  </a:extLst>
</a:theme>
</file>

<file path=ppt/theme/theme4.xml><?xml version="1.0" encoding="utf-8"?>
<a:theme xmlns:a="http://schemas.openxmlformats.org/drawingml/2006/main" name="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PPT模板.pptx" id="{B4542FC2-A7B2-4ED3-BB20-F6750F3E246A}" vid="{EA8FFF94-8E03-4952-8515-70D42289DFE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2501</TotalTime>
  <Words>584</Words>
  <Application>Microsoft Office PowerPoint</Application>
  <PresentationFormat>自定义</PresentationFormat>
  <Paragraphs>71</Paragraphs>
  <Slides>3</Slides>
  <Notes>3</Notes>
  <HiddenSlides>0</HiddenSlides>
  <MMClips>0</MMClips>
  <ScaleCrop>false</ScaleCrop>
  <HeadingPairs>
    <vt:vector size="6" baseType="variant">
      <vt:variant>
        <vt:lpstr>已用的字体</vt:lpstr>
      </vt:variant>
      <vt:variant>
        <vt:i4>6</vt:i4>
      </vt:variant>
      <vt:variant>
        <vt:lpstr>主题</vt:lpstr>
      </vt:variant>
      <vt:variant>
        <vt:i4>4</vt:i4>
      </vt:variant>
      <vt:variant>
        <vt:lpstr>幻灯片标题</vt:lpstr>
      </vt:variant>
      <vt:variant>
        <vt:i4>3</vt:i4>
      </vt:variant>
    </vt:vector>
  </HeadingPairs>
  <TitlesOfParts>
    <vt:vector size="13" baseType="lpstr">
      <vt:lpstr>等线</vt:lpstr>
      <vt:lpstr>黑体</vt:lpstr>
      <vt:lpstr>微软雅黑</vt:lpstr>
      <vt:lpstr>微软雅黑</vt:lpstr>
      <vt:lpstr>Arial</vt:lpstr>
      <vt:lpstr>Calibri</vt:lpstr>
      <vt:lpstr>1_Title Slide</vt:lpstr>
      <vt:lpstr>Chart page</vt:lpstr>
      <vt:lpstr>4_Chart page</vt:lpstr>
      <vt:lpstr>End page</vt:lpstr>
      <vt:lpstr>[98e][301] Introduction of new BS capability set for NR+EUTRA+UTRA</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Sunbin (Robin)</dc:creator>
  <cp:lastModifiedBy>RAN4#98e</cp:lastModifiedBy>
  <cp:revision>160</cp:revision>
  <dcterms:created xsi:type="dcterms:W3CDTF">2018-12-22T01:38:47Z</dcterms:created>
  <dcterms:modified xsi:type="dcterms:W3CDTF">2021-01-29T05:20:08Z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(3)Z28ZT+wmcjsmd1HU/4auwImCociYeoN/LMeVSNldZWmw44eccK0exv/vU+Rnic8VKyufJSPh
U3XYXE130JH8UIujRnBfNvTCe7UfOQohfhaCONwm2qa1HmALVJmvuf/qwJlv7WOUK1SIA/u6
5Mve7IAEvIJpp+CC4CpItSoLixzCtoKRb2tbJg0PyobdZO67468qEvOjEssdbDcbEPKoAIbm
YbthnZ5pD/zr7QkyyW</vt:lpwstr>
  </property>
  <property fmtid="{D5CDD505-2E9C-101B-9397-08002B2CF9AE}" pid="3" name="_2015_ms_pID_7253431">
    <vt:lpwstr>ZO+MSO97cSWvPLDk6i41MQidi6VBMhBm3pIlKkLAULrWv8qwXn6pT6
9OZDNLa86qD0VhQyMcYtdTO9AWKwQGP0DrWCGMjpr5Psjqo2UN6xq3660keX7fJNmlqRXTD2
kmQ4HnWGX+8lLsHBZTmr0+RQx8x4n+7YDOkQ1OqGOI0Qz7WBwbjVqKL6E8QLStUZaAoixvcP
moGeVJEi2amSTEj0p27iYB9ZDDFaYxhwsraY</vt:lpwstr>
  </property>
  <property fmtid="{D5CDD505-2E9C-101B-9397-08002B2CF9AE}" pid="4" name="_2015_ms_pID_7253432">
    <vt:lpwstr>zg==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1611674442</vt:lpwstr>
  </property>
  <property fmtid="{D5CDD505-2E9C-101B-9397-08002B2CF9AE}" pid="9" name="NSCPROP_SA">
    <vt:lpwstr>D:\RAN4 Meeting Doc\RAN4_98e\Management\GTW_0129\AAS BS_new CS for UTRA EUTRA NR.pptx</vt:lpwstr>
  </property>
</Properties>
</file>