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T" initials="CATT" lastIdx="2" clrIdx="0"/>
  <p:cmAuthor id="1" name="Thomas Chapman" initials="TC" lastIdx="8" clrIdx="1">
    <p:extLst>
      <p:ext uri="{19B8F6BF-5375-455C-9EA6-DF929625EA0E}">
        <p15:presenceInfo xmlns:p15="http://schemas.microsoft.com/office/powerpoint/2012/main" userId="S::thomas.chapman@ericsson.com::62f56abd-8013-406a-a5cf-528bee683f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7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2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6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9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6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4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1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3E6CE-0EE0-42D5-9A9C-F9E69BCA18F8}" type="datetimeFigureOut">
              <a:rPr lang="en-US" smtClean="0"/>
              <a:pPr/>
              <a:t>2/5/2021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8216-F9C7-4358-B0B4-65C44AAE7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9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CMCC</a:t>
            </a:r>
            <a:endParaRPr lang="en-US" dirty="0"/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E90F7165-48C4-4B29-B290-2278E9D3EB52}"/>
              </a:ext>
            </a:extLst>
          </p:cNvPr>
          <p:cNvSpPr txBox="1">
            <a:spLocks/>
          </p:cNvSpPr>
          <p:nvPr/>
        </p:nvSpPr>
        <p:spPr>
          <a:xfrm>
            <a:off x="235132" y="140381"/>
            <a:ext cx="11617234" cy="917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b="1" dirty="0"/>
              <a:t>3GPP TSG-RAN WG4 Meeting # 98-e 				                         R4-2103881</a:t>
            </a:r>
          </a:p>
          <a:p>
            <a:pPr algn="l"/>
            <a:r>
              <a:rPr lang="en-US" altLang="zh-CN" b="1" dirty="0"/>
              <a:t>Electronic Meeting, Jan. 25-Feb. 5, 2021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4503648" y="2521725"/>
            <a:ext cx="35380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zh-CN" sz="3200" b="1"/>
              <a:t>WF for </a:t>
            </a:r>
            <a:r>
              <a:rPr lang="en-US" altLang="zh-CN" sz="3200" b="1" dirty="0"/>
              <a:t>TDD repeater</a:t>
            </a:r>
            <a:endParaRPr lang="en-GB" altLang="zh-CN" sz="3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0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  <a:r>
              <a:rPr lang="en-US" altLang="zh-CN" dirty="0"/>
              <a:t>on NR repeater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D9D962-A234-44D4-B1B7-DC396E229FBE}"/>
              </a:ext>
            </a:extLst>
          </p:cNvPr>
          <p:cNvSpPr txBox="1"/>
          <p:nvPr/>
        </p:nvSpPr>
        <p:spPr>
          <a:xfrm>
            <a:off x="709985" y="1301074"/>
            <a:ext cx="10772029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RAN#90e approved a new “New WID on NR Repeaters” with RAN4 as the responsible WG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. 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The objective of the WID is listed as below:</a:t>
            </a:r>
          </a:p>
          <a:p>
            <a:pPr hangingPunct="0"/>
            <a:endParaRPr lang="en-GB" altLang="zh-CN" sz="180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Normative work phase objective [RAN4]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342900" lvl="0" indent="-342900" hangingPunct="0">
              <a:buFont typeface="Wingdings" panose="05000000000000000000" pitchFamily="2" charset="2"/>
              <a:buChar char=""/>
            </a:pPr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Specify RF and EMC requirements for NR repeaters 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342900" lvl="0" indent="-342900" hangingPunct="0">
              <a:buFont typeface="Wingdings" panose="05000000000000000000" pitchFamily="2" charset="2"/>
              <a:buChar char=""/>
            </a:pPr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Consider FR1 (FDD and TDD) and FR2 (TDD) bands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For the above objective, the leveraging of RF specifications for LTE repeater and IAB should be sought. 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 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It is assumed that the repeater does not perform adaptive beamforming towards the UE.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 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It is assumed that the TDD repeater meets both BS and UE emission requirements (or the more stringent absolute level in dBm) in all slots.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 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The following constraint may be considered for TDD repeaters, as needed, to contain the workload associated with this project: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342900" lvl="0" indent="-342900" hangingPunct="0">
              <a:buFont typeface="Wingdings" panose="05000000000000000000" pitchFamily="2" charset="2"/>
              <a:buChar char=""/>
            </a:pPr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TX EIRP/TRP/power of Repeater not exceeding any UE power class defined in the band 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 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hangingPunct="0"/>
            <a:r>
              <a:rPr lang="en-GB" altLang="zh-CN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Note: FR1 FDD repeaters testing is assumed to be conducted. This assumption can be revisited in RAN#91.</a:t>
            </a:r>
            <a:endParaRPr lang="zh-CN" altLang="zh-CN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537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9100" y="174293"/>
            <a:ext cx="11353800" cy="1325563"/>
          </a:xfrm>
        </p:spPr>
        <p:txBody>
          <a:bodyPr/>
          <a:lstStyle/>
          <a:p>
            <a:r>
              <a:rPr lang="en-US" dirty="0"/>
              <a:t>WF on synchronization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3759" y="1404206"/>
            <a:ext cx="10515600" cy="4738686"/>
          </a:xfrm>
        </p:spPr>
        <p:txBody>
          <a:bodyPr>
            <a:normAutofit/>
          </a:bodyPr>
          <a:lstStyle/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RAN4 specify RF requirements based on the assumptions of TDD repeater has to synchronize to the </a:t>
            </a:r>
            <a:r>
              <a:rPr lang="en-US" altLang="zh-CN" sz="2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gNB</a:t>
            </a:r>
            <a:r>
              <a:rPr lang="en-US" altLang="zh-CN" sz="2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 for TDD DL-UL pattern </a:t>
            </a:r>
            <a:endParaRPr lang="zh-CN" altLang="zh-CN" sz="24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lvl="0" indent="-342900" hangingPunct="0">
              <a:spcAft>
                <a:spcPts val="900"/>
              </a:spcAft>
              <a:buFont typeface="Times New Roman" panose="02020603050405020304" pitchFamily="18" charset="0"/>
              <a:buChar char="-"/>
            </a:pPr>
            <a:r>
              <a:rPr lang="en-US" altLang="zh-CN" sz="2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FFS whether dedicated requirements need to be specified for the sync with </a:t>
            </a:r>
            <a:r>
              <a:rPr lang="en-US" altLang="zh-CN" sz="2400" dirty="0" err="1" smtClean="0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gNB</a:t>
            </a:r>
            <a:endParaRPr lang="en-US" altLang="zh-CN" sz="2400" dirty="0" smtClean="0">
              <a:effectLst/>
              <a:highlight>
                <a:srgbClr val="00FF00"/>
              </a:highlight>
              <a:latin typeface="Calibri" panose="020F0502020204030204" pitchFamily="34" charset="0"/>
              <a:ea typeface="等线" panose="02010600030101010101" pitchFamily="2" charset="-122"/>
            </a:endParaRPr>
          </a:p>
          <a:p>
            <a:pPr marL="342900" lvl="0" indent="-342900" hangingPunct="0">
              <a:spcAft>
                <a:spcPts val="900"/>
              </a:spcAft>
              <a:buFont typeface="Times New Roman" panose="02020603050405020304" pitchFamily="18" charset="0"/>
              <a:buChar char="-"/>
            </a:pPr>
            <a:r>
              <a:rPr lang="en-US" altLang="zh-CN" sz="2400" dirty="0" smtClean="0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FFS </a:t>
            </a:r>
            <a:r>
              <a:rPr lang="en-US" altLang="zh-CN" sz="2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the exact methods to achieve sync with </a:t>
            </a:r>
            <a:r>
              <a:rPr lang="en-US" altLang="zh-CN" sz="2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gNB</a:t>
            </a:r>
            <a:r>
              <a:rPr lang="en-US" altLang="zh-CN" sz="2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 in repeater side, implementation based on solution not excluded;</a:t>
            </a:r>
            <a:endParaRPr lang="zh-CN" altLang="zh-CN" sz="240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342900" lvl="0" indent="-342900" hangingPunct="0">
              <a:spcAft>
                <a:spcPts val="900"/>
              </a:spcAft>
              <a:buFont typeface="Times New Roman" panose="02020603050405020304" pitchFamily="18" charset="0"/>
              <a:buChar char="-"/>
            </a:pPr>
            <a:r>
              <a:rPr lang="en-US" altLang="zh-CN" sz="2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RAN4 should respect the WID scope, to focus the discussion which aligned with the </a:t>
            </a:r>
            <a:r>
              <a:rPr lang="en-US" altLang="zh-CN" sz="2400" dirty="0" smtClean="0">
                <a:effectLst/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WID</a:t>
            </a:r>
          </a:p>
          <a:p>
            <a:pPr marL="0" indent="0" hangingPunct="0">
              <a:spcAft>
                <a:spcPts val="900"/>
              </a:spcAft>
              <a:buNone/>
            </a:pPr>
            <a:r>
              <a:rPr lang="en-US" altLang="zh-CN" sz="2400" dirty="0"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Note: The definition of </a:t>
            </a:r>
            <a:r>
              <a:rPr lang="en-US" altLang="zh-CN" sz="2400" dirty="0" smtClean="0"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“ precise of synchronization between TDD repeater and the </a:t>
            </a:r>
            <a:r>
              <a:rPr lang="en-US" altLang="zh-CN" sz="2400" dirty="0" err="1" smtClean="0"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gNB</a:t>
            </a:r>
            <a:r>
              <a:rPr lang="en-US" altLang="zh-CN" sz="2400" dirty="0" smtClean="0"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 for TDD DL-UL pattern” </a:t>
            </a:r>
            <a:r>
              <a:rPr lang="en-US" altLang="zh-CN" sz="2400" dirty="0">
                <a:highlight>
                  <a:srgbClr val="00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need to be further clarified in RAN4  </a:t>
            </a:r>
            <a:endParaRPr lang="zh-CN" altLang="zh-CN" sz="2400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0" lvl="0" indent="0" hangingPunct="0">
              <a:spcAft>
                <a:spcPts val="900"/>
              </a:spcAft>
              <a:buNone/>
            </a:pPr>
            <a:endParaRPr lang="zh-CN" altLang="zh-CN" sz="2400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lvl="3"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50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9100" y="174293"/>
            <a:ext cx="11353800" cy="1325563"/>
          </a:xfrm>
        </p:spPr>
        <p:txBody>
          <a:bodyPr/>
          <a:lstStyle/>
          <a:p>
            <a:r>
              <a:rPr lang="en-US" dirty="0"/>
              <a:t>WF on </a:t>
            </a:r>
            <a:r>
              <a:rPr lang="en-US" altLang="zh-CN" dirty="0"/>
              <a:t>knowledge of </a:t>
            </a:r>
            <a:r>
              <a:rPr lang="en-US" dirty="0"/>
              <a:t>UL/DL split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8244" y="1271451"/>
            <a:ext cx="11534028" cy="4611189"/>
          </a:xfrm>
        </p:spPr>
        <p:txBody>
          <a:bodyPr>
            <a:normAutofit fontScale="77500" lnSpcReduction="20000"/>
          </a:bodyPr>
          <a:lstStyle/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altLang="zh-CN" sz="2900" dirty="0">
                <a:latin typeface="Times New Roman" panose="02020603050405020304" pitchFamily="18" charset="0"/>
                <a:ea typeface="等线" panose="02010600030101010101" pitchFamily="2" charset="-122"/>
              </a:rPr>
              <a:t>RAN4 specify RF requirements based on the assumptions of r</a:t>
            </a:r>
            <a:r>
              <a:rPr lang="en-US" altLang="zh-CN" sz="29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epeater should be aware of the UL/DL split</a:t>
            </a:r>
          </a:p>
          <a:p>
            <a:pPr lvl="2">
              <a:lnSpc>
                <a:spcPct val="150000"/>
              </a:lnSpc>
            </a:pPr>
            <a:r>
              <a:rPr lang="en-US" altLang="zh-CN" sz="26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FFS on how repeater know DL/UL split</a:t>
            </a:r>
          </a:p>
          <a:p>
            <a:pPr lvl="3">
              <a:lnSpc>
                <a:spcPct val="150000"/>
              </a:lnSpc>
            </a:pPr>
            <a:r>
              <a:rPr lang="en-US" altLang="zh-CN" sz="24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Option 1: via the cell broadcast information</a:t>
            </a:r>
          </a:p>
          <a:p>
            <a:pPr lvl="3">
              <a:lnSpc>
                <a:spcPct val="150000"/>
              </a:lnSpc>
            </a:pPr>
            <a:r>
              <a:rPr lang="en-US" altLang="zh-CN" sz="24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Option 2: via proprietary application layer signaling </a:t>
            </a:r>
          </a:p>
          <a:p>
            <a:pPr lvl="3">
              <a:lnSpc>
                <a:spcPct val="150000"/>
              </a:lnSpc>
            </a:pPr>
            <a:r>
              <a:rPr lang="en-US" altLang="zh-CN" sz="24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Option 3: via detecting over the air</a:t>
            </a:r>
          </a:p>
          <a:p>
            <a:pPr lvl="3">
              <a:lnSpc>
                <a:spcPct val="150000"/>
              </a:lnSpc>
            </a:pPr>
            <a:r>
              <a:rPr lang="en-US" altLang="zh-CN" sz="24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Option 4: via pre-configuration</a:t>
            </a:r>
          </a:p>
          <a:p>
            <a:pPr lvl="2">
              <a:lnSpc>
                <a:spcPct val="150000"/>
              </a:lnSpc>
            </a:pPr>
            <a:r>
              <a:rPr lang="en-US" altLang="zh-CN" sz="26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FFS on whether dedicated requirements is needed to make sure repeater could decode UL/DL configuration. 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lnSpc>
                <a:spcPct val="150000"/>
              </a:lnSpc>
            </a:pPr>
            <a:endParaRPr lang="en-US" altLang="zh-CN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lvl="2">
              <a:lnSpc>
                <a:spcPct val="150000"/>
              </a:lnSpc>
            </a:pPr>
            <a:endParaRPr lang="en-US" altLang="zh-CN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362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9100" y="174293"/>
            <a:ext cx="11353800" cy="1325563"/>
          </a:xfrm>
        </p:spPr>
        <p:txBody>
          <a:bodyPr/>
          <a:lstStyle/>
          <a:p>
            <a:r>
              <a:rPr lang="en-US" dirty="0"/>
              <a:t>WF on </a:t>
            </a:r>
            <a:r>
              <a:rPr lang="en-US" altLang="zh-CN" dirty="0"/>
              <a:t>dynamic TDD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7538" y="1499856"/>
            <a:ext cx="11635078" cy="5020214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</a:pPr>
            <a:endParaRPr lang="en-US" altLang="zh-CN" dirty="0">
              <a:effectLst/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en-US" altLang="zh-CN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FFS on whether to support dynamic TDD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Companies are encouraged to provide more arguments/proposals on the feasibility, need and how to support dynamic TDD for FR1 and FR2.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Signaling and procedures that would involve other groups is out of the scope of the WI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Impacts of dynamic TDD operation by repeaters on co-existence to other networks would need to be studied/taken into account</a:t>
            </a:r>
          </a:p>
        </p:txBody>
      </p:sp>
    </p:spTree>
    <p:extLst>
      <p:ext uri="{BB962C8B-B14F-4D97-AF65-F5344CB8AC3E}">
        <p14:creationId xmlns:p14="http://schemas.microsoft.com/office/powerpoint/2010/main" val="2902513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9100" y="174293"/>
            <a:ext cx="11353800" cy="1325563"/>
          </a:xfrm>
        </p:spPr>
        <p:txBody>
          <a:bodyPr/>
          <a:lstStyle/>
          <a:p>
            <a:r>
              <a:rPr lang="en-US" dirty="0"/>
              <a:t>WF on group delay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3759" y="1404205"/>
            <a:ext cx="10515600" cy="5139717"/>
          </a:xfrm>
        </p:spPr>
        <p:txBody>
          <a:bodyPr>
            <a:normAutofit/>
          </a:bodyPr>
          <a:lstStyle/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Clarification on the definition of group delay requirements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Group delay is the potential delay of repeater, including the propagation delay and possible processing delay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FFS on whether group delay requirement is needed, following aspects should be considered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If the GP is not large enough to accommodate the additional delays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To avoid L1-changes, for example CP design changes to avoid UL cross-symbol interference between the repeater signal and UE signal that is not amplified by repeater</a:t>
            </a:r>
          </a:p>
          <a:p>
            <a:pPr lvl="2">
              <a:lnSpc>
                <a:spcPct val="150000"/>
              </a:lnSpc>
            </a:pPr>
            <a:endParaRPr lang="en-US" altLang="zh-CN" dirty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632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9100" y="174293"/>
            <a:ext cx="11353800" cy="1325563"/>
          </a:xfrm>
        </p:spPr>
        <p:txBody>
          <a:bodyPr/>
          <a:lstStyle/>
          <a:p>
            <a:r>
              <a:rPr lang="en-US" dirty="0"/>
              <a:t>WF on UL timing knowledge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9100" y="1663338"/>
            <a:ext cx="10515600" cy="5577840"/>
          </a:xfrm>
        </p:spPr>
        <p:txBody>
          <a:bodyPr>
            <a:normAutofit/>
          </a:bodyPr>
          <a:lstStyle/>
          <a:p>
            <a:pPr lvl="2">
              <a:lnSpc>
                <a:spcPct val="150000"/>
              </a:lnSpc>
            </a:pPr>
            <a:r>
              <a:rPr lang="en-US" altLang="zh-CN" dirty="0" err="1">
                <a:latin typeface="Times New Roman" panose="02020603050405020304" pitchFamily="18" charset="0"/>
                <a:ea typeface="等线" panose="02010600030101010101" pitchFamily="2" charset="-122"/>
              </a:rPr>
              <a:t>FFS</a:t>
            </a: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 whether UL timing related requirements are defined for </a:t>
            </a:r>
            <a:r>
              <a:rPr lang="en-US" altLang="zh-CN" dirty="0" err="1">
                <a:latin typeface="Times New Roman" panose="02020603050405020304" pitchFamily="18" charset="0"/>
                <a:ea typeface="等线" panose="02010600030101010101" pitchFamily="2" charset="-122"/>
              </a:rPr>
              <a:t>TDD</a:t>
            </a: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 repeater.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The following reasons were raised in RAN4#98e to be aware of the UL timing knowledge</a:t>
            </a:r>
          </a:p>
          <a:p>
            <a:pPr lvl="3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Option 1: to help repeater know when to switch from DL to UL to receive the signal from UE</a:t>
            </a:r>
          </a:p>
          <a:p>
            <a:pPr lvl="3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Option 2: to help repeater determines when to forward the signal to </a:t>
            </a:r>
            <a:r>
              <a:rPr lang="en-US" altLang="zh-CN" dirty="0" err="1">
                <a:latin typeface="Times New Roman" panose="02020603050405020304" pitchFamily="18" charset="0"/>
                <a:ea typeface="等线" panose="02010600030101010101" pitchFamily="2" charset="-122"/>
              </a:rPr>
              <a:t>gNB</a:t>
            </a:r>
            <a:endParaRPr lang="en-US" altLang="zh-CN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lvl="3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Option 3: to avoid potential interference from misaligned UL timing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How to be aware of the UL timing knowledge</a:t>
            </a:r>
          </a:p>
          <a:p>
            <a:pPr lvl="3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</a:rPr>
              <a:t>Option 1: Repeater can derive the UL timing autonomously</a:t>
            </a:r>
          </a:p>
          <a:p>
            <a:pPr lvl="3">
              <a:lnSpc>
                <a:spcPct val="150000"/>
              </a:lnSpc>
            </a:pPr>
            <a:r>
              <a:rPr lang="en-US" altLang="zh-CN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Option 2: some mechanism needs to be standardized within the WI scope (i.e. RAN4)</a:t>
            </a:r>
          </a:p>
        </p:txBody>
      </p:sp>
    </p:spTree>
    <p:extLst>
      <p:ext uri="{BB962C8B-B14F-4D97-AF65-F5344CB8AC3E}">
        <p14:creationId xmlns:p14="http://schemas.microsoft.com/office/powerpoint/2010/main" val="1013495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2960</TotalTime>
  <Words>650</Words>
  <Application>Microsoft Office PowerPoint</Application>
  <PresentationFormat>宽屏</PresentationFormat>
  <Paragraphs>59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等线</vt:lpstr>
      <vt:lpstr>宋体</vt:lpstr>
      <vt:lpstr>Arial</vt:lpstr>
      <vt:lpstr>Calibri</vt:lpstr>
      <vt:lpstr>Calibri Light</vt:lpstr>
      <vt:lpstr>Times New Roman</vt:lpstr>
      <vt:lpstr>Wingdings</vt:lpstr>
      <vt:lpstr>Office 主题</vt:lpstr>
      <vt:lpstr>WF for TDD repeater</vt:lpstr>
      <vt:lpstr>Background on NR repeater</vt:lpstr>
      <vt:lpstr>WF on synchronization</vt:lpstr>
      <vt:lpstr>WF on knowledge of UL/DL split</vt:lpstr>
      <vt:lpstr>WF on dynamic TDD</vt:lpstr>
      <vt:lpstr>WF on group delay</vt:lpstr>
      <vt:lpstr>WF on UL timing knowledge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100MHz CBW in NR-U</dc:title>
  <dc:creator>Huawei</dc:creator>
  <cp:lastModifiedBy>RAN4#98e</cp:lastModifiedBy>
  <cp:revision>143</cp:revision>
  <dcterms:created xsi:type="dcterms:W3CDTF">2020-05-29T04:11:58Z</dcterms:created>
  <dcterms:modified xsi:type="dcterms:W3CDTF">2021-02-05T15:14:11Z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(3)rYrer7QhTaNrR6DbO29xkbuMYudt3k+wb7HWIl7dInNh+POrpNVvcmyvaxndvn6A4rRmGk9J
m1GJoc1AxWxalJb4SR6WSOrD2KGN24WVPDffiKJHUgE2Oyk3iXlkqI5mKYukSXk9cFXM1o0R
qHlvXiKDr+yPoU5i9yEbqXcqByIdvc8By4Rg9WVdvm5ofOAhf/g8SyPqFP7SK3xU4w/1Rb+e
EEjlSROeSe7GB2TAKs</vt:lpwstr>
  </property>
  <property fmtid="{D5CDD505-2E9C-101B-9397-08002B2CF9AE}" pid="3" name="_2015_ms_pID_7253431">
    <vt:lpwstr>1ND3ol4yHGtbgb498umaUMiUoyA48xrCgsWqOOZcDCsifr+CkTJfIQ
psM0k0b5H0oZw7LMOiBjVwOWtdIh286qR14BNTH0PqZXtf/KRftQ0xgV3oU1Azj0FnegekO3
Vjg4sScFugFnEr2PYxLwTTxpuZo1bBpU4TR8EQf5tKw1IuQASvi0QUfVtTa9jpVHX5XZusvQ
7Al6sMB5r0SuAwJkMpS4poT7jP07UWrmgR3S</vt:lpwstr>
  </property>
  <property fmtid="{D5CDD505-2E9C-101B-9397-08002B2CF9AE}" pid="4" name="_2015_ms_pID_7253432">
    <vt:lpwstr>uQ==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1604413836</vt:lpwstr>
  </property>
  <property fmtid="{D5CDD505-2E9C-101B-9397-08002B2CF9AE}" pid="9" name="NSCPROP_SA">
    <vt:lpwstr>C:\Users\Administrator\AppData\Local\Temp\BNZ.601d5d3ccb56003\R4-2103881.pptx</vt:lpwstr>
  </property>
</Properties>
</file>