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80" r:id="rId3"/>
    <p:sldId id="392" r:id="rId4"/>
    <p:sldId id="391" r:id="rId5"/>
    <p:sldId id="381" r:id="rId6"/>
    <p:sldId id="382" r:id="rId7"/>
    <p:sldId id="386" r:id="rId8"/>
    <p:sldId id="388" r:id="rId9"/>
    <p:sldId id="389" r:id="rId10"/>
    <p:sldId id="39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0F7D7-134D-42B7-AE95-DEADC3706EE1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3DB82-86C9-40DB-8E69-8FF3ADB49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66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C7F4-13AF-48F3-AC15-68074B1A4FD5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F0CA-85E8-44C2-963C-59E8C77AF8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56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C7F4-13AF-48F3-AC15-68074B1A4FD5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F0CA-85E8-44C2-963C-59E8C77AF8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21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C7F4-13AF-48F3-AC15-68074B1A4FD5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F0CA-85E8-44C2-963C-59E8C77AF8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0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55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5032"/>
            <a:ext cx="10515600" cy="50219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C7F4-13AF-48F3-AC15-68074B1A4FD5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F0CA-85E8-44C2-963C-59E8C77AF8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97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C7F4-13AF-48F3-AC15-68074B1A4FD5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F0CA-85E8-44C2-963C-59E8C77AF8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4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C7F4-13AF-48F3-AC15-68074B1A4FD5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F0CA-85E8-44C2-963C-59E8C77AF8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3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C7F4-13AF-48F3-AC15-68074B1A4FD5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F0CA-85E8-44C2-963C-59E8C77AF8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79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C7F4-13AF-48F3-AC15-68074B1A4FD5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F0CA-85E8-44C2-963C-59E8C77AF8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C7F4-13AF-48F3-AC15-68074B1A4FD5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F0CA-85E8-44C2-963C-59E8C77AF8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1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C7F4-13AF-48F3-AC15-68074B1A4FD5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F0CA-85E8-44C2-963C-59E8C77AF8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9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C7F4-13AF-48F3-AC15-68074B1A4FD5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F0CA-85E8-44C2-963C-59E8C77AF8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8C7F4-13AF-48F3-AC15-68074B1A4FD5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F0CA-85E8-44C2-963C-59E8C77AF8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978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369" y="1640986"/>
            <a:ext cx="11345839" cy="273994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[draft] </a:t>
            </a:r>
            <a:r>
              <a:rPr lang="en-US" dirty="0" smtClean="0"/>
              <a:t>WF </a:t>
            </a:r>
            <a:r>
              <a:rPr lang="en-US" dirty="0"/>
              <a:t>on NR UE Power Saving Enhancements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4000" dirty="0"/>
              <a:t>(All agreements in </a:t>
            </a:r>
            <a:r>
              <a:rPr lang="en-US" sz="4000" dirty="0" smtClean="0"/>
              <a:t>RAN4#9</a:t>
            </a:r>
            <a:r>
              <a:rPr lang="en-US" altLang="zh-TW" sz="4000" dirty="0" smtClean="0"/>
              <a:t>8</a:t>
            </a:r>
            <a:r>
              <a:rPr lang="en-US" sz="4000" dirty="0" smtClean="0"/>
              <a:t>e </a:t>
            </a:r>
            <a:r>
              <a:rPr lang="en-US" sz="4000" dirty="0"/>
              <a:t>in email thread #</a:t>
            </a:r>
            <a:r>
              <a:rPr lang="en-US" sz="4000" dirty="0" smtClean="0"/>
              <a:t>23</a:t>
            </a:r>
            <a:r>
              <a:rPr lang="en-US" altLang="zh-TW" sz="4000" dirty="0" smtClean="0"/>
              <a:t>8</a:t>
            </a:r>
            <a:r>
              <a:rPr lang="en-US" sz="4000" dirty="0" smtClean="0"/>
              <a:t>)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17668"/>
            <a:ext cx="9144000" cy="958755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MediaTek</a:t>
            </a:r>
            <a:r>
              <a:rPr lang="en-US" sz="2800" dirty="0" smtClean="0"/>
              <a:t>, vivo</a:t>
            </a:r>
            <a:endParaRPr lang="en-US" sz="2800" strike="sngStrike" dirty="0"/>
          </a:p>
        </p:txBody>
      </p:sp>
      <p:sp>
        <p:nvSpPr>
          <p:cNvPr id="4" name="Rectangle 3"/>
          <p:cNvSpPr/>
          <p:nvPr/>
        </p:nvSpPr>
        <p:spPr>
          <a:xfrm>
            <a:off x="378940" y="199033"/>
            <a:ext cx="113023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GB" b="1" dirty="0" smtClean="0"/>
              <a:t>3GPP TSG-RAN WG4 Meeting #9</a:t>
            </a:r>
            <a:r>
              <a:rPr lang="en-US" altLang="zh-TW" b="1" dirty="0" smtClean="0"/>
              <a:t>8</a:t>
            </a:r>
            <a:r>
              <a:rPr lang="en-GB" b="1" dirty="0" smtClean="0"/>
              <a:t>e                                                                                                                               R4-2</a:t>
            </a:r>
            <a:r>
              <a:rPr lang="en-US" altLang="zh-TW" b="1" dirty="0" smtClean="0"/>
              <a:t>103670</a:t>
            </a:r>
            <a:endParaRPr lang="en-GB" b="1" dirty="0" smtClean="0"/>
          </a:p>
          <a:p>
            <a:pPr hangingPunct="0"/>
            <a:r>
              <a:rPr lang="en-US" b="1" dirty="0"/>
              <a:t>Electronic Meeting, Jan. 25-Feb. 5, </a:t>
            </a:r>
            <a:r>
              <a:rPr lang="en-US" b="1" dirty="0" smtClean="0"/>
              <a:t>2021</a:t>
            </a:r>
          </a:p>
          <a:p>
            <a:pPr hangingPunct="0"/>
            <a:r>
              <a:rPr lang="en-GB" b="1" dirty="0" smtClean="0"/>
              <a:t>Agenda </a:t>
            </a:r>
            <a:r>
              <a:rPr lang="en-GB" b="1" dirty="0"/>
              <a:t>Items: </a:t>
            </a:r>
            <a:r>
              <a:rPr lang="en-GB" b="1" dirty="0" smtClean="0"/>
              <a:t>1</a:t>
            </a:r>
            <a:r>
              <a:rPr lang="en-US" altLang="zh-TW" b="1" dirty="0" smtClean="0"/>
              <a:t>1</a:t>
            </a:r>
            <a:r>
              <a:rPr lang="en-GB" b="1" dirty="0" smtClean="0"/>
              <a:t>.9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86820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zh-TW" sz="2000" b="1" u="sng" dirty="0"/>
              <a:t>Issue 2-</a:t>
            </a:r>
            <a:r>
              <a:rPr lang="en-US" altLang="zh-TW" sz="2000" b="1" u="sng" dirty="0"/>
              <a:t>5</a:t>
            </a:r>
            <a:r>
              <a:rPr lang="en-GB" altLang="zh-TW" sz="2000" b="1" u="sng" dirty="0"/>
              <a:t>-3: Relaxation of BM when not all serving cells in intra-band CA/DC meets relaxation </a:t>
            </a:r>
            <a:r>
              <a:rPr lang="en-GB" altLang="zh-TW" sz="2000" b="1" u="sng" dirty="0" smtClean="0"/>
              <a:t>criteria</a:t>
            </a:r>
            <a:endParaRPr lang="zh-TW" altLang="zh-TW" sz="2000" dirty="0" smtClean="0"/>
          </a:p>
          <a:p>
            <a:pPr marL="0" indent="0" fontAlgn="ctr">
              <a:buNone/>
            </a:pPr>
            <a:r>
              <a:rPr lang="en-US" altLang="zh-TW" sz="2000" dirty="0" smtClean="0"/>
              <a:t>The following options have been discussed in this meeting</a:t>
            </a:r>
            <a:endParaRPr lang="en-GB" altLang="zh-TW" sz="2000" dirty="0" smtClean="0"/>
          </a:p>
          <a:p>
            <a:pPr lvl="1" fontAlgn="ctr"/>
            <a:r>
              <a:rPr lang="en-GB" altLang="zh-TW" sz="2000" dirty="0" smtClean="0"/>
              <a:t>Option </a:t>
            </a:r>
            <a:r>
              <a:rPr lang="en-GB" altLang="zh-TW" sz="2000" dirty="0"/>
              <a:t>1: </a:t>
            </a:r>
            <a:r>
              <a:rPr lang="en-US" altLang="zh-TW" sz="2000" dirty="0"/>
              <a:t>For intra-band CA case, the UE should relax only on serving cells where the relaxed criteria is fulfilled. </a:t>
            </a:r>
            <a:endParaRPr lang="en-US" altLang="zh-TW" sz="2000" dirty="0" smtClean="0"/>
          </a:p>
          <a:p>
            <a:pPr lvl="1" fontAlgn="ctr"/>
            <a:r>
              <a:rPr lang="en-GB" altLang="zh-TW" sz="2000" dirty="0" smtClean="0"/>
              <a:t>Option 2: </a:t>
            </a:r>
            <a:r>
              <a:rPr lang="en-GB" altLang="zh-TW" sz="2000" dirty="0"/>
              <a:t>For intra-band CA case, RAN4 to define the same measurement relaxation rules for the serving cells. </a:t>
            </a:r>
            <a:endParaRPr lang="en-GB" altLang="zh-TW" sz="2000" dirty="0" smtClean="0"/>
          </a:p>
          <a:p>
            <a:pPr lvl="1" fontAlgn="ctr"/>
            <a:r>
              <a:rPr lang="en-GB" altLang="zh-TW" sz="2000" dirty="0" smtClean="0"/>
              <a:t>Other options are not precluded.</a:t>
            </a:r>
          </a:p>
          <a:p>
            <a:pPr lvl="1" fontAlgn="ctr"/>
            <a:endParaRPr lang="en-GB" altLang="zh-TW" sz="2000" dirty="0"/>
          </a:p>
          <a:p>
            <a:pPr lvl="1" fontAlgn="ctr"/>
            <a:endParaRPr lang="en-GB" altLang="zh-TW" sz="2000" dirty="0" smtClean="0"/>
          </a:p>
          <a:p>
            <a:pPr marL="0" indent="0" fontAlgn="ctr">
              <a:buNone/>
            </a:pPr>
            <a:r>
              <a:rPr lang="en-GB" altLang="zh-TW" sz="2000" b="1" u="sng" dirty="0"/>
              <a:t>Issue 2-</a:t>
            </a:r>
            <a:r>
              <a:rPr lang="en-US" altLang="zh-TW" sz="2000" b="1" u="sng" dirty="0"/>
              <a:t>5</a:t>
            </a:r>
            <a:r>
              <a:rPr lang="en-GB" altLang="zh-TW" sz="2000" b="1" u="sng" dirty="0"/>
              <a:t>-</a:t>
            </a:r>
            <a:r>
              <a:rPr lang="en-US" altLang="zh-TW" sz="2000" b="1" u="sng" dirty="0"/>
              <a:t>4</a:t>
            </a:r>
            <a:r>
              <a:rPr lang="en-GB" altLang="zh-TW" sz="2000" b="1" u="sng" dirty="0"/>
              <a:t>:  Relaxation on PDCCH </a:t>
            </a:r>
            <a:r>
              <a:rPr lang="en-GB" altLang="zh-TW" sz="2000" b="1" u="sng" dirty="0" smtClean="0"/>
              <a:t>monitoring</a:t>
            </a:r>
          </a:p>
          <a:p>
            <a:pPr marL="0" indent="0" fontAlgn="ctr">
              <a:buNone/>
            </a:pPr>
            <a:r>
              <a:rPr lang="en-US" altLang="zh-TW" sz="2000" dirty="0"/>
              <a:t>Not to further discuss whether PDCCH monitoring should be relaxed until RAN1 design is stable.</a:t>
            </a:r>
            <a:endParaRPr lang="zh-TW" altLang="zh-TW" sz="2000" dirty="0"/>
          </a:p>
        </p:txBody>
      </p:sp>
    </p:spTree>
    <p:extLst>
      <p:ext uri="{BB962C8B-B14F-4D97-AF65-F5344CB8AC3E}">
        <p14:creationId xmlns:p14="http://schemas.microsoft.com/office/powerpoint/2010/main" val="3269816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Scenarios for power saving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zh-TW" sz="1800" b="1" u="sng" dirty="0"/>
              <a:t>Issue 2-</a:t>
            </a:r>
            <a:r>
              <a:rPr lang="en-US" altLang="zh-TW" sz="1800" b="1" u="sng" dirty="0"/>
              <a:t>2</a:t>
            </a:r>
            <a:r>
              <a:rPr lang="en-GB" altLang="zh-TW" sz="1800" b="1" u="sng" dirty="0"/>
              <a:t>-</a:t>
            </a:r>
            <a:r>
              <a:rPr lang="en-US" altLang="zh-TW" sz="1800" b="1" u="sng" dirty="0"/>
              <a:t>1</a:t>
            </a:r>
            <a:r>
              <a:rPr lang="en-GB" altLang="zh-TW" sz="1800" b="1" u="sng" dirty="0"/>
              <a:t>: </a:t>
            </a:r>
            <a:r>
              <a:rPr lang="en-US" altLang="zh-TW" sz="1800" b="1" u="sng" dirty="0"/>
              <a:t>Confirmation on beneficial Scenarios, </a:t>
            </a:r>
            <a:r>
              <a:rPr lang="en-GB" altLang="zh-TW" sz="1800" b="1" u="sng" dirty="0"/>
              <a:t>from UE power saving gain perspective</a:t>
            </a:r>
            <a:endParaRPr lang="zh-TW" altLang="zh-TW" sz="1800" dirty="0"/>
          </a:p>
          <a:p>
            <a:r>
              <a:rPr lang="en-US" altLang="zh-TW" sz="1800" dirty="0">
                <a:solidFill>
                  <a:srgbClr val="0000CC"/>
                </a:solidFill>
              </a:rPr>
              <a:t>RAN4 </a:t>
            </a:r>
            <a:r>
              <a:rPr lang="en-US" altLang="zh-TW" sz="1800" dirty="0" smtClean="0">
                <a:solidFill>
                  <a:srgbClr val="0000CC"/>
                </a:solidFill>
              </a:rPr>
              <a:t>to </a:t>
            </a:r>
            <a:r>
              <a:rPr lang="en-US" altLang="zh-TW" sz="1800" dirty="0">
                <a:solidFill>
                  <a:srgbClr val="0000CC"/>
                </a:solidFill>
              </a:rPr>
              <a:t>identify the scenarios that </a:t>
            </a:r>
            <a:r>
              <a:rPr lang="en-US" altLang="zh-TW" sz="1800" dirty="0" smtClean="0">
                <a:solidFill>
                  <a:srgbClr val="0000CC"/>
                </a:solidFill>
              </a:rPr>
              <a:t>power </a:t>
            </a:r>
            <a:r>
              <a:rPr lang="en-US" altLang="zh-TW" sz="1800" dirty="0">
                <a:solidFill>
                  <a:srgbClr val="0000CC"/>
                </a:solidFill>
              </a:rPr>
              <a:t>saving gain </a:t>
            </a:r>
            <a:r>
              <a:rPr lang="en-US" altLang="zh-TW" sz="1800" dirty="0" smtClean="0">
                <a:solidFill>
                  <a:srgbClr val="0000CC"/>
                </a:solidFill>
              </a:rPr>
              <a:t>can be observed. </a:t>
            </a:r>
          </a:p>
          <a:p>
            <a:r>
              <a:rPr lang="en-US" altLang="zh-TW" sz="1800" dirty="0" smtClean="0">
                <a:solidFill>
                  <a:srgbClr val="0000CC"/>
                </a:solidFill>
              </a:rPr>
              <a:t>Base on simulation results, it can be observed that </a:t>
            </a:r>
          </a:p>
          <a:p>
            <a:pPr lvl="1"/>
            <a:r>
              <a:rPr lang="en-US" altLang="zh-TW" sz="1800" dirty="0" smtClean="0"/>
              <a:t>With </a:t>
            </a:r>
            <a:r>
              <a:rPr lang="en-US" altLang="zh-TW" sz="1800" dirty="0"/>
              <a:t>FTP model is considered with DRX of 40 </a:t>
            </a:r>
            <a:r>
              <a:rPr lang="en-US" altLang="zh-TW" sz="1800" dirty="0" err="1"/>
              <a:t>ms</a:t>
            </a:r>
            <a:r>
              <a:rPr lang="en-US" altLang="zh-TW" sz="1800" dirty="0"/>
              <a:t>, if L1 measurement intervals for RRM are also extended K times</a:t>
            </a:r>
          </a:p>
          <a:p>
            <a:pPr lvl="2"/>
            <a:r>
              <a:rPr lang="en-US" altLang="zh-TW" sz="1800" dirty="0" smtClean="0"/>
              <a:t>For </a:t>
            </a:r>
            <a:r>
              <a:rPr lang="en-US" altLang="zh-TW" sz="1800" dirty="0"/>
              <a:t>FR1 SSB-based RLM/BFD relaxation, at least 3 sources show that the power saving gain is </a:t>
            </a:r>
            <a:r>
              <a:rPr lang="en-US" altLang="zh-TW" sz="1800" dirty="0" smtClean="0"/>
              <a:t>8.7% </a:t>
            </a:r>
            <a:r>
              <a:rPr lang="en-US" altLang="zh-TW" sz="1800" dirty="0"/>
              <a:t>to 16.4% for K=2, </a:t>
            </a:r>
            <a:r>
              <a:rPr lang="en-US" altLang="zh-TW" sz="1800" dirty="0" smtClean="0"/>
              <a:t>13% </a:t>
            </a:r>
            <a:r>
              <a:rPr lang="en-US" altLang="zh-TW" sz="1800" dirty="0"/>
              <a:t>to 20.5% for K=4, and </a:t>
            </a:r>
            <a:r>
              <a:rPr lang="en-US" altLang="zh-TW" sz="1800" dirty="0" smtClean="0"/>
              <a:t>15.1% </a:t>
            </a:r>
            <a:r>
              <a:rPr lang="en-US" altLang="zh-TW" sz="1800" dirty="0"/>
              <a:t>to 25.8% for K=8.</a:t>
            </a:r>
          </a:p>
          <a:p>
            <a:pPr lvl="2"/>
            <a:r>
              <a:rPr lang="en-US" altLang="zh-TW" sz="1800" dirty="0" smtClean="0"/>
              <a:t>For </a:t>
            </a:r>
            <a:r>
              <a:rPr lang="en-US" altLang="zh-TW" sz="1800" dirty="0"/>
              <a:t>FR2 CSI-RS based RLM/BFD relaxation, one source shows that the power saving gain is 15.6% for K=2, 21.8% for K=4</a:t>
            </a:r>
            <a:r>
              <a:rPr lang="en-US" altLang="zh-TW" sz="1800" dirty="0" smtClean="0"/>
              <a:t>.</a:t>
            </a:r>
          </a:p>
          <a:p>
            <a:pPr lvl="1"/>
            <a:endParaRPr lang="en-US" altLang="zh-TW" sz="1400" dirty="0" smtClean="0"/>
          </a:p>
          <a:p>
            <a:endParaRPr lang="en-US" altLang="zh-TW" sz="1800" dirty="0" smtClean="0"/>
          </a:p>
          <a:p>
            <a:endParaRPr lang="en-GB" altLang="zh-TW" sz="2200" b="1" u="sng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07644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Scenarios for power saving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altLang="zh-TW" sz="1600" b="1" u="sng" dirty="0" smtClean="0"/>
              <a:t>Issue </a:t>
            </a:r>
            <a:r>
              <a:rPr lang="en-GB" altLang="zh-TW" sz="1600" b="1" u="sng" dirty="0"/>
              <a:t>2-</a:t>
            </a:r>
            <a:r>
              <a:rPr lang="en-US" altLang="zh-TW" sz="1600" b="1" u="sng" dirty="0"/>
              <a:t>2</a:t>
            </a:r>
            <a:r>
              <a:rPr lang="en-GB" altLang="zh-TW" sz="1600" b="1" u="sng" dirty="0"/>
              <a:t>-</a:t>
            </a:r>
            <a:r>
              <a:rPr lang="en-US" altLang="zh-TW" sz="1600" b="1" u="sng" dirty="0"/>
              <a:t>2</a:t>
            </a:r>
            <a:r>
              <a:rPr lang="en-GB" altLang="zh-TW" sz="1600" b="1" u="sng" dirty="0"/>
              <a:t>: </a:t>
            </a:r>
            <a:r>
              <a:rPr lang="en-US" altLang="zh-TW" sz="1600" b="1" u="sng" dirty="0"/>
              <a:t>Feasible Scenarios for Power Saving, from system impact perspective</a:t>
            </a:r>
            <a:endParaRPr lang="zh-TW" altLang="zh-TW" sz="1600" dirty="0"/>
          </a:p>
          <a:p>
            <a:r>
              <a:rPr lang="en-US" altLang="zh-TW" sz="1600" dirty="0">
                <a:solidFill>
                  <a:srgbClr val="0000CC"/>
                </a:solidFill>
              </a:rPr>
              <a:t>Base on simulation results, it can be </a:t>
            </a:r>
            <a:r>
              <a:rPr lang="en-US" altLang="zh-TW" sz="1600" dirty="0" smtClean="0">
                <a:solidFill>
                  <a:srgbClr val="0000CC"/>
                </a:solidFill>
              </a:rPr>
              <a:t>observed that</a:t>
            </a:r>
            <a:endParaRPr lang="en-US" altLang="zh-TW" sz="1600" dirty="0" smtClean="0">
              <a:solidFill>
                <a:srgbClr val="0000CC"/>
              </a:solidFill>
            </a:endParaRPr>
          </a:p>
          <a:p>
            <a:pPr lvl="1"/>
            <a:r>
              <a:rPr lang="en-US" altLang="zh-TW" sz="1600" dirty="0" smtClean="0"/>
              <a:t>Regarding </a:t>
            </a:r>
            <a:r>
              <a:rPr lang="en-US" altLang="zh-TW" sz="1600" dirty="0"/>
              <a:t>delta SINR, for FR1 SSB-based RLM OOS relaxation, </a:t>
            </a:r>
          </a:p>
          <a:p>
            <a:pPr lvl="2"/>
            <a:r>
              <a:rPr lang="en-US" altLang="zh-TW" sz="1600" dirty="0" smtClean="0"/>
              <a:t>with </a:t>
            </a:r>
            <a:r>
              <a:rPr lang="en-US" altLang="zh-TW" sz="1600" dirty="0"/>
              <a:t>mobility of 3 km/h, at least 2 sources show that the delta SINR is 1.3 dB  to 2dB for K=2 , 2.6 dB for K=4, less than 8dB for K=8. </a:t>
            </a:r>
          </a:p>
          <a:p>
            <a:pPr lvl="2"/>
            <a:r>
              <a:rPr lang="en-US" altLang="zh-TW" sz="1600" dirty="0" smtClean="0"/>
              <a:t>with </a:t>
            </a:r>
            <a:r>
              <a:rPr lang="en-US" altLang="zh-TW" sz="1600" dirty="0"/>
              <a:t>mobility of 30 km/h, at least 2 sources show that the delta SINR is 2.8 dB  to 4.6dB for K=2 , 5.1 to 6.2 dB for K=4, 7.4 to 8.8 dB for K=8. </a:t>
            </a:r>
          </a:p>
          <a:p>
            <a:pPr lvl="1"/>
            <a:r>
              <a:rPr lang="en-US" altLang="zh-TW" sz="1600" dirty="0" smtClean="0"/>
              <a:t>Regarding </a:t>
            </a:r>
            <a:r>
              <a:rPr lang="en-US" altLang="zh-TW" sz="1600" dirty="0"/>
              <a:t>increased RLF latency, for FR1 SSB-based RLM OOS relaxation, </a:t>
            </a:r>
          </a:p>
          <a:p>
            <a:pPr lvl="2"/>
            <a:r>
              <a:rPr lang="en-US" altLang="zh-TW" sz="1600" dirty="0" smtClean="0"/>
              <a:t>with </a:t>
            </a:r>
            <a:r>
              <a:rPr lang="en-US" altLang="zh-TW" sz="1600" dirty="0"/>
              <a:t>mobility of 3 km/h, at least 2 sources show that the increased latency is less than 40ms for K=2, less than 120ms for K=4, and less than 280ms for K=8 with 95% probability</a:t>
            </a:r>
            <a:r>
              <a:rPr lang="en-US" altLang="zh-TW" sz="1600" dirty="0" smtClean="0"/>
              <a:t>.</a:t>
            </a:r>
          </a:p>
          <a:p>
            <a:pPr lvl="3"/>
            <a:r>
              <a:rPr lang="en-US" altLang="zh-TW" sz="1600" dirty="0"/>
              <a:t>The increase is less than 2.5% for K=2, </a:t>
            </a:r>
            <a:r>
              <a:rPr lang="en-US" altLang="zh-CN" sz="1600" dirty="0" smtClean="0"/>
              <a:t>less than </a:t>
            </a:r>
            <a:r>
              <a:rPr lang="en-US" altLang="zh-TW" sz="1600" dirty="0" smtClean="0"/>
              <a:t>7.5</a:t>
            </a:r>
            <a:r>
              <a:rPr lang="en-US" altLang="zh-TW" sz="1600" dirty="0"/>
              <a:t>% when K=4 and </a:t>
            </a:r>
            <a:r>
              <a:rPr lang="en-US" altLang="zh-TW" sz="1600" dirty="0" smtClean="0"/>
              <a:t>less than 17.5</a:t>
            </a:r>
            <a:r>
              <a:rPr lang="en-US" altLang="zh-TW" sz="1600" dirty="0"/>
              <a:t>% when K=8, as T310 = 1000ms and N310 = 1.</a:t>
            </a:r>
          </a:p>
          <a:p>
            <a:pPr lvl="2"/>
            <a:r>
              <a:rPr lang="en-US" altLang="zh-TW" sz="1600" dirty="0" smtClean="0"/>
              <a:t>with </a:t>
            </a:r>
            <a:r>
              <a:rPr lang="en-US" altLang="zh-TW" sz="1600" dirty="0"/>
              <a:t>mobility of 30 km/h, at least 2 sources show that the increased latency is less than 40ms for K=2, less than 120ms for K=4, and less than 280ms for K=8 with 95% probability.</a:t>
            </a:r>
          </a:p>
          <a:p>
            <a:pPr lvl="3"/>
            <a:r>
              <a:rPr lang="en-US" altLang="zh-TW" sz="1600" dirty="0" smtClean="0"/>
              <a:t>The </a:t>
            </a:r>
            <a:r>
              <a:rPr lang="en-US" altLang="zh-TW" sz="1600" dirty="0"/>
              <a:t>increase is less than 2.5% for K=2, </a:t>
            </a:r>
            <a:r>
              <a:rPr lang="en-US" altLang="zh-TW" sz="1600" dirty="0" smtClean="0"/>
              <a:t>less than 7.5</a:t>
            </a:r>
            <a:r>
              <a:rPr lang="en-US" altLang="zh-TW" sz="1600" dirty="0"/>
              <a:t>% when K=4 and </a:t>
            </a:r>
            <a:r>
              <a:rPr lang="en-US" altLang="zh-TW" sz="1600" dirty="0" smtClean="0"/>
              <a:t>less than 17.5</a:t>
            </a:r>
            <a:r>
              <a:rPr lang="en-US" altLang="zh-TW" sz="1600" dirty="0"/>
              <a:t>% when K=8, </a:t>
            </a:r>
            <a:r>
              <a:rPr lang="en-US" altLang="zh-TW" sz="1600" dirty="0" smtClean="0"/>
              <a:t>as </a:t>
            </a:r>
            <a:r>
              <a:rPr lang="en-US" altLang="zh-TW" sz="1600" dirty="0"/>
              <a:t>T310 = 1000ms and N310 = 1.</a:t>
            </a:r>
          </a:p>
          <a:p>
            <a:pPr fontAlgn="ctr"/>
            <a:r>
              <a:rPr lang="en-US" altLang="zh-TW" sz="1600" dirty="0" smtClean="0">
                <a:solidFill>
                  <a:srgbClr val="0000CC"/>
                </a:solidFill>
              </a:rPr>
              <a:t>The following scenarios are feasible for power saving</a:t>
            </a:r>
          </a:p>
          <a:p>
            <a:pPr lvl="1" fontAlgn="ctr"/>
            <a:r>
              <a:rPr lang="en-US" altLang="zh-TW" sz="1600" dirty="0" smtClean="0">
                <a:solidFill>
                  <a:srgbClr val="0000CC"/>
                </a:solidFill>
              </a:rPr>
              <a:t>SSB-based and CSI-RS based RLM/BFD measurement relaxation in FR1 for low mobility and high/medium SINR UE.</a:t>
            </a:r>
          </a:p>
          <a:p>
            <a:pPr lvl="1" fontAlgn="ctr"/>
            <a:r>
              <a:rPr lang="en-US" altLang="zh-TW" sz="1600" dirty="0" smtClean="0">
                <a:solidFill>
                  <a:srgbClr val="0000CC"/>
                </a:solidFill>
              </a:rPr>
              <a:t>FFS </a:t>
            </a:r>
            <a:r>
              <a:rPr lang="en-GB" altLang="zh-TW" sz="1600" dirty="0">
                <a:solidFill>
                  <a:srgbClr val="0000CC"/>
                </a:solidFill>
              </a:rPr>
              <a:t>CSI-RS based RLM/BFD measurement relaxation in FR2 </a:t>
            </a:r>
            <a:r>
              <a:rPr lang="en-GB" altLang="zh-TW" sz="1600" dirty="0" smtClean="0">
                <a:solidFill>
                  <a:srgbClr val="0000CC"/>
                </a:solidFill>
              </a:rPr>
              <a:t>for </a:t>
            </a:r>
            <a:r>
              <a:rPr lang="en-GB" altLang="zh-TW" sz="1600" dirty="0">
                <a:solidFill>
                  <a:srgbClr val="0000CC"/>
                </a:solidFill>
              </a:rPr>
              <a:t>low mobility and high</a:t>
            </a:r>
            <a:r>
              <a:rPr lang="en-US" altLang="zh-TW" sz="1600" dirty="0">
                <a:solidFill>
                  <a:srgbClr val="0000CC"/>
                </a:solidFill>
              </a:rPr>
              <a:t>/medium</a:t>
            </a:r>
            <a:r>
              <a:rPr lang="en-GB" altLang="zh-TW" sz="1600" dirty="0">
                <a:solidFill>
                  <a:srgbClr val="0000CC"/>
                </a:solidFill>
              </a:rPr>
              <a:t> SINR UE</a:t>
            </a:r>
            <a:endParaRPr lang="zh-TW" altLang="zh-TW" sz="1600" dirty="0">
              <a:solidFill>
                <a:srgbClr val="0000CC"/>
              </a:solidFill>
            </a:endParaRPr>
          </a:p>
          <a:p>
            <a:pPr lvl="1" fontAlgn="ctr"/>
            <a:r>
              <a:rPr lang="en-US" altLang="zh-TW" sz="1600" dirty="0">
                <a:solidFill>
                  <a:srgbClr val="0000CC"/>
                </a:solidFill>
              </a:rPr>
              <a:t>FFS </a:t>
            </a:r>
            <a:r>
              <a:rPr lang="en-GB" altLang="zh-TW" sz="1600" dirty="0" smtClean="0">
                <a:solidFill>
                  <a:srgbClr val="0000CC"/>
                </a:solidFill>
              </a:rPr>
              <a:t>SSB-based </a:t>
            </a:r>
            <a:r>
              <a:rPr lang="en-GB" altLang="zh-TW" sz="1600" dirty="0">
                <a:solidFill>
                  <a:srgbClr val="0000CC"/>
                </a:solidFill>
              </a:rPr>
              <a:t>RLM/BFD measurement relaxation in FR2 for stationary and high</a:t>
            </a:r>
            <a:r>
              <a:rPr lang="en-US" altLang="zh-TW" sz="1600" dirty="0">
                <a:solidFill>
                  <a:srgbClr val="0000CC"/>
                </a:solidFill>
              </a:rPr>
              <a:t>/medium</a:t>
            </a:r>
            <a:r>
              <a:rPr lang="en-GB" altLang="zh-TW" sz="1600" dirty="0">
                <a:solidFill>
                  <a:srgbClr val="0000CC"/>
                </a:solidFill>
              </a:rPr>
              <a:t> SINR UE</a:t>
            </a:r>
            <a:endParaRPr lang="zh-TW" altLang="zh-TW" sz="1600" dirty="0">
              <a:solidFill>
                <a:srgbClr val="0000CC"/>
              </a:solidFill>
            </a:endParaRPr>
          </a:p>
          <a:p>
            <a:endParaRPr lang="en-US" altLang="zh-TW" sz="1800" dirty="0" smtClean="0"/>
          </a:p>
          <a:p>
            <a:endParaRPr lang="en-GB" altLang="zh-TW" sz="2200" b="1" u="sng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21531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Scenarios for power saving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altLang="zh-TW" sz="2200" b="1" u="sng" dirty="0" smtClean="0"/>
          </a:p>
          <a:p>
            <a:pPr marL="0" indent="0">
              <a:buNone/>
            </a:pPr>
            <a:r>
              <a:rPr lang="en-GB" altLang="zh-TW" sz="2200" b="1" u="sng" dirty="0" smtClean="0"/>
              <a:t>Issue </a:t>
            </a:r>
            <a:r>
              <a:rPr lang="en-GB" altLang="zh-TW" sz="2200" b="1" u="sng" dirty="0"/>
              <a:t>2-</a:t>
            </a:r>
            <a:r>
              <a:rPr lang="en-US" altLang="zh-TW" sz="2200" b="1" u="sng" dirty="0"/>
              <a:t>2</a:t>
            </a:r>
            <a:r>
              <a:rPr lang="en-GB" altLang="zh-TW" sz="2200" b="1" u="sng" dirty="0"/>
              <a:t>-</a:t>
            </a:r>
            <a:r>
              <a:rPr lang="en-US" altLang="zh-TW" sz="2200" b="1" u="sng" dirty="0"/>
              <a:t>3</a:t>
            </a:r>
            <a:r>
              <a:rPr lang="en-GB" altLang="zh-TW" sz="2200" b="1" u="sng" dirty="0"/>
              <a:t>: </a:t>
            </a:r>
            <a:r>
              <a:rPr lang="en-US" altLang="zh-TW" sz="2200" b="1" u="sng" dirty="0"/>
              <a:t>DRX cycle</a:t>
            </a:r>
            <a:endParaRPr lang="zh-TW" altLang="zh-TW" sz="2200" dirty="0"/>
          </a:p>
          <a:p>
            <a:pPr fontAlgn="ctr"/>
            <a:r>
              <a:rPr lang="en-GB" altLang="zh-TW" sz="2200" dirty="0"/>
              <a:t>The applicability of DRX cycles for RLM/BFD relaxation should be studied and decided based on the ongoing simulation study.</a:t>
            </a:r>
            <a:endParaRPr lang="zh-TW" altLang="zh-TW" sz="2200" dirty="0"/>
          </a:p>
          <a:p>
            <a:pPr lvl="1" fontAlgn="ctr"/>
            <a:r>
              <a:rPr lang="en-GB" altLang="zh-TW" sz="2200" dirty="0"/>
              <a:t>FFS DRX cycle length &lt;= 80 </a:t>
            </a:r>
            <a:r>
              <a:rPr lang="en-GB" altLang="zh-TW" sz="2200" dirty="0" err="1"/>
              <a:t>ms</a:t>
            </a:r>
            <a:endParaRPr lang="zh-TW" altLang="zh-TW" sz="2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5481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435006"/>
            <a:ext cx="10515600" cy="57419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zh-TW" sz="2000" b="1" u="sng" dirty="0"/>
              <a:t>Issue 2-3-</a:t>
            </a:r>
            <a:r>
              <a:rPr lang="en-US" altLang="zh-TW" sz="2000" b="1" u="sng" dirty="0"/>
              <a:t>1</a:t>
            </a:r>
            <a:r>
              <a:rPr lang="en-GB" altLang="zh-TW" sz="2000" b="1" u="sng" dirty="0"/>
              <a:t>: Criteria which the UE is allowed to relax the RLM/BM requirements</a:t>
            </a:r>
            <a:endParaRPr lang="zh-TW" altLang="zh-TW" sz="2000" dirty="0"/>
          </a:p>
          <a:p>
            <a:r>
              <a:rPr lang="en-US" altLang="zh-TW" sz="2000" dirty="0"/>
              <a:t>At least take UE mobility into account as the relaxation criteria.</a:t>
            </a:r>
            <a:endParaRPr lang="zh-TW" altLang="zh-TW" sz="2000" dirty="0"/>
          </a:p>
          <a:p>
            <a:pPr lvl="1"/>
            <a:r>
              <a:rPr lang="en-US" altLang="zh-TW" sz="2000" dirty="0"/>
              <a:t>FFS whether to also take </a:t>
            </a:r>
            <a:r>
              <a:rPr lang="en-GB" altLang="zh-TW" sz="2000" dirty="0"/>
              <a:t>serving cell’s quality into </a:t>
            </a:r>
            <a:r>
              <a:rPr lang="en-GB" altLang="zh-TW" sz="2000" dirty="0" smtClean="0"/>
              <a:t>account</a:t>
            </a:r>
          </a:p>
          <a:p>
            <a:pPr lvl="1"/>
            <a:endParaRPr lang="en-GB" altLang="zh-TW" sz="2000" dirty="0"/>
          </a:p>
          <a:p>
            <a:pPr lvl="1"/>
            <a:endParaRPr lang="en-GB" altLang="zh-TW" sz="2000" dirty="0" smtClean="0"/>
          </a:p>
          <a:p>
            <a:pPr marL="0" indent="0">
              <a:buNone/>
            </a:pPr>
            <a:r>
              <a:rPr lang="en-GB" altLang="zh-TW" sz="2000" b="1" u="sng" dirty="0"/>
              <a:t>Issue 2-3-</a:t>
            </a:r>
            <a:r>
              <a:rPr lang="en-US" altLang="zh-TW" sz="2000" b="1" u="sng" dirty="0"/>
              <a:t>2</a:t>
            </a:r>
            <a:r>
              <a:rPr lang="en-GB" altLang="zh-TW" sz="2000" b="1" u="sng" dirty="0"/>
              <a:t>: </a:t>
            </a:r>
            <a:r>
              <a:rPr lang="en-GB" altLang="zh-TW" sz="2000" b="1" u="sng" dirty="0" smtClean="0"/>
              <a:t>How to consider UE </a:t>
            </a:r>
            <a:r>
              <a:rPr lang="en-GB" altLang="zh-TW" sz="2000" b="1" u="sng" dirty="0"/>
              <a:t>mobility</a:t>
            </a:r>
            <a:r>
              <a:rPr lang="en-US" altLang="zh-TW" sz="2000" b="1" u="sng" dirty="0"/>
              <a:t> as</a:t>
            </a:r>
            <a:r>
              <a:rPr lang="en-GB" altLang="zh-TW" sz="2000" b="1" u="sng" dirty="0"/>
              <a:t> relaxation</a:t>
            </a:r>
            <a:r>
              <a:rPr lang="en-US" altLang="zh-TW" sz="2000" b="1" u="sng" dirty="0"/>
              <a:t> </a:t>
            </a:r>
            <a:r>
              <a:rPr lang="en-US" altLang="zh-TW" sz="2000" b="1" u="sng" dirty="0" smtClean="0"/>
              <a:t>criteria</a:t>
            </a:r>
          </a:p>
          <a:p>
            <a:pPr marL="0" indent="0">
              <a:buNone/>
            </a:pPr>
            <a:r>
              <a:rPr lang="en-US" altLang="zh-TW" sz="2000" dirty="0" smtClean="0"/>
              <a:t>FFS the following options</a:t>
            </a:r>
            <a:endParaRPr lang="zh-TW" altLang="zh-TW" sz="2000" dirty="0"/>
          </a:p>
          <a:p>
            <a:pPr lvl="1" fontAlgn="ctr"/>
            <a:r>
              <a:rPr lang="en-GB" altLang="zh-TW" sz="2000" dirty="0"/>
              <a:t>Option</a:t>
            </a:r>
            <a:r>
              <a:rPr lang="en-US" altLang="zh-TW" sz="2000" dirty="0"/>
              <a:t> 1: </a:t>
            </a:r>
            <a:r>
              <a:rPr lang="en-GB" altLang="zh-TW" sz="2000" dirty="0"/>
              <a:t>R16 low-mobility criterion should not be directly reused in R17 SINR-based criterion for RLM/BFD relaxation. </a:t>
            </a:r>
            <a:endParaRPr lang="en-GB" altLang="zh-TW" sz="2000" dirty="0" smtClean="0"/>
          </a:p>
          <a:p>
            <a:pPr lvl="1" fontAlgn="ctr"/>
            <a:r>
              <a:rPr lang="en-GB" altLang="zh-TW" sz="2000" dirty="0" smtClean="0"/>
              <a:t>Option</a:t>
            </a:r>
            <a:r>
              <a:rPr lang="en-US" altLang="zh-TW" sz="2000" dirty="0" smtClean="0"/>
              <a:t> </a:t>
            </a:r>
            <a:r>
              <a:rPr lang="en-US" altLang="zh-TW" sz="2000" dirty="0"/>
              <a:t>2: </a:t>
            </a:r>
            <a:r>
              <a:rPr lang="en-GB" altLang="zh-TW" sz="2000" dirty="0"/>
              <a:t>R16 RRM relaxation criterion can be used as baseline for RLM/BFD relaxation</a:t>
            </a:r>
            <a:r>
              <a:rPr lang="en-US" altLang="zh-TW" sz="2000" dirty="0"/>
              <a:t>. </a:t>
            </a:r>
            <a:endParaRPr lang="en-US" altLang="zh-TW" sz="2000" dirty="0" smtClean="0"/>
          </a:p>
          <a:p>
            <a:pPr lvl="1" fontAlgn="ctr"/>
            <a:r>
              <a:rPr lang="en-GB" altLang="zh-TW" sz="2000" dirty="0" smtClean="0"/>
              <a:t>Option</a:t>
            </a:r>
            <a:r>
              <a:rPr lang="en-US" altLang="zh-TW" sz="2000" dirty="0" smtClean="0"/>
              <a:t> </a:t>
            </a:r>
            <a:r>
              <a:rPr lang="en-US" altLang="zh-TW" sz="2000" dirty="0"/>
              <a:t>3: </a:t>
            </a:r>
            <a:r>
              <a:rPr lang="en-GB" altLang="zh-TW" sz="2000" dirty="0"/>
              <a:t>“low mobility criteria” should consider both UE velocity and the channel quality variation. </a:t>
            </a:r>
            <a:endParaRPr lang="en-GB" altLang="zh-TW" sz="2000" dirty="0" smtClean="0"/>
          </a:p>
          <a:p>
            <a:pPr lvl="1" fontAlgn="ctr"/>
            <a:r>
              <a:rPr lang="en-GB" altLang="zh-TW" sz="2000" dirty="0" smtClean="0"/>
              <a:t>Option </a:t>
            </a:r>
            <a:r>
              <a:rPr lang="en-GB" altLang="zh-TW" sz="2000" dirty="0"/>
              <a:t>4: Consider time associated with a given condition when determining UE mobility state. </a:t>
            </a:r>
            <a:endParaRPr lang="en-GB" altLang="zh-TW" sz="2000" dirty="0" smtClean="0"/>
          </a:p>
          <a:p>
            <a:pPr lvl="1" fontAlgn="ctr"/>
            <a:r>
              <a:rPr lang="en-GB" altLang="zh-TW" sz="2000" dirty="0" smtClean="0"/>
              <a:t>Option </a:t>
            </a:r>
            <a:r>
              <a:rPr lang="en-GB" altLang="zh-TW" sz="2000" dirty="0"/>
              <a:t>5: </a:t>
            </a:r>
            <a:r>
              <a:rPr lang="en-US" altLang="zh-TW" sz="2000" dirty="0"/>
              <a:t>Low mobility scenario under which the UE is allowed to apply the RLM/BM requirements is determined and configured to UE by the </a:t>
            </a:r>
            <a:r>
              <a:rPr lang="en-US" altLang="zh-TW" sz="2000" dirty="0" smtClean="0"/>
              <a:t>network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46953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zh-TW" sz="2000" b="1" u="sng" dirty="0"/>
              <a:t>Issue 2-3-</a:t>
            </a:r>
            <a:r>
              <a:rPr lang="en-US" altLang="zh-TW" sz="2000" b="1" u="sng" dirty="0"/>
              <a:t>3</a:t>
            </a:r>
            <a:r>
              <a:rPr lang="en-GB" altLang="zh-TW" sz="2000" b="1" u="sng" dirty="0"/>
              <a:t>: How to consider </a:t>
            </a:r>
            <a:r>
              <a:rPr lang="en-US" altLang="zh-TW" sz="2000" b="1" u="sng" dirty="0"/>
              <a:t>serving cell’s quality as</a:t>
            </a:r>
            <a:r>
              <a:rPr lang="en-GB" altLang="zh-TW" sz="2000" b="1" u="sng" dirty="0"/>
              <a:t> relaxation</a:t>
            </a:r>
            <a:r>
              <a:rPr lang="en-US" altLang="zh-TW" sz="2000" b="1" u="sng" dirty="0"/>
              <a:t> criteria</a:t>
            </a:r>
            <a:endParaRPr lang="zh-TW" altLang="zh-TW" sz="2000" dirty="0"/>
          </a:p>
          <a:p>
            <a:pPr fontAlgn="ctr"/>
            <a:r>
              <a:rPr lang="en-GB" altLang="zh-TW" sz="2000" dirty="0"/>
              <a:t>Take serving cell’s quality into account for the relaxation criteria </a:t>
            </a:r>
            <a:endParaRPr lang="zh-TW" altLang="zh-TW" sz="2000" dirty="0"/>
          </a:p>
          <a:p>
            <a:pPr lvl="1" fontAlgn="ctr" hangingPunct="0"/>
            <a:r>
              <a:rPr lang="en-GB" altLang="zh-TW" sz="2000" dirty="0"/>
              <a:t>FFS how to consider serving cell’s quality. E.g. Based on SINR or BLER.</a:t>
            </a:r>
            <a:endParaRPr lang="zh-TW" altLang="zh-TW" sz="2000" dirty="0"/>
          </a:p>
          <a:p>
            <a:pPr lvl="1" fontAlgn="ctr" hangingPunct="0"/>
            <a:r>
              <a:rPr lang="en-GB" altLang="zh-TW" sz="2000" dirty="0"/>
              <a:t>FFS how to address different UE implantation issues.</a:t>
            </a:r>
            <a:endParaRPr lang="zh-TW" altLang="zh-TW" sz="2000" dirty="0"/>
          </a:p>
          <a:p>
            <a:pPr marL="0" indent="0">
              <a:buNone/>
            </a:pPr>
            <a:endParaRPr lang="en-GB" altLang="zh-TW" sz="2000" b="1" u="sng" dirty="0" smtClean="0"/>
          </a:p>
          <a:p>
            <a:pPr marL="0" indent="0">
              <a:buNone/>
            </a:pPr>
            <a:r>
              <a:rPr lang="en-GB" altLang="zh-TW" sz="2000" b="1" u="sng" dirty="0" smtClean="0"/>
              <a:t>Issue </a:t>
            </a:r>
            <a:r>
              <a:rPr lang="en-GB" altLang="zh-TW" sz="2000" b="1" u="sng" dirty="0"/>
              <a:t>2-</a:t>
            </a:r>
            <a:r>
              <a:rPr lang="en-US" altLang="zh-TW" sz="2000" b="1" u="sng" dirty="0"/>
              <a:t>3</a:t>
            </a:r>
            <a:r>
              <a:rPr lang="en-GB" altLang="zh-TW" sz="2000" b="1" u="sng" dirty="0"/>
              <a:t>-</a:t>
            </a:r>
            <a:r>
              <a:rPr lang="en-US" altLang="zh-TW" sz="2000" b="1" u="sng" dirty="0"/>
              <a:t>4</a:t>
            </a:r>
            <a:r>
              <a:rPr lang="en-GB" altLang="zh-TW" sz="2000" b="1" u="sng" dirty="0"/>
              <a:t>: Network or UE to determine if the relaxation criteria is fulfilled</a:t>
            </a:r>
            <a:endParaRPr lang="zh-TW" altLang="zh-TW" sz="2000" dirty="0"/>
          </a:p>
          <a:p>
            <a:pPr fontAlgn="ctr"/>
            <a:r>
              <a:rPr lang="en-GB" altLang="zh-TW" sz="2000" dirty="0"/>
              <a:t>Network to enable and disable this feature.</a:t>
            </a:r>
            <a:endParaRPr lang="zh-TW" altLang="zh-TW" sz="2000" dirty="0"/>
          </a:p>
          <a:p>
            <a:pPr lvl="1" fontAlgn="ctr"/>
            <a:r>
              <a:rPr lang="en-GB" altLang="zh-TW" sz="2000" dirty="0"/>
              <a:t>FFS Should the relaxation criteria be predefined or configurable?</a:t>
            </a:r>
            <a:endParaRPr lang="zh-TW" altLang="zh-TW" sz="2000" dirty="0"/>
          </a:p>
          <a:p>
            <a:pPr lvl="1" fontAlgn="ctr"/>
            <a:r>
              <a:rPr lang="en-GB" altLang="zh-TW" sz="2000" dirty="0"/>
              <a:t>FFS Should it be network or UE to determine the relaxation criteria is fulfilled or not?</a:t>
            </a:r>
            <a:endParaRPr lang="zh-TW" altLang="zh-TW" sz="20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2018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3711" y="1039623"/>
            <a:ext cx="10515600" cy="5021931"/>
          </a:xfrm>
        </p:spPr>
        <p:txBody>
          <a:bodyPr/>
          <a:lstStyle/>
          <a:p>
            <a:pPr marL="0" indent="0">
              <a:buNone/>
            </a:pPr>
            <a:r>
              <a:rPr lang="en-GB" altLang="zh-TW" sz="2000" b="1" u="sng" dirty="0"/>
              <a:t>Issue 2-</a:t>
            </a:r>
            <a:r>
              <a:rPr lang="en-US" altLang="zh-TW" sz="2000" b="1" u="sng" dirty="0"/>
              <a:t>4</a:t>
            </a:r>
            <a:r>
              <a:rPr lang="en-GB" altLang="zh-TW" sz="2000" b="1" u="sng" dirty="0"/>
              <a:t>-1: </a:t>
            </a:r>
            <a:r>
              <a:rPr lang="en-US" altLang="zh-TW" sz="2000" b="1" u="sng" dirty="0"/>
              <a:t>Scheme</a:t>
            </a:r>
            <a:r>
              <a:rPr lang="en-GB" altLang="zh-TW" sz="2000" b="1" u="sng" dirty="0"/>
              <a:t> of RLM/BFD measurements relaxation</a:t>
            </a:r>
            <a:endParaRPr lang="zh-TW" altLang="zh-TW" sz="2000" dirty="0"/>
          </a:p>
          <a:p>
            <a:r>
              <a:rPr lang="en-US" altLang="zh-TW" sz="2000" dirty="0"/>
              <a:t>Use of a scaling factor to extend the</a:t>
            </a:r>
            <a:r>
              <a:rPr lang="en-GB" altLang="zh-TW" sz="2000" dirty="0"/>
              <a:t> RLM/BFD evaluation period.</a:t>
            </a:r>
            <a:endParaRPr lang="zh-TW" altLang="zh-TW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r>
              <a:rPr lang="en-GB" altLang="zh-TW" sz="2000" b="1" u="sng" dirty="0"/>
              <a:t>Issue 2-</a:t>
            </a:r>
            <a:r>
              <a:rPr lang="en-US" altLang="zh-TW" sz="2000" b="1" u="sng" dirty="0"/>
              <a:t>4</a:t>
            </a:r>
            <a:r>
              <a:rPr lang="en-GB" altLang="zh-TW" sz="2000" b="1" u="sng" dirty="0"/>
              <a:t>-</a:t>
            </a:r>
            <a:r>
              <a:rPr lang="en-US" altLang="zh-TW" sz="2000" b="1" u="sng" dirty="0"/>
              <a:t>2: relaxation factor determination</a:t>
            </a:r>
            <a:endParaRPr lang="zh-TW" altLang="zh-TW" sz="2000" dirty="0"/>
          </a:p>
          <a:p>
            <a:pPr lvl="0" fontAlgn="ctr" hangingPunct="0"/>
            <a:r>
              <a:rPr lang="en-GB" altLang="zh-TW" sz="2000" dirty="0"/>
              <a:t>Scaling factor defining the relaxed RLM/BFD evaluation period is defined based on</a:t>
            </a:r>
            <a:endParaRPr lang="zh-TW" altLang="zh-TW" sz="2000" dirty="0"/>
          </a:p>
          <a:p>
            <a:pPr lvl="1" hangingPunct="0"/>
            <a:r>
              <a:rPr lang="en-GB" altLang="zh-TW" sz="2000" dirty="0"/>
              <a:t>DRX cycle and RLM-RS periodicity</a:t>
            </a:r>
            <a:endParaRPr lang="zh-TW" altLang="zh-TW" sz="2000" dirty="0"/>
          </a:p>
          <a:p>
            <a:pPr lvl="2" hangingPunct="0"/>
            <a:r>
              <a:rPr lang="en-GB" altLang="zh-TW" dirty="0"/>
              <a:t>FFS based on </a:t>
            </a:r>
            <a:r>
              <a:rPr lang="en-US" altLang="zh-TW" dirty="0"/>
              <a:t>max(T</a:t>
            </a:r>
            <a:r>
              <a:rPr lang="en-US" altLang="zh-TW" baseline="-25000" dirty="0"/>
              <a:t>DRX</a:t>
            </a:r>
            <a:r>
              <a:rPr lang="en-US" altLang="zh-TW" dirty="0"/>
              <a:t>, T</a:t>
            </a:r>
            <a:r>
              <a:rPr lang="en-US" altLang="zh-TW" baseline="-25000" dirty="0"/>
              <a:t>SSB</a:t>
            </a:r>
            <a:r>
              <a:rPr lang="en-US" altLang="zh-TW" dirty="0"/>
              <a:t>)</a:t>
            </a:r>
            <a:endParaRPr lang="zh-TW" altLang="zh-TW" dirty="0"/>
          </a:p>
          <a:p>
            <a:pPr lvl="2" hangingPunct="0"/>
            <a:r>
              <a:rPr lang="en-GB" altLang="zh-TW" dirty="0"/>
              <a:t>FFS other factors are not precluded, e.g. </a:t>
            </a:r>
            <a:r>
              <a:rPr lang="en-US" altLang="zh-TW" dirty="0"/>
              <a:t>estimated SINR level, UE mobility, N factor, P factor, RS type, FR1 or FR2</a:t>
            </a:r>
            <a:r>
              <a:rPr lang="en-US" altLang="zh-TW" dirty="0" smtClean="0"/>
              <a:t>.</a:t>
            </a:r>
          </a:p>
          <a:p>
            <a:pPr marL="914400" lvl="2" indent="0" hangingPunct="0">
              <a:buNone/>
            </a:pPr>
            <a:endParaRPr lang="en-US" altLang="zh-TW" dirty="0" smtClean="0"/>
          </a:p>
          <a:p>
            <a:pPr marL="0" indent="0" hangingPunct="0">
              <a:buNone/>
            </a:pPr>
            <a:r>
              <a:rPr lang="en-GB" altLang="zh-TW" sz="2000" b="1" u="sng" dirty="0" smtClean="0"/>
              <a:t>Issue </a:t>
            </a:r>
            <a:r>
              <a:rPr lang="en-GB" altLang="zh-TW" sz="2000" b="1" u="sng" dirty="0"/>
              <a:t>2-</a:t>
            </a:r>
            <a:r>
              <a:rPr lang="en-US" altLang="zh-TW" sz="2000" b="1" u="sng" dirty="0"/>
              <a:t>4</a:t>
            </a:r>
            <a:r>
              <a:rPr lang="en-GB" altLang="zh-TW" sz="2000" b="1" u="sng" dirty="0"/>
              <a:t>-</a:t>
            </a:r>
            <a:r>
              <a:rPr lang="en-US" altLang="zh-TW" sz="2000" b="1" u="sng" dirty="0"/>
              <a:t>3: relaxation factor: different relaxation factor in FR1 and FR2</a:t>
            </a:r>
            <a:endParaRPr lang="zh-TW" altLang="zh-TW" sz="2000" dirty="0"/>
          </a:p>
          <a:p>
            <a:pPr hangingPunct="0"/>
            <a:r>
              <a:rPr lang="en-GB" altLang="zh-TW" sz="2000" dirty="0"/>
              <a:t>RAN4 further to discuss whether different relaxation factors can be allowed for FR1 and FR2 based on simulation study.</a:t>
            </a:r>
            <a:endParaRPr lang="zh-TW" altLang="zh-TW" sz="2000" dirty="0"/>
          </a:p>
          <a:p>
            <a:pPr lvl="2" hangingPunct="0"/>
            <a:endParaRPr lang="en-US" altLang="zh-TW" dirty="0" smtClean="0"/>
          </a:p>
          <a:p>
            <a:pPr lvl="2" hangingPunct="0"/>
            <a:endParaRPr lang="zh-TW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6696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zh-TW" sz="2000" b="1" u="sng" dirty="0"/>
              <a:t>Issue 2-</a:t>
            </a:r>
            <a:r>
              <a:rPr lang="en-US" altLang="zh-TW" sz="2000" b="1" u="sng" dirty="0"/>
              <a:t>5</a:t>
            </a:r>
            <a:r>
              <a:rPr lang="en-GB" altLang="zh-TW" sz="2000" b="1" u="sng" dirty="0"/>
              <a:t>-1: Reverting to the normal RLM operation</a:t>
            </a:r>
            <a:endParaRPr lang="zh-TW" altLang="zh-TW" sz="2000" dirty="0"/>
          </a:p>
          <a:p>
            <a:pPr marL="0" indent="0" fontAlgn="ctr">
              <a:buNone/>
            </a:pPr>
            <a:r>
              <a:rPr lang="en-GB" altLang="zh-TW" sz="2000" dirty="0"/>
              <a:t>The UE while performing relaxed RLM upon detecting certain number of out-of-sync indications or upon triggering T310 or upon observed link quality degradation reverts to the normal RLM operation (i.e. without relaxation).</a:t>
            </a:r>
            <a:endParaRPr lang="zh-TW" altLang="zh-TW" sz="2000" dirty="0"/>
          </a:p>
          <a:p>
            <a:pPr lvl="0" fontAlgn="ctr"/>
            <a:r>
              <a:rPr lang="en-US" altLang="zh-TW" sz="2000" dirty="0"/>
              <a:t>FFS the following options</a:t>
            </a:r>
            <a:endParaRPr lang="zh-TW" altLang="zh-TW" sz="2000" dirty="0"/>
          </a:p>
          <a:p>
            <a:pPr lvl="1" fontAlgn="ctr"/>
            <a:r>
              <a:rPr lang="en-GB" altLang="zh-TW" sz="2000" dirty="0"/>
              <a:t>Option 1a: revert when</a:t>
            </a:r>
            <a:r>
              <a:rPr lang="en-US" altLang="zh-TW" sz="2000" dirty="0"/>
              <a:t> the relaxation</a:t>
            </a:r>
            <a:r>
              <a:rPr lang="en-GB" altLang="zh-TW" sz="2000" dirty="0"/>
              <a:t> criterion is not met </a:t>
            </a:r>
            <a:endParaRPr lang="zh-TW" altLang="zh-TW" sz="2000" dirty="0"/>
          </a:p>
          <a:p>
            <a:pPr lvl="1" fontAlgn="ctr"/>
            <a:r>
              <a:rPr lang="en-US" altLang="zh-TW" sz="2000" dirty="0"/>
              <a:t>Option 1b: </a:t>
            </a:r>
            <a:r>
              <a:rPr lang="en-GB" altLang="zh-TW" sz="2000" dirty="0"/>
              <a:t>revert when N310 start</a:t>
            </a:r>
            <a:r>
              <a:rPr lang="en-US" altLang="zh-TW" sz="2000" dirty="0"/>
              <a:t>s</a:t>
            </a:r>
            <a:r>
              <a:rPr lang="en-GB" altLang="zh-TW" sz="2000" dirty="0"/>
              <a:t> to count</a:t>
            </a:r>
            <a:r>
              <a:rPr lang="en-US" altLang="zh-TW" sz="2000" dirty="0"/>
              <a:t>, i.e. 1 out-of-sync indication. </a:t>
            </a:r>
            <a:endParaRPr lang="zh-TW" altLang="zh-TW" sz="2000" dirty="0"/>
          </a:p>
          <a:p>
            <a:pPr lvl="1" fontAlgn="ctr"/>
            <a:r>
              <a:rPr lang="en-GB" altLang="zh-TW" sz="2000" dirty="0"/>
              <a:t>Option 1c: revert when T310 is running, i.e. N310 out-of-sync </a:t>
            </a:r>
            <a:r>
              <a:rPr lang="en-GB" altLang="zh-TW" sz="2000" dirty="0" smtClean="0"/>
              <a:t>indication.</a:t>
            </a:r>
          </a:p>
          <a:p>
            <a:pPr lvl="1" fontAlgn="ctr"/>
            <a:r>
              <a:rPr lang="en-GB" altLang="zh-TW" sz="2000" dirty="0" smtClean="0"/>
              <a:t>Option </a:t>
            </a:r>
            <a:r>
              <a:rPr lang="en-GB" altLang="zh-TW" sz="2000" dirty="0"/>
              <a:t>1d: revert when observed link quality degradation. 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51945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zh-TW" sz="2000" b="1" u="sng" dirty="0"/>
              <a:t>Issue 2-</a:t>
            </a:r>
            <a:r>
              <a:rPr lang="en-US" altLang="zh-TW" sz="2000" b="1" u="sng" dirty="0"/>
              <a:t>5</a:t>
            </a:r>
            <a:r>
              <a:rPr lang="en-GB" altLang="zh-TW" sz="2000" b="1" u="sng" dirty="0"/>
              <a:t>-2: Reverting to the normal BM operation</a:t>
            </a:r>
            <a:endParaRPr lang="zh-TW" altLang="zh-TW" sz="2000" dirty="0"/>
          </a:p>
          <a:p>
            <a:pPr fontAlgn="ctr"/>
            <a:r>
              <a:rPr lang="en-US" altLang="zh-TW" sz="2000" dirty="0"/>
              <a:t>Option 1: Reverting to the normal BFD operation upon detect 1 beam failure instance indication. </a:t>
            </a:r>
            <a:endParaRPr lang="zh-TW" altLang="zh-TW" sz="2000" dirty="0"/>
          </a:p>
          <a:p>
            <a:pPr fontAlgn="ctr"/>
            <a:r>
              <a:rPr lang="en-GB" altLang="zh-TW" sz="2000" dirty="0"/>
              <a:t>Option </a:t>
            </a:r>
            <a:r>
              <a:rPr lang="en-US" altLang="zh-TW" sz="2000" dirty="0"/>
              <a:t>2</a:t>
            </a:r>
            <a:r>
              <a:rPr lang="en-GB" altLang="zh-TW" sz="2000" dirty="0"/>
              <a:t>: The UE while performing relaxed BM upon beam failure detection reverts to the normal BM operation (i.e. without relaxation). </a:t>
            </a:r>
            <a:endParaRPr lang="zh-TW" altLang="zh-TW" sz="2000" dirty="0"/>
          </a:p>
          <a:p>
            <a:pPr fontAlgn="ctr"/>
            <a:r>
              <a:rPr lang="en-US" altLang="zh-TW" sz="2000" dirty="0"/>
              <a:t>Option 3: There might be no benefit to configure conditions for UE reverting to normal BFD. </a:t>
            </a:r>
            <a:endParaRPr lang="en-US" altLang="zh-TW" sz="2000" dirty="0" smtClean="0"/>
          </a:p>
          <a:p>
            <a:pPr fontAlgn="ctr"/>
            <a:r>
              <a:rPr lang="en-US" altLang="zh-TW" sz="2000" dirty="0" smtClean="0"/>
              <a:t>Other options are not precluded.</a:t>
            </a:r>
            <a:endParaRPr lang="zh-TW" altLang="zh-TW" sz="20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80919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12530</TotalTime>
  <Words>1188</Words>
  <Application>Microsoft Office PowerPoint</Application>
  <PresentationFormat>寬螢幕</PresentationFormat>
  <Paragraphs>89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宋体</vt:lpstr>
      <vt:lpstr>新細明體</vt:lpstr>
      <vt:lpstr>Arial</vt:lpstr>
      <vt:lpstr>Calibri</vt:lpstr>
      <vt:lpstr>Calibri Light</vt:lpstr>
      <vt:lpstr>Office Theme</vt:lpstr>
      <vt:lpstr>[draft] WF on NR UE Power Saving Enhancements  (All agreements in RAN4#98e in email thread #238)</vt:lpstr>
      <vt:lpstr>Scenarios for power saving</vt:lpstr>
      <vt:lpstr>Scenarios for power saving</vt:lpstr>
      <vt:lpstr>Scenarios for power saving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Taemin Kim</dc:creator>
  <cp:keywords>CTPClassification=CTP_NT</cp:keywords>
  <cp:lastModifiedBy>Hsuanli Lin (林烜立)</cp:lastModifiedBy>
  <cp:revision>2002</cp:revision>
  <dcterms:created xsi:type="dcterms:W3CDTF">2016-04-13T15:12:29Z</dcterms:created>
  <dcterms:modified xsi:type="dcterms:W3CDTF">2021-02-02T15:51:21Z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1495070390</vt:lpwstr>
  </property>
  <property fmtid="{D5CDD505-2E9C-101B-9397-08002B2CF9AE}" pid="6" name="_2015_ms_pID_725343">
    <vt:lpwstr>(3)IUJRMeFfPba8mkSuIVp+lz+J5ESXOSYK92JnGMpKKMLy6dT930phYKx5dw2GSuuF7I07knUE
dDIV/HTbgaa6Ymb0JTPBTIR+l5HFWca2ydRGDz0Pu4KlIazA+8L+oSMSPbau37HA3dOX5SQL
yI4tJjHu85kANfIdDDcXA3ha0rd6JEOo2mnHTg5FiT5NhTXS+rk0rN5Q18LWhS3Yv5fxi0xX
TWBnTtcKOU6zbMOCdr</vt:lpwstr>
  </property>
  <property fmtid="{D5CDD505-2E9C-101B-9397-08002B2CF9AE}" pid="7" name="_2015_ms_pID_7253431">
    <vt:lpwstr>Z8hqzyjnUO9Yka38QbWZY5y4wATzpWhAsuNdd8N6jO0aLTX1ZYXktU
K+T27oyPj38SbyDIbws8uw29NQpv6Y68f2F662tNGcMluoPvtOuqdkGCyDP7VAzyFN/TsENV
uMHDhc/DSqvphZLAKkrh1vmalK66ZnQhsng7YGJ4qaLcER09IBhtWYzusQ6zedqwnsAi6nVd
kOzzNRhL3HCFYjqLJCp+NXvdDRKUvbOe/34k</vt:lpwstr>
  </property>
  <property fmtid="{D5CDD505-2E9C-101B-9397-08002B2CF9AE}" pid="8" name="_NewReviewCycle">
    <vt:lpwstr/>
  </property>
  <property fmtid="{D5CDD505-2E9C-101B-9397-08002B2CF9AE}" pid="9" name="_2015_ms_pID_7253432">
    <vt:lpwstr>/g==</vt:lpwstr>
  </property>
  <property fmtid="{D5CDD505-2E9C-101B-9397-08002B2CF9AE}" pid="10" name="TitusGUID">
    <vt:lpwstr>d13d0c97-1544-48d9-94ae-758c3fa742a4</vt:lpwstr>
  </property>
  <property fmtid="{D5CDD505-2E9C-101B-9397-08002B2CF9AE}" pid="11" name="CTP_TimeStamp">
    <vt:lpwstr>2018-05-24 00:15:42Z</vt:lpwstr>
  </property>
  <property fmtid="{D5CDD505-2E9C-101B-9397-08002B2CF9AE}" pid="12" name="CTP_BU">
    <vt:lpwstr>NA</vt:lpwstr>
  </property>
  <property fmtid="{D5CDD505-2E9C-101B-9397-08002B2CF9AE}" pid="13" name="CTP_IDSID">
    <vt:lpwstr>NA</vt:lpwstr>
  </property>
  <property fmtid="{D5CDD505-2E9C-101B-9397-08002B2CF9AE}" pid="14" name="CTP_WWID">
    <vt:lpwstr>NA</vt:lpwstr>
  </property>
  <property fmtid="{D5CDD505-2E9C-101B-9397-08002B2CF9AE}" pid="15" name="CTPClassification">
    <vt:lpwstr>CTP_NT</vt:lpwstr>
  </property>
</Properties>
</file>