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5"/>
  </p:notesMasterIdLst>
  <p:handoutMasterIdLst>
    <p:handoutMasterId r:id="rId16"/>
  </p:handoutMasterIdLst>
  <p:sldIdLst>
    <p:sldId id="341" r:id="rId5"/>
    <p:sldId id="363" r:id="rId6"/>
    <p:sldId id="364" r:id="rId7"/>
    <p:sldId id="365" r:id="rId8"/>
    <p:sldId id="366" r:id="rId9"/>
    <p:sldId id="383" r:id="rId10"/>
    <p:sldId id="387" r:id="rId11"/>
    <p:sldId id="372" r:id="rId12"/>
    <p:sldId id="374" r:id="rId13"/>
    <p:sldId id="376" r:id="rId14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E" lastIdx="6" clrIdx="0"/>
  <p:cmAuthor id="2" name="PANAITOPOL Dorin" initials="DP" lastIdx="1" clrIdx="1"/>
  <p:cmAuthor id="3" name="Lo, Anthony (Nokia - GB/Bristol)" initials="LA(-G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0" autoAdjust="0"/>
    <p:restoredTop sz="94705" autoAdjust="0"/>
  </p:normalViewPr>
  <p:slideViewPr>
    <p:cSldViewPr snapToGrid="0">
      <p:cViewPr varScale="1">
        <p:scale>
          <a:sx n="101" d="100"/>
          <a:sy n="101" d="100"/>
        </p:scale>
        <p:origin x="144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269" y="-7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37394AF9-3193-4548-8C11-80244851EBED}"/>
    <pc:docChg chg="custSel modSld">
      <pc:chgData name="Magnus Larsson K" userId="c9b12698-ff58-48bd-93ce-7160bdd83897" providerId="ADAL" clId="{37394AF9-3193-4548-8C11-80244851EBED}" dt="2020-11-11T15:54:46.829" v="16" actId="1592"/>
      <pc:docMkLst>
        <pc:docMk/>
      </pc:docMkLst>
      <pc:sldChg chg="addCm delCm modCm">
        <pc:chgData name="Magnus Larsson K" userId="c9b12698-ff58-48bd-93ce-7160bdd83897" providerId="ADAL" clId="{37394AF9-3193-4548-8C11-80244851EBED}" dt="2020-11-11T15:54:39.949" v="14" actId="1592"/>
        <pc:sldMkLst>
          <pc:docMk/>
          <pc:sldMk cId="2338882939" sldId="373"/>
        </pc:sldMkLst>
      </pc:sldChg>
      <pc:sldChg chg="addCm delCm modCm">
        <pc:chgData name="Magnus Larsson K" userId="c9b12698-ff58-48bd-93ce-7160bdd83897" providerId="ADAL" clId="{37394AF9-3193-4548-8C11-80244851EBED}" dt="2020-11-11T15:54:46.829" v="16" actId="1592"/>
        <pc:sldMkLst>
          <pc:docMk/>
          <pc:sldMk cId="1852524566" sldId="374"/>
        </pc:sldMkLst>
      </pc:sldChg>
      <pc:sldChg chg="addCm delCm modCm">
        <pc:chgData name="Magnus Larsson K" userId="c9b12698-ff58-48bd-93ce-7160bdd83897" providerId="ADAL" clId="{37394AF9-3193-4548-8C11-80244851EBED}" dt="2020-11-11T15:38:40.675" v="4"/>
        <pc:sldMkLst>
          <pc:docMk/>
          <pc:sldMk cId="1415043132" sldId="383"/>
        </pc:sldMkLst>
      </pc:sldChg>
      <pc:sldChg chg="addCm delCm modCm">
        <pc:chgData name="Magnus Larsson K" userId="c9b12698-ff58-48bd-93ce-7160bdd83897" providerId="ADAL" clId="{37394AF9-3193-4548-8C11-80244851EBED}" dt="2020-11-11T15:48:35.425" v="7" actId="1592"/>
        <pc:sldMkLst>
          <pc:docMk/>
          <pc:sldMk cId="3437438161" sldId="384"/>
        </pc:sldMkLst>
      </pc:sldChg>
      <pc:sldChg chg="addCm delCm modCm">
        <pc:chgData name="Magnus Larsson K" userId="c9b12698-ff58-48bd-93ce-7160bdd83897" providerId="ADAL" clId="{37394AF9-3193-4548-8C11-80244851EBED}" dt="2020-11-11T15:54:43.104" v="15" actId="1592"/>
        <pc:sldMkLst>
          <pc:docMk/>
          <pc:sldMk cId="3174014976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1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56033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‹Nr.›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TSG-RAN WG4 Meeting # 98-e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Electronic Meeting, 25th Jan. – 5th Feb., 2021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90702" y="133350"/>
            <a:ext cx="4372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solidFill>
                  <a:schemeClr val="tx1"/>
                </a:solidFill>
                <a:latin typeface="Arial "/>
              </a:rPr>
              <a:t>R4-210xxxx</a:t>
            </a:r>
          </a:p>
          <a:p>
            <a:pPr algn="r" eaLnBrk="1" hangingPunct="1">
              <a:defRPr/>
            </a:pPr>
            <a:r>
              <a:rPr lang="sv-SE" altLang="en-US" sz="1200" b="1" dirty="0">
                <a:solidFill>
                  <a:schemeClr val="tx1"/>
                </a:solidFill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WF on NR NTN RRM requirements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noProof="0" dirty="0"/>
          </a:p>
          <a:p>
            <a:pPr marL="0" indent="0" eaLnBrk="1" hangingPunct="1">
              <a:buFontTx/>
              <a:buNone/>
            </a:pPr>
            <a:r>
              <a:rPr lang="en-US" altLang="en-US" noProof="0" dirty="0"/>
              <a:t>Moderator: Fraunhofer HHI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#7: RRM requirements for beam switching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Sub-topic 7-1: Beam switching</a:t>
            </a:r>
          </a:p>
          <a:p>
            <a:pPr lvl="1"/>
            <a:r>
              <a:rPr lang="en-US" dirty="0"/>
              <a:t>Issue 7-1: RRM requirements for beam switching</a:t>
            </a:r>
          </a:p>
          <a:p>
            <a:pPr lvl="2"/>
            <a:r>
              <a:rPr lang="en-GB" noProof="0" dirty="0">
                <a:solidFill>
                  <a:srgbClr val="7030A0"/>
                </a:solidFill>
              </a:rPr>
              <a:t>RAN4 is to study the RRM requirements for beam switching once RAN1 has determined the final PCI mapping mechanism for NTN scenario.</a:t>
            </a:r>
          </a:p>
          <a:p>
            <a:pPr lvl="2"/>
            <a:r>
              <a:rPr lang="en-GB" dirty="0">
                <a:solidFill>
                  <a:srgbClr val="7030A0"/>
                </a:solidFill>
              </a:rPr>
              <a:t>While companies support this, further clarification and input from RAN1 and RAN2 is necessary before making a firm decision.</a:t>
            </a:r>
            <a:endParaRPr lang="en-US" noProof="0" dirty="0">
              <a:solidFill>
                <a:srgbClr val="7030A0"/>
              </a:solidFill>
            </a:endParaRP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67309802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Proposed way forward based on the outcomes of “</a:t>
            </a:r>
            <a:r>
              <a:rPr lang="en-US" noProof="0" dirty="0"/>
              <a:t>Email discussion summary for [98e][237] </a:t>
            </a:r>
            <a:r>
              <a:rPr lang="en-US" noProof="0" dirty="0" err="1"/>
              <a:t>NR_NTN_solutions_RRM</a:t>
            </a:r>
            <a:r>
              <a:rPr lang="en-US" noProof="0" dirty="0"/>
              <a:t>”</a:t>
            </a:r>
          </a:p>
          <a:p>
            <a:r>
              <a:rPr lang="en-US" altLang="en-US" noProof="0" dirty="0"/>
              <a:t>See </a:t>
            </a:r>
            <a:r>
              <a:rPr lang="en-GB" b="1" u="sng" dirty="0"/>
              <a:t>R4-210xxxx</a:t>
            </a:r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Topic #1: General RAN4 RRM NTN related aspects</a:t>
            </a:r>
          </a:p>
          <a:p>
            <a:r>
              <a:rPr lang="en-US" noProof="0" dirty="0"/>
              <a:t>Topic #2: GNSS requirements	</a:t>
            </a:r>
          </a:p>
          <a:p>
            <a:r>
              <a:rPr lang="en-US" noProof="0" dirty="0"/>
              <a:t>Topic #3: PVT Satellite precision</a:t>
            </a:r>
          </a:p>
          <a:p>
            <a:r>
              <a:rPr lang="en-US" noProof="0" dirty="0"/>
              <a:t>Topic #5: NTN UL frequency synchronization requirement</a:t>
            </a:r>
          </a:p>
          <a:p>
            <a:r>
              <a:rPr lang="en-US" noProof="0" dirty="0"/>
              <a:t>Topic #7: RRM requirements for beam switching	</a:t>
            </a:r>
          </a:p>
          <a:p>
            <a:endParaRPr lang="en-US" altLang="en-US" noProof="0" dirty="0"/>
          </a:p>
          <a:p>
            <a:r>
              <a:rPr lang="en-US" altLang="en-US" b="1" dirty="0"/>
              <a:t>Topics #4 and #6 are handled in separate documents, </a:t>
            </a:r>
            <a:br>
              <a:rPr lang="en-US" altLang="en-US" b="1" dirty="0"/>
            </a:br>
            <a:r>
              <a:rPr lang="en-US" altLang="en-US" b="1" dirty="0"/>
              <a:t>see R4-210xxx and R4-210xxx.</a:t>
            </a:r>
            <a:endParaRPr lang="en-US" altLang="en-US" b="1" noProof="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/>
              <a:t>Summary</a:t>
            </a:r>
            <a:endParaRPr lang="en-US" altLang="en-US" noProof="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Main RRM issues and preliminary proposals have been discussed</a:t>
            </a:r>
          </a:p>
          <a:p>
            <a:pPr lvl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 green: proposals which are agreeable</a:t>
            </a:r>
          </a:p>
          <a:p>
            <a:pPr lvl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orange: proposals for which a potential agreement may be found with suggested changes (needs further discussion)</a:t>
            </a:r>
          </a:p>
          <a:p>
            <a:pPr lvl="1"/>
            <a:r>
              <a:rPr lang="en-US" altLang="en-US" dirty="0">
                <a:solidFill>
                  <a:srgbClr val="7030A0"/>
                </a:solidFill>
              </a:rPr>
              <a:t>In purple: proposals for which there is no agreement yet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Sub-topic 1-1: RP to be considered for time and frequency synchronization</a:t>
            </a:r>
          </a:p>
          <a:p>
            <a:pPr lvl="1"/>
            <a:r>
              <a:rPr lang="en-US" dirty="0"/>
              <a:t>Issue 1-1: Send information LS to RAN1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Wait for RAN1’s decision on the RP. </a:t>
            </a:r>
            <a:r>
              <a:rPr lang="en-US" dirty="0">
                <a:solidFill>
                  <a:schemeClr val="accent2"/>
                </a:solidFill>
              </a:rPr>
              <a:t>FFS on the LS, pending further clarification</a:t>
            </a:r>
          </a:p>
          <a:p>
            <a:pPr lvl="1"/>
            <a:r>
              <a:rPr lang="en-US" noProof="0" dirty="0"/>
              <a:t>Issue 1-2: Possibility of using satellite and </a:t>
            </a:r>
            <a:r>
              <a:rPr lang="en-US" noProof="0" dirty="0" err="1"/>
              <a:t>gNB</a:t>
            </a:r>
            <a:r>
              <a:rPr lang="en-US" noProof="0" dirty="0"/>
              <a:t> as time and frequency reference</a:t>
            </a:r>
          </a:p>
          <a:p>
            <a:pPr lvl="2"/>
            <a:r>
              <a:rPr lang="en-US" noProof="0" dirty="0">
                <a:solidFill>
                  <a:schemeClr val="accent6"/>
                </a:solidFill>
              </a:rPr>
              <a:t>While the final decision is up to RAN1, it is agreeable that RAN4 should also investigate the issue. </a:t>
            </a:r>
            <a:r>
              <a:rPr lang="en-US" noProof="0" dirty="0">
                <a:solidFill>
                  <a:schemeClr val="accent2"/>
                </a:solidFill>
              </a:rPr>
              <a:t>Specifics and the possibility of sending an LS to RAN1 with RAN4 input is FFS.</a:t>
            </a:r>
          </a:p>
          <a:p>
            <a:r>
              <a:rPr lang="en-US" dirty="0"/>
              <a:t>Sub-topic 1-2: NTN use cases and scenarios</a:t>
            </a:r>
          </a:p>
          <a:p>
            <a:pPr lvl="1"/>
            <a:r>
              <a:rPr lang="en-US" dirty="0"/>
              <a:t>Issue 1-3: Scenarios to be considered for NTN RRM</a:t>
            </a:r>
          </a:p>
          <a:p>
            <a:pPr lvl="2"/>
            <a:r>
              <a:rPr lang="en-GB" dirty="0">
                <a:solidFill>
                  <a:schemeClr val="accent6"/>
                </a:solidFill>
              </a:rPr>
              <a:t>Wait for RAN1, RAN2 and RAN4-RF to specify scenarios. The focus shall be on FR1 and single CC first.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1052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Sub-topic 1-3: NTN RRM requirements</a:t>
            </a:r>
          </a:p>
          <a:p>
            <a:pPr lvl="1"/>
            <a:r>
              <a:rPr lang="en-US" dirty="0"/>
              <a:t>Issue 1-4: Definition of NTN RRM requirements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As a starting point, RAN4 is to consider defining the NTN RRM requirements for</a:t>
            </a:r>
          </a:p>
          <a:p>
            <a:pPr lvl="3"/>
            <a:r>
              <a:rPr lang="en-US" dirty="0">
                <a:solidFill>
                  <a:schemeClr val="accent6"/>
                </a:solidFill>
              </a:rPr>
              <a:t>Basic mobility procedure (cell reselection and HO)</a:t>
            </a:r>
          </a:p>
          <a:p>
            <a:pPr lvl="3"/>
            <a:r>
              <a:rPr lang="en-US" dirty="0">
                <a:solidFill>
                  <a:schemeClr val="accent6"/>
                </a:solidFill>
              </a:rPr>
              <a:t>RRM measurement (delay and accuracy)</a:t>
            </a:r>
          </a:p>
          <a:p>
            <a:pPr lvl="3"/>
            <a:r>
              <a:rPr lang="en-US" dirty="0">
                <a:solidFill>
                  <a:schemeClr val="accent6"/>
                </a:solidFill>
              </a:rPr>
              <a:t>Servicing cell related (RA, timing and RLM)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Other requirements (e.g. beam related) are not precluded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41504313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Sub-topic 2-1: GNSS usage</a:t>
            </a:r>
          </a:p>
          <a:p>
            <a:pPr lvl="1"/>
            <a:r>
              <a:rPr lang="en-US" noProof="0" dirty="0"/>
              <a:t>Issue 2-1: Definition of GNSS requirements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Requirements shall be defined with on-board GNSS as the baseline. FFS on how to handle satellites/HAPS without on-board GNSS</a:t>
            </a:r>
          </a:p>
          <a:p>
            <a:r>
              <a:rPr lang="en-US" dirty="0"/>
              <a:t>Sub-topic 2-2: GNSS accuracy</a:t>
            </a:r>
          </a:p>
          <a:p>
            <a:pPr lvl="1"/>
            <a:r>
              <a:rPr lang="en-US" noProof="0" dirty="0"/>
              <a:t>Issue 2-2: Impact of GNSS accuracy on RRM requirements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It is still FFS if RRM requirements are impacted by GNSS accuracy or not</a:t>
            </a:r>
          </a:p>
          <a:p>
            <a:pPr lvl="1"/>
            <a:r>
              <a:rPr lang="en-US" noProof="0" dirty="0"/>
              <a:t>Issue 2-3: GNSS accuracy requirements</a:t>
            </a:r>
          </a:p>
          <a:p>
            <a:pPr lvl="2"/>
            <a:r>
              <a:rPr lang="en-GB" noProof="0" dirty="0">
                <a:solidFill>
                  <a:schemeClr val="accent6"/>
                </a:solidFill>
              </a:rPr>
              <a:t>GNSS accuracy is taken as an assumption to define other requirements. Explicit accuracy requirements are outside the scope of RAN4.</a:t>
            </a:r>
            <a:endParaRPr lang="en-US" noProof="0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Issue 2-4: Reference GNSS scenario</a:t>
            </a:r>
          </a:p>
          <a:p>
            <a:pPr lvl="2"/>
            <a:r>
              <a:rPr lang="en-GB" noProof="0" dirty="0">
                <a:solidFill>
                  <a:schemeClr val="accent6"/>
                </a:solidFill>
              </a:rPr>
              <a:t>Companies should define typical and worst-case scenarios.</a:t>
            </a:r>
            <a:endParaRPr lang="en-US" noProof="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20653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#3: PVT Satellite precision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Sub-Topic 1: </a:t>
            </a:r>
            <a:r>
              <a:rPr lang="en-GB" dirty="0"/>
              <a:t>Requirements for PVT computation and distribution</a:t>
            </a:r>
            <a:endParaRPr lang="en-US" dirty="0"/>
          </a:p>
          <a:p>
            <a:pPr lvl="1"/>
            <a:r>
              <a:rPr lang="en-US" dirty="0"/>
              <a:t>Issue 3-1: NTN PVT Accuracy Aspects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Postpone discussion until RAN1 has reached a decision</a:t>
            </a:r>
          </a:p>
        </p:txBody>
      </p:sp>
    </p:spTree>
    <p:extLst>
      <p:ext uri="{BB962C8B-B14F-4D97-AF65-F5344CB8AC3E}">
        <p14:creationId xmlns:p14="http://schemas.microsoft.com/office/powerpoint/2010/main" val="139496078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#5: NTN UL frequency synchronization requirement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Sub-topic 5-1: Frequency accuracy requirements</a:t>
            </a:r>
          </a:p>
          <a:p>
            <a:pPr lvl="1"/>
            <a:r>
              <a:rPr lang="en-US" dirty="0"/>
              <a:t>Issue 5-1: </a:t>
            </a:r>
            <a:r>
              <a:rPr lang="en-US" dirty="0">
                <a:solidFill>
                  <a:schemeClr val="accent6"/>
                </a:solidFill>
              </a:rPr>
              <a:t>Will be handled in the RF session</a:t>
            </a:r>
          </a:p>
          <a:p>
            <a:pPr lvl="1"/>
            <a:r>
              <a:rPr lang="en-US" dirty="0"/>
              <a:t>Issue 5-2: Time/Frequency pre-compensation accuracy requirements</a:t>
            </a:r>
          </a:p>
          <a:p>
            <a:pPr lvl="2"/>
            <a:r>
              <a:rPr lang="en-GB" dirty="0">
                <a:solidFill>
                  <a:schemeClr val="accent2"/>
                </a:solidFill>
              </a:rPr>
              <a:t>Tentative agreement: RAN4 to investigate factors that can affect time/frequency pre-compensation accuracy requirements. Specific requirements are FFS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sz="1600" dirty="0">
              <a:solidFill>
                <a:srgbClr val="7030A0"/>
              </a:solidFill>
            </a:endParaRP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52456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5B96FF720148BE3F8F556FC60B8B" ma:contentTypeVersion="13" ma:contentTypeDescription="Create a new document." ma:contentTypeScope="" ma:versionID="bb19613e8cb658873a5b8d52657370be">
  <xsd:schema xmlns:xsd="http://www.w3.org/2001/XMLSchema" xmlns:xs="http://www.w3.org/2001/XMLSchema" xmlns:p="http://schemas.microsoft.com/office/2006/metadata/properties" xmlns:ns3="51622fd4-0f91-444f-9a7b-7aedc165c51c" xmlns:ns4="72594467-3918-4223-8214-73ee36a32893" targetNamespace="http://schemas.microsoft.com/office/2006/metadata/properties" ma:root="true" ma:fieldsID="03a85ae79ec9632d1acb92062db446c8" ns3:_="" ns4:_="">
    <xsd:import namespace="51622fd4-0f91-444f-9a7b-7aedc165c51c"/>
    <xsd:import namespace="72594467-3918-4223-8214-73ee36a32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22fd4-0f91-444f-9a7b-7aedc165c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4467-3918-4223-8214-73ee36a328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2FE7DC-C8E4-4A63-A93A-12970292D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22fd4-0f91-444f-9a7b-7aedc165c51c"/>
    <ds:schemaRef ds:uri="72594467-3918-4223-8214-73ee36a32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72594467-3918-4223-8214-73ee36a32893"/>
    <ds:schemaRef ds:uri="51622fd4-0f91-444f-9a7b-7aedc165c51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632</Words>
  <Application>Microsoft Office PowerPoint</Application>
  <PresentationFormat>Breitbild</PresentationFormat>
  <Paragraphs>62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Arial </vt:lpstr>
      <vt:lpstr>Calibri</vt:lpstr>
      <vt:lpstr>Calibri Light</vt:lpstr>
      <vt:lpstr>Times New Roman</vt:lpstr>
      <vt:lpstr>Office Theme</vt:lpstr>
      <vt:lpstr>WF on NR NTN RRM requirements</vt:lpstr>
      <vt:lpstr>Outline</vt:lpstr>
      <vt:lpstr>Content</vt:lpstr>
      <vt:lpstr>Summary</vt:lpstr>
      <vt:lpstr>Topic #1: General RAN4 RRM NTN related aspects</vt:lpstr>
      <vt:lpstr>Topic #1: General RAN4 RRM NTN related aspects (cont’d)</vt:lpstr>
      <vt:lpstr>Topic #2: GNSS requirements</vt:lpstr>
      <vt:lpstr>Topic #3: PVT Satellite precision</vt:lpstr>
      <vt:lpstr>Topic #5: NTN UL frequency synchronization requirement</vt:lpstr>
      <vt:lpstr>Topic #7: RRM requirements for beam switching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Mathis Schmieder</cp:lastModifiedBy>
  <cp:revision>663</cp:revision>
  <dcterms:created xsi:type="dcterms:W3CDTF">2010-02-05T13:52:04Z</dcterms:created>
  <dcterms:modified xsi:type="dcterms:W3CDTF">2021-02-01T12:37:45Z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0x010100DA145B96FF720148BE3F8F556FC60B8B</vt:lpwstr>
  </property>
</Properties>
</file>