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0"/>
  </p:notesMasterIdLst>
  <p:sldIdLst>
    <p:sldId id="256" r:id="rId7"/>
    <p:sldId id="368" r:id="rId8"/>
    <p:sldId id="369" r:id="rId9"/>
    <p:sldId id="372" r:id="rId10"/>
    <p:sldId id="374" r:id="rId11"/>
    <p:sldId id="375" r:id="rId12"/>
    <p:sldId id="370" r:id="rId13"/>
    <p:sldId id="373" r:id="rId14"/>
    <p:sldId id="371" r:id="rId15"/>
    <p:sldId id="376" r:id="rId16"/>
    <p:sldId id="377" r:id="rId17"/>
    <p:sldId id="378" r:id="rId18"/>
    <p:sldId id="278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75" d="100"/>
          <a:sy n="75" d="100"/>
        </p:scale>
        <p:origin x="115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8A7C122D-B0DF-499D-95E6-11057BD1CECB}"/>
    <pc:docChg chg="undo modSld">
      <pc:chgData name="Petrov, Dmitry (Nokia - FI/Espoo)" userId="e0f276f4-a4cb-4540-8cef-44a57418306b" providerId="ADAL" clId="{8A7C122D-B0DF-499D-95E6-11057BD1CECB}" dt="2021-02-03T19:57:49.190" v="35" actId="207"/>
      <pc:docMkLst>
        <pc:docMk/>
      </pc:docMkLst>
      <pc:sldChg chg="modSp">
        <pc:chgData name="Petrov, Dmitry (Nokia - FI/Espoo)" userId="e0f276f4-a4cb-4540-8cef-44a57418306b" providerId="ADAL" clId="{8A7C122D-B0DF-499D-95E6-11057BD1CECB}" dt="2021-02-03T19:57:31.831" v="34" actId="13926"/>
        <pc:sldMkLst>
          <pc:docMk/>
          <pc:sldMk cId="1702552319" sldId="372"/>
        </pc:sldMkLst>
        <pc:graphicFrameChg chg="mod modGraphic">
          <ac:chgData name="Petrov, Dmitry (Nokia - FI/Espoo)" userId="e0f276f4-a4cb-4540-8cef-44a57418306b" providerId="ADAL" clId="{8A7C122D-B0DF-499D-95E6-11057BD1CECB}" dt="2021-02-03T19:57:31.831" v="34" actId="13926"/>
          <ac:graphicFrameMkLst>
            <pc:docMk/>
            <pc:sldMk cId="1702552319" sldId="372"/>
            <ac:graphicFrameMk id="6" creationId="{30FA1F2E-11A3-46B4-B397-CFC548F95823}"/>
          </ac:graphicFrameMkLst>
        </pc:graphicFrameChg>
      </pc:sldChg>
      <pc:sldChg chg="modSp">
        <pc:chgData name="Petrov, Dmitry (Nokia - FI/Espoo)" userId="e0f276f4-a4cb-4540-8cef-44a57418306b" providerId="ADAL" clId="{8A7C122D-B0DF-499D-95E6-11057BD1CECB}" dt="2021-02-03T19:57:49.190" v="35" actId="207"/>
        <pc:sldMkLst>
          <pc:docMk/>
          <pc:sldMk cId="962364583" sldId="376"/>
        </pc:sldMkLst>
        <pc:spChg chg="mod">
          <ac:chgData name="Petrov, Dmitry (Nokia - FI/Espoo)" userId="e0f276f4-a4cb-4540-8cef-44a57418306b" providerId="ADAL" clId="{8A7C122D-B0DF-499D-95E6-11057BD1CECB}" dt="2021-02-03T19:57:49.190" v="35" actId="207"/>
          <ac:spMkLst>
            <pc:docMk/>
            <pc:sldMk cId="962364583" sldId="376"/>
            <ac:spMk id="3" creationId="{6F18CC19-7E12-4105-9655-02C6A66353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/>
              <a:t>WF on Rel-1</a:t>
            </a:r>
            <a:r>
              <a:rPr lang="en-150" altLang="zh-CN" sz="4000" dirty="0"/>
              <a:t>7</a:t>
            </a:r>
            <a:r>
              <a:rPr lang="en-US" altLang="zh-CN" sz="4000" dirty="0"/>
              <a:t> NR</a:t>
            </a:r>
            <a:r>
              <a:rPr lang="en-150" altLang="zh-CN" sz="4000" dirty="0"/>
              <a:t> </a:t>
            </a:r>
            <a:r>
              <a:rPr lang="en-GB" altLang="zh-CN" sz="4000" dirty="0"/>
              <a:t>H</a:t>
            </a:r>
            <a:r>
              <a:rPr lang="en-150" altLang="zh-CN" sz="4000" dirty="0"/>
              <a:t>S</a:t>
            </a:r>
            <a:r>
              <a:rPr lang="en-GB" altLang="zh-CN" sz="4000" dirty="0"/>
              <a:t>T</a:t>
            </a:r>
            <a:r>
              <a:rPr lang="en-150" altLang="zh-CN" sz="4000" dirty="0"/>
              <a:t> </a:t>
            </a:r>
            <a:r>
              <a:rPr lang="en-GB" altLang="zh-CN" sz="4000" dirty="0"/>
              <a:t>F</a:t>
            </a:r>
            <a:r>
              <a:rPr lang="en-150" altLang="zh-CN" sz="4000" dirty="0"/>
              <a:t>R2 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h</a:t>
            </a:r>
            <a:r>
              <a:rPr lang="en-150" altLang="zh-CN" sz="4000" dirty="0"/>
              <a:t>a</a:t>
            </a:r>
            <a:r>
              <a:rPr lang="en-GB" altLang="zh-CN" sz="4000" dirty="0"/>
              <a:t>n</a:t>
            </a:r>
            <a:r>
              <a:rPr lang="en-150" altLang="zh-CN" sz="4000" dirty="0"/>
              <a:t>c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s,</a:t>
            </a:r>
            <a:br>
              <a:rPr lang="en-150" altLang="zh-CN" sz="4000" dirty="0"/>
            </a:br>
            <a:r>
              <a:rPr lang="en-150" altLang="zh-CN" sz="4000" dirty="0"/>
              <a:t>RRM </a:t>
            </a:r>
            <a:r>
              <a:rPr lang="en-GB" altLang="zh-CN" sz="4000" dirty="0"/>
              <a:t>r</a:t>
            </a:r>
            <a:r>
              <a:rPr lang="en-150" altLang="zh-CN" sz="4000" dirty="0"/>
              <a:t>e</a:t>
            </a:r>
            <a:r>
              <a:rPr lang="en-GB" altLang="zh-CN" sz="4000" dirty="0"/>
              <a:t>q</a:t>
            </a:r>
            <a:r>
              <a:rPr lang="en-150" altLang="zh-CN" sz="4000" dirty="0"/>
              <a:t>u</a:t>
            </a:r>
            <a:r>
              <a:rPr lang="en-GB" altLang="zh-CN" sz="4000" dirty="0"/>
              <a:t>i</a:t>
            </a:r>
            <a:r>
              <a:rPr lang="en-150" altLang="zh-CN" sz="4000" dirty="0"/>
              <a:t>r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en-150" altLang="zh-CN" sz="2000" dirty="0"/>
              <a:t>8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en-150" altLang="zh-CN" sz="2000" dirty="0"/>
              <a:t>Jan. 25th</a:t>
            </a:r>
            <a:r>
              <a:rPr lang="en-GB" altLang="zh-CN" sz="2000" dirty="0"/>
              <a:t> –</a:t>
            </a:r>
            <a:r>
              <a:rPr lang="en-150" altLang="zh-CN" sz="2000" dirty="0"/>
              <a:t> Feb. 5th</a:t>
            </a:r>
            <a:r>
              <a:rPr lang="en-GB" altLang="zh-CN" sz="2000" dirty="0"/>
              <a:t>, 202</a:t>
            </a:r>
            <a:r>
              <a:rPr lang="en-150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en-150" altLang="ja-JP" sz="2000" dirty="0"/>
              <a:t> 11.7.4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dirty="0">
                <a:highlight>
                  <a:srgbClr val="FFFF00"/>
                </a:highlight>
              </a:rPr>
              <a:t>(</a:t>
            </a:r>
            <a:r>
              <a:rPr lang="en-150" dirty="0">
                <a:highlight>
                  <a:srgbClr val="FFFF00"/>
                </a:highlight>
              </a:rPr>
              <a:t>DRAFT</a:t>
            </a:r>
            <a:r>
              <a:rPr lang="ru-RU" dirty="0">
                <a:highlight>
                  <a:srgbClr val="FFFF00"/>
                </a:highlight>
              </a:rPr>
              <a:t>)</a:t>
            </a:r>
            <a:r>
              <a:rPr lang="en-GB" dirty="0"/>
              <a:t>R4-2103679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BBAA-FC9D-4ABD-80DC-ACE21C8F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L</a:t>
            </a:r>
            <a:r>
              <a:rPr lang="en-150" dirty="0"/>
              <a:t>E/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C</a:t>
            </a:r>
            <a:r>
              <a:rPr lang="en-GB" dirty="0"/>
              <a:t>T</a:t>
            </a:r>
            <a:r>
              <a:rPr lang="en-150" dirty="0"/>
              <a:t>IVITY Mode RRM require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8CC19-7E12-4105-9655-02C6A663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150" dirty="0"/>
              <a:t>The following issues </a:t>
            </a:r>
            <a:r>
              <a:rPr lang="en-GB" dirty="0"/>
              <a:t>s</a:t>
            </a:r>
            <a:r>
              <a:rPr lang="en-150" dirty="0"/>
              <a:t>h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US" dirty="0"/>
              <a:t>revisited </a:t>
            </a:r>
            <a:r>
              <a:rPr lang="en-GB" dirty="0"/>
              <a:t>a</a:t>
            </a:r>
            <a:r>
              <a:rPr lang="en-150" dirty="0"/>
              <a:t>f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US" dirty="0"/>
              <a:t>agreement is reached on the </a:t>
            </a:r>
            <a:r>
              <a:rPr lang="en-GB" dirty="0"/>
              <a:t>applicability</a:t>
            </a:r>
            <a:r>
              <a:rPr lang="en-150" dirty="0"/>
              <a:t> of</a:t>
            </a:r>
            <a:r>
              <a:rPr lang="en-US" dirty="0"/>
              <a:t> existing 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l-15/</a:t>
            </a:r>
            <a:r>
              <a:rPr lang="en-US" dirty="0"/>
              <a:t>16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L</a:t>
            </a:r>
            <a:r>
              <a:rPr lang="en-150" dirty="0"/>
              <a:t>E</a:t>
            </a:r>
            <a:r>
              <a:rPr lang="en-GB" dirty="0"/>
              <a:t>/</a:t>
            </a:r>
            <a:r>
              <a:rPr lang="en-150" dirty="0"/>
              <a:t>INACTIVE</a:t>
            </a:r>
            <a:r>
              <a:rPr lang="en-GB" dirty="0"/>
              <a:t> mode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x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me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u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-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y</a:t>
            </a:r>
            <a:r>
              <a:rPr lang="en-150" dirty="0"/>
              <a:t> NR cells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l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s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e</a:t>
            </a:r>
            <a:r>
              <a:rPr lang="en-GB" dirty="0"/>
              <a:t>c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-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y</a:t>
            </a:r>
            <a:r>
              <a:rPr lang="en-150" dirty="0"/>
              <a:t> measurement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b</a:t>
            </a:r>
            <a:r>
              <a:rPr lang="en-150" dirty="0"/>
              <a:t>l</a:t>
            </a:r>
            <a:r>
              <a:rPr lang="en-GB" dirty="0"/>
              <a:t>e</a:t>
            </a:r>
            <a:r>
              <a:rPr lang="en-150" dirty="0"/>
              <a:t>)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Inter-RAT measurements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EBCAB-CFCF-47B2-9E95-7A24BE29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236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12E9-22CC-4F23-A61F-F9D3C1D2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Connected mode RRM requirements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D4C75-F867-4946-B1D0-A24F46A95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i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u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follow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i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s </a:t>
            </a:r>
            <a:r>
              <a:rPr lang="en-GB" dirty="0"/>
              <a:t>a</a:t>
            </a:r>
            <a:r>
              <a:rPr lang="en-150" dirty="0"/>
              <a:t>f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x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cell detection and identification enhancements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US" dirty="0"/>
              <a:t> the existing non-HST NR measurement requirements for FR2 are sufficient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US" dirty="0"/>
              <a:t> L1-RSRP measurements enhancements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US" dirty="0"/>
              <a:t> it can be confirmed that the current FR2 NR HO requirements are also applicable for FR2</a:t>
            </a:r>
            <a:r>
              <a:rPr lang="en-150" dirty="0"/>
              <a:t>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r</a:t>
            </a:r>
            <a:r>
              <a:rPr lang="en-150" dirty="0"/>
              <a:t>y-</a:t>
            </a:r>
            <a:r>
              <a:rPr lang="en-GB" dirty="0"/>
              <a:t>a</a:t>
            </a:r>
            <a:r>
              <a:rPr lang="en-150" dirty="0"/>
              <a:t>d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H</a:t>
            </a:r>
            <a:r>
              <a:rPr lang="en-150" dirty="0"/>
              <a:t>O </a:t>
            </a:r>
            <a:r>
              <a:rPr lang="en-GB" dirty="0"/>
              <a:t>s</a:t>
            </a:r>
            <a:r>
              <a:rPr lang="en-150" dirty="0"/>
              <a:t>h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s</a:t>
            </a:r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sv" dirty="0"/>
              <a:t>enhancements to the current Radio Link Monitoring requirements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-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y</a:t>
            </a:r>
            <a:r>
              <a:rPr lang="en-150" dirty="0"/>
              <a:t> measurement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b</a:t>
            </a:r>
            <a:r>
              <a:rPr lang="en-150" dirty="0"/>
              <a:t>l</a:t>
            </a:r>
            <a:r>
              <a:rPr lang="en-GB" dirty="0"/>
              <a:t>e</a:t>
            </a:r>
            <a:r>
              <a:rPr lang="en-150" dirty="0"/>
              <a:t>)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Inter-RAT measurements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e)</a:t>
            </a:r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95F430-E668-4A73-8775-2F7486A9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235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14996-BD75-43FF-8F6E-21B4C880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150" dirty="0"/>
              <a:t>e</a:t>
            </a:r>
            <a:r>
              <a:rPr lang="en-GB" dirty="0"/>
              <a:t>a</a:t>
            </a:r>
            <a:r>
              <a:rPr lang="en-150" dirty="0"/>
              <a:t>m </a:t>
            </a:r>
            <a:r>
              <a:rPr lang="en-GB" dirty="0"/>
              <a:t>m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a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108E6-226C-4E02-9D99-E4D00D97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i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u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follow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i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s </a:t>
            </a:r>
            <a:r>
              <a:rPr lang="en-GB" dirty="0"/>
              <a:t>a</a:t>
            </a:r>
            <a:r>
              <a:rPr lang="en-150" dirty="0"/>
              <a:t>f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x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enhancements to the beam management requirements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enhancements to the beam </a:t>
            </a:r>
            <a:r>
              <a:rPr lang="en-150" dirty="0"/>
              <a:t>s</a:t>
            </a:r>
            <a:r>
              <a:rPr lang="en-GB" dirty="0"/>
              <a:t>w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p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g</a:t>
            </a:r>
            <a:r>
              <a:rPr lang="en-US" dirty="0"/>
              <a:t> requirements are needed 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it is necessary to consider the mitigation of transition/timing advance issue when beam changes in HST FR2 unidirectional deployment</a:t>
            </a:r>
            <a:endParaRPr lang="en-150" dirty="0"/>
          </a:p>
          <a:p>
            <a:pPr lvl="1"/>
            <a:r>
              <a:rPr lang="en-150" dirty="0"/>
              <a:t>T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C</a:t>
            </a:r>
            <a:r>
              <a:rPr lang="en-GB" dirty="0"/>
              <a:t>I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t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e</a:t>
            </a:r>
            <a:r>
              <a:rPr lang="en-150" dirty="0"/>
              <a:t>:</a:t>
            </a:r>
          </a:p>
          <a:p>
            <a:pPr lvl="2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It is recommended that only known target TCI is considered in high speed FR2</a:t>
            </a:r>
            <a:endParaRPr lang="en-150" dirty="0"/>
          </a:p>
          <a:p>
            <a:pPr lvl="2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2: other options are no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BA926-0B1C-43F9-91C6-54C861B0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1319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</a:t>
            </a:r>
            <a:r>
              <a:rPr lang="en-150" dirty="0"/>
              <a:t>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18621"/>
              </p:ext>
            </p:extLst>
          </p:nvPr>
        </p:nvGraphicFramePr>
        <p:xfrm>
          <a:off x="626165" y="2423160"/>
          <a:ext cx="7891670" cy="2011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R4-2100220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 for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R4-2100476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R4-2100477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performance evaluation for cell identification in NR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R4-2100866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discussion on RRM requirements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CMCC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R4-2101142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Overview of RRM requirements for NR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R4-2101708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discussion on NR support for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requirements for NR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 Corporation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R4-2101138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expected RRM impact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R4-2100632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FR2 HST RRM discussion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Qualcomm, Inc.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R4-2100917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N</a:t>
            </a:r>
            <a:r>
              <a:rPr lang="en-150" dirty="0"/>
              <a:t>R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W</a:t>
            </a:r>
            <a:r>
              <a:rPr lang="en-150" dirty="0"/>
              <a:t>I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de</a:t>
            </a:r>
            <a:r>
              <a:rPr lang="en-150" dirty="0"/>
              <a:t>s</a:t>
            </a:r>
            <a:r>
              <a:rPr lang="en-GB" dirty="0"/>
              <a:t>c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b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US" dirty="0"/>
              <a:t>RP-202118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Work plan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WI, including RRM core and 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 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t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R4-2014846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US" dirty="0"/>
              <a:t>R4-2017828 </a:t>
            </a:r>
            <a:r>
              <a:rPr lang="en-GB" dirty="0"/>
              <a:t>WF </a:t>
            </a:r>
            <a:r>
              <a:rPr lang="en-150" dirty="0"/>
              <a:t>w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 approved previously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US" altLang="zh-CN" dirty="0"/>
              <a:t>NR support for HST in FR2</a:t>
            </a:r>
            <a:r>
              <a:rPr lang="en-150" altLang="zh-CN" dirty="0"/>
              <a:t>, </a:t>
            </a:r>
            <a:r>
              <a:rPr lang="en-GB" altLang="zh-CN" dirty="0"/>
              <a:t>RAN4#9</a:t>
            </a:r>
            <a:r>
              <a:rPr lang="en-150" altLang="zh-CN" dirty="0"/>
              <a:t>7</a:t>
            </a:r>
            <a:r>
              <a:rPr lang="en-GB" altLang="zh-CN" dirty="0"/>
              <a:t>-e</a:t>
            </a:r>
            <a:r>
              <a:rPr lang="en-150" altLang="zh-CN" dirty="0"/>
              <a:t>.</a:t>
            </a:r>
          </a:p>
          <a:p>
            <a:endParaRPr lang="en-GB" dirty="0"/>
          </a:p>
          <a:p>
            <a:r>
              <a:rPr lang="en-GB" altLang="zh-CN" dirty="0"/>
              <a:t>Corresponding Email summary in 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R4-2103475 </a:t>
            </a:r>
            <a:r>
              <a:rPr lang="en-US" dirty="0"/>
              <a:t>Email discussion summary for [98e][236] NR_HST_FR2_enh_RRM</a:t>
            </a:r>
            <a:r>
              <a:rPr lang="en-GB" altLang="zh-CN" dirty="0"/>
              <a:t>, 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, first round.</a:t>
            </a:r>
          </a:p>
          <a:p>
            <a:pPr lvl="1"/>
            <a:r>
              <a:rPr lang="en-GB" altLang="zh-CN" dirty="0"/>
              <a:t>R4-2103717 </a:t>
            </a:r>
            <a:r>
              <a:rPr lang="en-US" dirty="0"/>
              <a:t>Email discussion summary for [98e][236] NR_HST_FR2_enh_RRM</a:t>
            </a:r>
            <a:r>
              <a:rPr lang="en-GB" altLang="zh-CN" dirty="0"/>
              <a:t>, 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, </a:t>
            </a:r>
            <a:r>
              <a:rPr lang="en-GB" altLang="zh-CN" dirty="0"/>
              <a:t>s</a:t>
            </a:r>
            <a:r>
              <a:rPr lang="en-150" altLang="zh-CN" dirty="0"/>
              <a:t>e</a:t>
            </a:r>
            <a:r>
              <a:rPr lang="en-GB" altLang="zh-CN" dirty="0"/>
              <a:t>c</a:t>
            </a:r>
            <a:r>
              <a:rPr lang="en-150" altLang="zh-CN" dirty="0"/>
              <a:t>o</a:t>
            </a:r>
            <a:r>
              <a:rPr lang="en-GB" altLang="zh-CN" dirty="0"/>
              <a:t>n</a:t>
            </a:r>
            <a:r>
              <a:rPr lang="en-150" altLang="zh-CN" dirty="0"/>
              <a:t>d round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RRM and </a:t>
            </a:r>
            <a:r>
              <a:rPr lang="en-GB" dirty="0"/>
              <a:t>Deployment</a:t>
            </a:r>
            <a:r>
              <a:rPr lang="en-150" dirty="0"/>
              <a:t> Sc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: 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a</a:t>
            </a:r>
            <a:r>
              <a:rPr lang="en-GB" dirty="0"/>
              <a:t>l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with high-level discussion of RRM requirements, including the relevance of Rel-15/16 requirements to HSR FR2 and such topics as RRC IDLE mode, DRX, inter-frequency and inter-RAT measurements, etc. More detailed discussion shall take into account the conclusions from the deployment scenarios.</a:t>
            </a:r>
            <a:endParaRPr lang="en-150" dirty="0"/>
          </a:p>
          <a:p>
            <a:r>
              <a:rPr lang="en-US" dirty="0"/>
              <a:t>New deployments shall be discussed in the corresponding agenda item.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CC77-2A45-4D8E-96B0-C2DF1A51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i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t</a:t>
            </a:r>
            <a:r>
              <a:rPr lang="en-GB" dirty="0"/>
              <a:t>y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-15/16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2505A-6065-418E-A62E-5A83872A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FA1F2E-11A3-46B4-B397-CFC548F95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464733"/>
              </p:ext>
            </p:extLst>
          </p:nvPr>
        </p:nvGraphicFramePr>
        <p:xfrm>
          <a:off x="412386" y="1484784"/>
          <a:ext cx="5328591" cy="496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843">
                  <a:extLst>
                    <a:ext uri="{9D8B030D-6E8A-4147-A177-3AD203B41FA5}">
                      <a16:colId xmlns:a16="http://schemas.microsoft.com/office/drawing/2014/main" val="1517501530"/>
                    </a:ext>
                  </a:extLst>
                </a:gridCol>
                <a:gridCol w="2783592">
                  <a:extLst>
                    <a:ext uri="{9D8B030D-6E8A-4147-A177-3AD203B41FA5}">
                      <a16:colId xmlns:a16="http://schemas.microsoft.com/office/drawing/2014/main" val="260519237"/>
                    </a:ext>
                  </a:extLst>
                </a:gridCol>
                <a:gridCol w="1670156">
                  <a:extLst>
                    <a:ext uri="{9D8B030D-6E8A-4147-A177-3AD203B41FA5}">
                      <a16:colId xmlns:a16="http://schemas.microsoft.com/office/drawing/2014/main" val="3019722097"/>
                    </a:ext>
                  </a:extLst>
                </a:gridCol>
              </a:tblGrid>
              <a:tr h="30812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RRM Req. Category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Sub-Category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Whether or not applicable to FR2 HST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92253405"/>
                  </a:ext>
                </a:extLst>
              </a:tr>
              <a:tr h="30812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Idle/inactive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Cell selection/re-selection,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70878729"/>
                  </a:ext>
                </a:extLst>
              </a:tr>
              <a:tr h="154062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Connected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Handover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622461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RRC re-establishment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76340879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Random Access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262731829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Connection Mobility Control - RRC Release with Redirection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762286087"/>
                  </a:ext>
                </a:extLst>
              </a:tr>
              <a:tr h="154062">
                <a:tc rowSpan="2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Timing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Autonomous timing adjustment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415767782"/>
                  </a:ext>
                </a:extLst>
              </a:tr>
              <a:tr h="343095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TX timing, timer, TA, Cell Phase Sync accuracy, MRTD/MTTD, deriveSSB-IndexFromCell tolerance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857730869"/>
                  </a:ext>
                </a:extLst>
              </a:tr>
              <a:tr h="154062">
                <a:tc rowSpan="11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Signalling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RLM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811968478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Interruption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25588110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SCell Activation and Deactivation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2080180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 UL carrier RRC reconfiguration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578398183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Link Recovery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91298579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BWP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5512452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TCI state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82279746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PSCell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36469290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Uplink spatial relation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39042900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UE-specific CBW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77689204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Pathloss reference signal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227019181"/>
                  </a:ext>
                </a:extLst>
              </a:tr>
              <a:tr h="154062">
                <a:tc rowSpan="7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Measurement Procedure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General measurement requirement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928260162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intra-frequency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197671952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inter-frequency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8318119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Inter-RAT measurement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9593094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L1-RSRP/L1-SINR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210827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CSI-RS based L3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150" sz="1000" strike="noStrike" dirty="0">
                          <a:effectLst/>
                        </a:rPr>
                        <a:t>F</a:t>
                      </a:r>
                      <a:r>
                        <a:rPr lang="en-GB" sz="1000" strike="noStrike" dirty="0">
                          <a:effectLst/>
                        </a:rPr>
                        <a:t>F</a:t>
                      </a:r>
                      <a:r>
                        <a:rPr lang="en-150" sz="1000" strike="noStrike" dirty="0">
                          <a:effectLst/>
                        </a:rPr>
                        <a:t>S</a:t>
                      </a:r>
                      <a:endParaRPr lang="en-150" sz="1000" strike="sngStrik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69308958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NR measurements with autonomous gaps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4919123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2C2EC-4A6D-44D4-889E-E20AA1700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918" y="2533439"/>
            <a:ext cx="3178696" cy="3125004"/>
          </a:xfrm>
        </p:spPr>
        <p:txBody>
          <a:bodyPr>
            <a:normAutofit fontScale="47500" lnSpcReduction="20000"/>
          </a:bodyPr>
          <a:lstStyle/>
          <a:p>
            <a:r>
              <a:rPr lang="en-150" dirty="0"/>
              <a:t>Re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s’ </a:t>
            </a:r>
            <a:r>
              <a:rPr lang="en-GB" dirty="0"/>
              <a:t>c</a:t>
            </a:r>
            <a:r>
              <a:rPr lang="en-150" dirty="0"/>
              <a:t>l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g</a:t>
            </a:r>
            <a:r>
              <a:rPr lang="en-150" dirty="0"/>
              <a:t>o</a:t>
            </a:r>
            <a:r>
              <a:rPr lang="en-GB" dirty="0"/>
              <a:t>r</a:t>
            </a:r>
            <a:r>
              <a:rPr lang="en-150" dirty="0"/>
              <a:t>i</a:t>
            </a:r>
            <a:r>
              <a:rPr lang="en-GB" dirty="0"/>
              <a:t>e</a:t>
            </a:r>
            <a:r>
              <a:rPr lang="en-150" dirty="0"/>
              <a:t>s:</a:t>
            </a:r>
          </a:p>
          <a:p>
            <a:pPr lvl="1"/>
            <a:r>
              <a:rPr lang="sv" b="1" dirty="0"/>
              <a:t>Not applicable to FR2 HST</a:t>
            </a:r>
            <a:r>
              <a:rPr lang="sv" dirty="0"/>
              <a:t>:  the requirement is not applicable to Rel-17 FR2 HST UE</a:t>
            </a:r>
            <a:endParaRPr lang="en-150" dirty="0"/>
          </a:p>
          <a:p>
            <a:pPr lvl="1"/>
            <a:r>
              <a:rPr lang="sv" b="1" dirty="0"/>
              <a:t>No impact identified</a:t>
            </a:r>
            <a:r>
              <a:rPr lang="sv" dirty="0"/>
              <a:t>: no change on Rel-15/16 requirement is needed, and the same requirement applies to Rel-17 FR2 HST UE. </a:t>
            </a:r>
            <a:endParaRPr lang="en-150" dirty="0"/>
          </a:p>
          <a:p>
            <a:pPr lvl="1"/>
            <a:r>
              <a:rPr lang="sv" b="1" dirty="0"/>
              <a:t>FFS</a:t>
            </a:r>
            <a:r>
              <a:rPr lang="sv" dirty="0"/>
              <a:t>: need to discuss whether or not the requirement is applicable to Rel-17 FR2 HST UE and/or whether or not Rel-15/16 requirement needs to be changed/enhanced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698FD0-D4A4-415D-BCBA-61C61AF9D84C}"/>
              </a:ext>
            </a:extLst>
          </p:cNvPr>
          <p:cNvSpPr txBox="1">
            <a:spLocks/>
          </p:cNvSpPr>
          <p:nvPr/>
        </p:nvSpPr>
        <p:spPr>
          <a:xfrm>
            <a:off x="5552918" y="1448137"/>
            <a:ext cx="3178696" cy="59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5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8DBC-A6B2-4A79-A2B8-C9C16406A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7A8D6-D906-4CDF-83BE-46505D727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L</a:t>
            </a:r>
            <a:r>
              <a:rPr lang="en-150" dirty="0"/>
              <a:t>E</a:t>
            </a:r>
            <a:r>
              <a:rPr lang="en-GB" dirty="0"/>
              <a:t>/</a:t>
            </a:r>
            <a:r>
              <a:rPr lang="en-150" dirty="0"/>
              <a:t>INACTIVE</a:t>
            </a:r>
            <a:r>
              <a:rPr lang="en-GB" dirty="0"/>
              <a:t> mode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s:</a:t>
            </a:r>
          </a:p>
          <a:p>
            <a:pPr lvl="1"/>
            <a:r>
              <a:rPr lang="en-US" dirty="0"/>
              <a:t>Option 1: Reuse existing Rel-16 requirements</a:t>
            </a:r>
          </a:p>
          <a:p>
            <a:pPr lvl="1"/>
            <a:r>
              <a:rPr lang="en-US" dirty="0"/>
              <a:t>Option 2: Study and define enhancements to support FR2 HST conditions</a:t>
            </a:r>
            <a:endParaRPr lang="en-150" dirty="0"/>
          </a:p>
          <a:p>
            <a:pPr lvl="1"/>
            <a:endParaRPr lang="en-150" dirty="0"/>
          </a:p>
          <a:p>
            <a:r>
              <a:rPr lang="en-150" dirty="0"/>
              <a:t>R</a:t>
            </a:r>
            <a:r>
              <a:rPr lang="en-GB" dirty="0"/>
              <a:t>R</a:t>
            </a:r>
            <a:r>
              <a:rPr lang="en-150" dirty="0"/>
              <a:t>C </a:t>
            </a:r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N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m</a:t>
            </a:r>
            <a:r>
              <a:rPr lang="en-150" dirty="0"/>
              <a:t>o</a:t>
            </a:r>
            <a:r>
              <a:rPr lang="en-GB" dirty="0"/>
              <a:t>d</a:t>
            </a:r>
            <a:r>
              <a:rPr lang="en-150" dirty="0"/>
              <a:t>e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DRX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Option 1: Do not define enhanced requirements for the case DRX is configured</a:t>
            </a:r>
            <a:endParaRPr lang="en-150" dirty="0"/>
          </a:p>
          <a:p>
            <a:pPr lvl="2"/>
            <a:r>
              <a:rPr lang="en-US" dirty="0"/>
              <a:t>Option 1A: Legacy NR R16 requirements (non-HST) will apply for the case DRX is configured</a:t>
            </a:r>
            <a:endParaRPr lang="en-150" dirty="0"/>
          </a:p>
          <a:p>
            <a:pPr lvl="2"/>
            <a:r>
              <a:rPr lang="en-US" dirty="0"/>
              <a:t>Option 1B: No RRM requirements will be defined for the case DRX is configured</a:t>
            </a:r>
            <a:endParaRPr lang="en-150" dirty="0"/>
          </a:p>
          <a:p>
            <a:pPr lvl="1"/>
            <a:r>
              <a:rPr lang="en-US" dirty="0"/>
              <a:t>Option 2: Define requirements for the short DRX configurations (e.g. up to 80ms).</a:t>
            </a:r>
          </a:p>
          <a:p>
            <a:pPr marL="0" indent="0">
              <a:buNone/>
            </a:pPr>
            <a:endParaRPr lang="en-150" dirty="0"/>
          </a:p>
          <a:p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i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GB" dirty="0"/>
              <a:t>Inter-frequency measurements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Option 1: Inter</a:t>
            </a:r>
            <a:r>
              <a:rPr lang="en-150" dirty="0"/>
              <a:t>-</a:t>
            </a:r>
            <a:r>
              <a:rPr lang="en-US" dirty="0"/>
              <a:t>frequency measurement</a:t>
            </a:r>
            <a:r>
              <a:rPr lang="en-150" dirty="0"/>
              <a:t>s</a:t>
            </a:r>
            <a:r>
              <a:rPr lang="en-US" dirty="0"/>
              <a:t> 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US" dirty="0"/>
              <a:t> required for NR single carrier scenario in FR2.</a:t>
            </a:r>
          </a:p>
          <a:p>
            <a:pPr lvl="1"/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pPr lvl="1"/>
            <a:r>
              <a:rPr lang="en-GB" dirty="0"/>
              <a:t>F</a:t>
            </a:r>
            <a:r>
              <a:rPr lang="en-150" dirty="0"/>
              <a:t>u</a:t>
            </a:r>
            <a:r>
              <a:rPr lang="en-GB" dirty="0"/>
              <a:t>r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p</a:t>
            </a:r>
            <a:r>
              <a:rPr lang="en-150" dirty="0"/>
              <a:t>u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o</a:t>
            </a:r>
            <a:r>
              <a:rPr lang="en-150" dirty="0"/>
              <a:t>r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e</a:t>
            </a:r>
            <a:r>
              <a:rPr lang="en-GB" dirty="0"/>
              <a:t>s</a:t>
            </a:r>
            <a:r>
              <a:rPr lang="en-150" dirty="0"/>
              <a:t>t</a:t>
            </a:r>
            <a:r>
              <a:rPr lang="en-GB" dirty="0"/>
              <a:t>e</a:t>
            </a:r>
            <a:r>
              <a:rPr lang="en-150" dirty="0"/>
              <a:t>d</a:t>
            </a:r>
          </a:p>
          <a:p>
            <a:pPr lvl="1"/>
            <a:endParaRPr lang="en-150" dirty="0"/>
          </a:p>
          <a:p>
            <a:r>
              <a:rPr lang="en-GB" dirty="0"/>
              <a:t>Inter-RAT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</a:t>
            </a:r>
            <a:r>
              <a:rPr lang="en-US" dirty="0"/>
              <a:t>Inter-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US" dirty="0"/>
              <a:t> measurements are required for NR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A</a:t>
            </a:r>
            <a:r>
              <a:rPr lang="en-US" dirty="0"/>
              <a:t> single carrier scenario in FR2</a:t>
            </a:r>
            <a:endParaRPr lang="en-150" dirty="0"/>
          </a:p>
          <a:p>
            <a:pPr lvl="1"/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pPr lvl="1"/>
            <a:r>
              <a:rPr lang="en-150" dirty="0"/>
              <a:t>F</a:t>
            </a:r>
            <a:r>
              <a:rPr lang="en-GB" dirty="0"/>
              <a:t>u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p</a:t>
            </a:r>
            <a:r>
              <a:rPr lang="en-150" dirty="0"/>
              <a:t>u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o</a:t>
            </a:r>
            <a:r>
              <a:rPr lang="en-150" dirty="0"/>
              <a:t>r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1296B-F7AB-4F8A-AF52-23F28254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124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E688F-42D3-4963-BD2A-40D217661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9571-368F-4635-9F67-DC091F0E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UE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u</a:t>
            </a:r>
            <a:r>
              <a:rPr lang="en-GB" dirty="0"/>
              <a:t>t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m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s</a:t>
            </a:r>
            <a:r>
              <a:rPr lang="en-GB" dirty="0"/>
              <a:t> timing adjustment step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Autonomous timing adjust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US" dirty="0"/>
              <a:t> step </a:t>
            </a:r>
            <a:r>
              <a:rPr lang="en-US" dirty="0" err="1"/>
              <a:t>Tq</a:t>
            </a:r>
            <a:r>
              <a:rPr lang="en-US" dirty="0"/>
              <a:t> for FR2 in high speed scenario is 4.5Ts.</a:t>
            </a:r>
            <a:endParaRPr lang="en-150" dirty="0"/>
          </a:p>
          <a:p>
            <a:pPr lvl="1"/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n2: Other options are not precluded</a:t>
            </a:r>
          </a:p>
          <a:p>
            <a:endParaRPr lang="en-150" dirty="0"/>
          </a:p>
          <a:p>
            <a:r>
              <a:rPr lang="en-150" dirty="0"/>
              <a:t>F</a:t>
            </a:r>
            <a:r>
              <a:rPr lang="en-GB" dirty="0"/>
              <a:t>F</a:t>
            </a:r>
            <a:r>
              <a:rPr lang="en-150" dirty="0"/>
              <a:t>S: </a:t>
            </a:r>
            <a:r>
              <a:rPr lang="en-US" dirty="0"/>
              <a:t>whether to consider location assisted information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E6EF9-841F-40F3-9FDA-0EF6232B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55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3EFE-8720-439D-8AED-82A37F26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g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g: De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Fl</a:t>
            </a:r>
            <a:r>
              <a:rPr lang="en-GB" dirty="0"/>
              <a:t>a</a:t>
            </a:r>
            <a:r>
              <a:rPr lang="en-150" dirty="0"/>
              <a:t>g</a:t>
            </a:r>
            <a:r>
              <a:rPr lang="en-GB" dirty="0"/>
              <a:t>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B2CA-E6AC-490A-80D1-0A7D07BA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HST FR2 network deployment flag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</a:t>
            </a:r>
            <a:r>
              <a:rPr lang="sv" dirty="0"/>
              <a:t>Add flag to enable the UE to differentiate between the HST and non-HST scenarios</a:t>
            </a:r>
            <a:endParaRPr lang="en-150" dirty="0"/>
          </a:p>
          <a:p>
            <a:pPr lvl="1"/>
            <a:r>
              <a:rPr lang="en-150" dirty="0"/>
              <a:t>Option 2: </a:t>
            </a:r>
            <a:r>
              <a:rPr lang="en-US" dirty="0"/>
              <a:t>HST FR2 CPE is a special dedicated device, flag is not needed</a:t>
            </a:r>
            <a:endParaRPr lang="en-150" dirty="0"/>
          </a:p>
          <a:p>
            <a:endParaRPr lang="en-150" dirty="0"/>
          </a:p>
          <a:p>
            <a:r>
              <a:rPr lang="en-150" dirty="0"/>
              <a:t>HST FR2 bidirectional mode flag: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Network informs UE whether it operates in bidirectional mode in high speed in FR2 by corresponding flag.</a:t>
            </a:r>
            <a:endParaRPr lang="en-150" dirty="0"/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3A50F-0AA1-4CF7-A3DD-BD1EF41B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48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956DA-0F01-4697-B2BA-F7EFF596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g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g: </a:t>
            </a:r>
            <a:r>
              <a:rPr lang="en-GB" dirty="0"/>
              <a:t>U</a:t>
            </a:r>
            <a:r>
              <a:rPr lang="en-150" dirty="0"/>
              <a:t>E Ca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b</a:t>
            </a:r>
            <a:r>
              <a:rPr lang="en-150" dirty="0"/>
              <a:t>i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t</a:t>
            </a:r>
            <a:r>
              <a:rPr lang="en-150" dirty="0"/>
              <a:t>y Fi</a:t>
            </a:r>
            <a:r>
              <a:rPr lang="en-GB" dirty="0"/>
              <a:t>e</a:t>
            </a:r>
            <a:r>
              <a:rPr lang="en-150" dirty="0"/>
              <a:t>l</a:t>
            </a:r>
            <a:r>
              <a:rPr lang="en-GB" dirty="0"/>
              <a:t>d</a:t>
            </a:r>
            <a:r>
              <a:rPr lang="en-150" dirty="0"/>
              <a:t>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CCBB-F656-49A6-8BF2-585DEC180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150" dirty="0"/>
              <a:t>On the UE support of HST FR2: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The UE should inform network that it supports HST FR2</a:t>
            </a:r>
            <a:r>
              <a:rPr lang="en-150" dirty="0"/>
              <a:t>/</a:t>
            </a:r>
            <a:r>
              <a:rPr lang="en-GB" dirty="0"/>
              <a:t>i</a:t>
            </a:r>
            <a:r>
              <a:rPr lang="en-150" dirty="0"/>
              <a:t>t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C</a:t>
            </a:r>
            <a:r>
              <a:rPr lang="en-150" dirty="0"/>
              <a:t>P</a:t>
            </a:r>
            <a:r>
              <a:rPr lang="en-GB" dirty="0"/>
              <a:t>E</a:t>
            </a:r>
            <a:endParaRPr lang="en-150" dirty="0"/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2: </a:t>
            </a:r>
            <a:r>
              <a:rPr lang="en-US" dirty="0"/>
              <a:t>Only roof-mounted CPE is considered that should always have a capability to work in HST FR2 scenario</a:t>
            </a:r>
            <a:endParaRPr lang="en-150" dirty="0"/>
          </a:p>
          <a:p>
            <a:pPr lvl="1"/>
            <a:endParaRPr lang="en-150" dirty="0"/>
          </a:p>
          <a:p>
            <a:r>
              <a:rPr lang="en-US" dirty="0"/>
              <a:t>UE capability field on the support of bidirectional operation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Network informs UE whether it operates in bidirectional mode in high speed in FR2 by corresponding flag.</a:t>
            </a:r>
            <a:endParaRPr lang="en-150" dirty="0"/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endParaRPr lang="en-150" dirty="0"/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CAAC1-A81A-4F02-9C7F-3D5C3C7A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4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BF739-FC5D-49EC-B34A-C02F01941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m</a:t>
            </a:r>
            <a:r>
              <a:rPr lang="en-150" dirty="0"/>
              <a:t>b</a:t>
            </a:r>
            <a:r>
              <a:rPr lang="en-GB" dirty="0"/>
              <a:t>e</a:t>
            </a:r>
            <a:r>
              <a:rPr lang="en-150" dirty="0"/>
              <a:t>r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X Beams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3155-27C1-42EE-A7EB-7634132AE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m</a:t>
            </a:r>
            <a:r>
              <a:rPr lang="en-150" dirty="0"/>
              <a:t>b</a:t>
            </a:r>
            <a:r>
              <a:rPr lang="en-GB" dirty="0"/>
              <a:t>e</a:t>
            </a:r>
            <a:r>
              <a:rPr lang="en-150" dirty="0"/>
              <a:t>r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x </a:t>
            </a:r>
            <a:r>
              <a:rPr lang="en-GB" dirty="0"/>
              <a:t>b</a:t>
            </a:r>
            <a:r>
              <a:rPr lang="en-150" dirty="0"/>
              <a:t>e</a:t>
            </a:r>
            <a:r>
              <a:rPr lang="en-GB" dirty="0"/>
              <a:t>a</a:t>
            </a:r>
            <a:r>
              <a:rPr lang="en-150" dirty="0"/>
              <a:t>m</a:t>
            </a:r>
            <a:r>
              <a:rPr lang="en-GB" dirty="0"/>
              <a:t>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FFS: </a:t>
            </a:r>
            <a:r>
              <a:rPr lang="en-US" dirty="0"/>
              <a:t>if reducing the number of RX beams used in IDLE and/or CONNECTED mode is needed</a:t>
            </a:r>
            <a:endParaRPr lang="en-150" dirty="0"/>
          </a:p>
          <a:p>
            <a:pPr lvl="1"/>
            <a:r>
              <a:rPr lang="en-150" dirty="0"/>
              <a:t>FFS: </a:t>
            </a:r>
            <a:r>
              <a:rPr lang="en-US" dirty="0"/>
              <a:t>the 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US" dirty="0"/>
              <a:t> impact and UE gains in 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l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US" dirty="0"/>
              <a:t> </a:t>
            </a:r>
            <a:r>
              <a:rPr lang="en-150" dirty="0"/>
              <a:t>t</a:t>
            </a:r>
            <a:r>
              <a:rPr lang="en-GB" dirty="0"/>
              <a:t>o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US" dirty="0"/>
              <a:t> deployment scenarios</a:t>
            </a:r>
            <a:endParaRPr lang="en-150" dirty="0"/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C091B-6BC8-4749-ABC9-0B97A077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515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5AIRPNAIUNRU-1328258698-2012</_dlc_DocId>
    <_dlc_DocIdUrl xmlns="71c5aaf6-e6ce-465b-b873-5148d2a4c105">
      <Url>https://nokia.sharepoint.com/sites/c5g/5gradio/_layouts/15/DocIdRedir.aspx?ID=5AIRPNAIUNRU-1328258698-2012</Url>
      <Description>5AIRPNAIUNRU-1328258698-2012</Description>
    </_dlc_DocIdUrl>
  </documentManagement>
</p:properties>
</file>

<file path=customXml/itemProps1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B09FE0A6-A20A-477E-92FA-14D143281CE5}">
  <ds:schemaRefs>
    <ds:schemaRef ds:uri="http://purl.org/dc/terms/"/>
    <ds:schemaRef ds:uri="http://schemas.microsoft.com/office/2006/documentManagement/types"/>
    <ds:schemaRef ds:uri="3b34c8f0-1ef5-4d1e-bb66-517ce7fe735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b6aed8e-0313-4d17-80ff-d0e5da4931c5"/>
    <ds:schemaRef ds:uri="71c5aaf6-e6ce-465b-b873-5148d2a4c1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13942</TotalTime>
  <Words>2539</Words>
  <Application>Microsoft Office PowerPoint</Application>
  <PresentationFormat>On-screen Show (4:3)</PresentationFormat>
  <Paragraphs>200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主题</vt:lpstr>
      <vt:lpstr>WF on Rel-17 NR HST FR2 enhancements, RRM requirements</vt:lpstr>
      <vt:lpstr>Background</vt:lpstr>
      <vt:lpstr>RRM and Deployment Scenarios: General</vt:lpstr>
      <vt:lpstr>Applicability of Rel-15/16 requirements to Rel-17 HST FR2</vt:lpstr>
      <vt:lpstr>The scope of HST FR2 requirements</vt:lpstr>
      <vt:lpstr>The scope of HST FR2 requirements: Other</vt:lpstr>
      <vt:lpstr>HST FR2 signalling: Deployment Flags</vt:lpstr>
      <vt:lpstr>HST FR2 signalling: UE Capability Fields </vt:lpstr>
      <vt:lpstr>Number of RX Beams</vt:lpstr>
      <vt:lpstr>IDLE/INACTIVITY Mode RRM requirements</vt:lpstr>
      <vt:lpstr>Connected mode RRM requirements</vt:lpstr>
      <vt:lpstr>Beam management requirements</vt:lpstr>
      <vt:lpstr>Contributions List in RAN4#98-e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Nokia </cp:lastModifiedBy>
  <cp:revision>447</cp:revision>
  <dcterms:created xsi:type="dcterms:W3CDTF">2019-09-05T02:26:38Z</dcterms:created>
  <dcterms:modified xsi:type="dcterms:W3CDTF">2021-02-03T19:58:25Z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  <property fmtid="{D5CDD505-2E9C-101B-9397-08002B2CF9AE}" pid="8" name="ContentTypeId">
    <vt:lpwstr>0x01010000E5007003D3004E92B8EDD86D20E8CD</vt:lpwstr>
  </property>
  <property fmtid="{D5CDD505-2E9C-101B-9397-08002B2CF9AE}" pid="9" name="NSCPROP_SA">
    <vt:lpwstr>C:\Users\ADMINI~1\AppData\Local\Temp\BNZ.5fad3b3e3056b3d\R4-2017492 WF on Rel-16 NR IAB demodulation requirements V3.pptx</vt:lpwstr>
  </property>
  <property fmtid="{D5CDD505-2E9C-101B-9397-08002B2CF9AE}" pid="10" name="_dlc_DocIdItemGuid">
    <vt:lpwstr>d14a1f8b-da72-4946-bb1d-90145baa912d</vt:lpwstr>
  </property>
</Properties>
</file>