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0"/>
  </p:notesMasterIdLst>
  <p:sldIdLst>
    <p:sldId id="256" r:id="rId7"/>
    <p:sldId id="368" r:id="rId8"/>
    <p:sldId id="369" r:id="rId9"/>
    <p:sldId id="372" r:id="rId10"/>
    <p:sldId id="374" r:id="rId11"/>
    <p:sldId id="375" r:id="rId12"/>
    <p:sldId id="370" r:id="rId13"/>
    <p:sldId id="373" r:id="rId14"/>
    <p:sldId id="371" r:id="rId15"/>
    <p:sldId id="376" r:id="rId16"/>
    <p:sldId id="377" r:id="rId17"/>
    <p:sldId id="378" r:id="rId18"/>
    <p:sldId id="27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8" autoAdjust="0"/>
    <p:restoredTop sz="91920" autoAdjust="0"/>
  </p:normalViewPr>
  <p:slideViewPr>
    <p:cSldViewPr>
      <p:cViewPr varScale="1">
        <p:scale>
          <a:sx n="127" d="100"/>
          <a:sy n="127" d="100"/>
        </p:scale>
        <p:origin x="31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8E791819-6239-4F79-9A37-AF2537F1C0C0}"/>
    <pc:docChg chg="undo modSld">
      <pc:chgData name="Petrov, Dmitry (Nokia - FI/Espoo)" userId="e0f276f4-a4cb-4540-8cef-44a57418306b" providerId="ADAL" clId="{8E791819-6239-4F79-9A37-AF2537F1C0C0}" dt="2021-02-03T16:52:46.289" v="22" actId="207"/>
      <pc:docMkLst>
        <pc:docMk/>
      </pc:docMkLst>
      <pc:sldChg chg="modSp">
        <pc:chgData name="Petrov, Dmitry (Nokia - FI/Espoo)" userId="e0f276f4-a4cb-4540-8cef-44a57418306b" providerId="ADAL" clId="{8E791819-6239-4F79-9A37-AF2537F1C0C0}" dt="2021-02-03T16:46:56.814" v="8" actId="13926"/>
        <pc:sldMkLst>
          <pc:docMk/>
          <pc:sldMk cId="1702552319" sldId="372"/>
        </pc:sldMkLst>
        <pc:graphicFrameChg chg="modGraphic">
          <ac:chgData name="Petrov, Dmitry (Nokia - FI/Espoo)" userId="e0f276f4-a4cb-4540-8cef-44a57418306b" providerId="ADAL" clId="{8E791819-6239-4F79-9A37-AF2537F1C0C0}" dt="2021-02-03T16:46:56.814" v="8" actId="13926"/>
          <ac:graphicFrameMkLst>
            <pc:docMk/>
            <pc:sldMk cId="1702552319" sldId="372"/>
            <ac:graphicFrameMk id="6" creationId="{30FA1F2E-11A3-46B4-B397-CFC548F95823}"/>
          </ac:graphicFrameMkLst>
        </pc:graphicFrameChg>
      </pc:sldChg>
      <pc:sldChg chg="modSp">
        <pc:chgData name="Petrov, Dmitry (Nokia - FI/Espoo)" userId="e0f276f4-a4cb-4540-8cef-44a57418306b" providerId="ADAL" clId="{8E791819-6239-4F79-9A37-AF2537F1C0C0}" dt="2021-02-03T16:52:46.289" v="22" actId="207"/>
        <pc:sldMkLst>
          <pc:docMk/>
          <pc:sldMk cId="962364583" sldId="376"/>
        </pc:sldMkLst>
        <pc:spChg chg="mod">
          <ac:chgData name="Petrov, Dmitry (Nokia - FI/Espoo)" userId="e0f276f4-a4cb-4540-8cef-44a57418306b" providerId="ADAL" clId="{8E791819-6239-4F79-9A37-AF2537F1C0C0}" dt="2021-02-03T16:52:46.289" v="22" actId="207"/>
          <ac:spMkLst>
            <pc:docMk/>
            <pc:sldMk cId="962364583" sldId="376"/>
            <ac:spMk id="3" creationId="{6F18CC19-7E12-4105-9655-02C6A66353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/>
              <a:t>WF on Rel-1</a:t>
            </a:r>
            <a:r>
              <a:rPr lang="en-150" altLang="zh-CN" sz="4000" dirty="0"/>
              <a:t>7</a:t>
            </a:r>
            <a:r>
              <a:rPr lang="en-US" altLang="zh-CN" sz="4000" dirty="0"/>
              <a:t> NR</a:t>
            </a:r>
            <a:r>
              <a:rPr lang="en-150" altLang="zh-CN" sz="4000" dirty="0"/>
              <a:t> </a:t>
            </a:r>
            <a:r>
              <a:rPr lang="en-GB" altLang="zh-CN" sz="4000" dirty="0"/>
              <a:t>H</a:t>
            </a:r>
            <a:r>
              <a:rPr lang="en-150" altLang="zh-CN" sz="4000" dirty="0"/>
              <a:t>S</a:t>
            </a:r>
            <a:r>
              <a:rPr lang="en-GB" altLang="zh-CN" sz="4000" dirty="0"/>
              <a:t>T</a:t>
            </a:r>
            <a:r>
              <a:rPr lang="en-150" altLang="zh-CN" sz="4000" dirty="0"/>
              <a:t> </a:t>
            </a:r>
            <a:r>
              <a:rPr lang="en-GB" altLang="zh-CN" sz="4000" dirty="0"/>
              <a:t>F</a:t>
            </a:r>
            <a:r>
              <a:rPr lang="en-150" altLang="zh-CN" sz="4000" dirty="0"/>
              <a:t>R2 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h</a:t>
            </a:r>
            <a:r>
              <a:rPr lang="en-150" altLang="zh-CN" sz="4000" dirty="0"/>
              <a:t>a</a:t>
            </a:r>
            <a:r>
              <a:rPr lang="en-GB" altLang="zh-CN" sz="4000" dirty="0"/>
              <a:t>n</a:t>
            </a:r>
            <a:r>
              <a:rPr lang="en-150" altLang="zh-CN" sz="4000" dirty="0"/>
              <a:t>c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s,</a:t>
            </a:r>
            <a:br>
              <a:rPr lang="en-150" altLang="zh-CN" sz="4000" dirty="0"/>
            </a:br>
            <a:r>
              <a:rPr lang="en-150" altLang="zh-CN" sz="4000" dirty="0"/>
              <a:t>RRM </a:t>
            </a:r>
            <a:r>
              <a:rPr lang="en-GB" altLang="zh-CN" sz="4000" dirty="0"/>
              <a:t>r</a:t>
            </a:r>
            <a:r>
              <a:rPr lang="en-150" altLang="zh-CN" sz="4000" dirty="0"/>
              <a:t>e</a:t>
            </a:r>
            <a:r>
              <a:rPr lang="en-GB" altLang="zh-CN" sz="4000" dirty="0"/>
              <a:t>q</a:t>
            </a:r>
            <a:r>
              <a:rPr lang="en-150" altLang="zh-CN" sz="4000" dirty="0"/>
              <a:t>u</a:t>
            </a:r>
            <a:r>
              <a:rPr lang="en-GB" altLang="zh-CN" sz="4000" dirty="0"/>
              <a:t>i</a:t>
            </a:r>
            <a:r>
              <a:rPr lang="en-150" altLang="zh-CN" sz="4000" dirty="0"/>
              <a:t>r</a:t>
            </a:r>
            <a:r>
              <a:rPr lang="en-GB" altLang="zh-CN" sz="4000" dirty="0"/>
              <a:t>e</a:t>
            </a:r>
            <a:r>
              <a:rPr lang="en-150" altLang="zh-CN" sz="4000" dirty="0"/>
              <a:t>m</a:t>
            </a:r>
            <a:r>
              <a:rPr lang="en-GB" altLang="zh-CN" sz="4000" dirty="0"/>
              <a:t>e</a:t>
            </a:r>
            <a:r>
              <a:rPr lang="en-150" altLang="zh-CN" sz="4000" dirty="0"/>
              <a:t>n</a:t>
            </a:r>
            <a:r>
              <a:rPr lang="en-GB" altLang="zh-CN" sz="4000" dirty="0"/>
              <a:t>t</a:t>
            </a:r>
            <a:r>
              <a:rPr lang="en-150" altLang="zh-CN" sz="4000" dirty="0"/>
              <a:t>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</a:t>
            </a:r>
            <a:r>
              <a:rPr lang="en-150" altLang="zh-CN" sz="2000" dirty="0"/>
              <a:t>8</a:t>
            </a:r>
            <a:r>
              <a:rPr lang="en-US" altLang="zh-CN" sz="2000" dirty="0"/>
              <a:t>-e	</a:t>
            </a:r>
          </a:p>
          <a:p>
            <a:r>
              <a:rPr lang="en-GB" altLang="zh-CN" sz="2000" dirty="0"/>
              <a:t>Electronic Meeting, </a:t>
            </a:r>
            <a:r>
              <a:rPr lang="en-150" altLang="zh-CN" sz="2000" dirty="0"/>
              <a:t>Jan. 25th</a:t>
            </a:r>
            <a:r>
              <a:rPr lang="en-GB" altLang="zh-CN" sz="2000" dirty="0"/>
              <a:t> –</a:t>
            </a:r>
            <a:r>
              <a:rPr lang="en-150" altLang="zh-CN" sz="2000" dirty="0"/>
              <a:t> Feb. 5th</a:t>
            </a:r>
            <a:r>
              <a:rPr lang="en-GB" altLang="zh-CN" sz="2000" dirty="0"/>
              <a:t>, 202</a:t>
            </a:r>
            <a:r>
              <a:rPr lang="en-150" altLang="zh-CN" sz="2000" dirty="0"/>
              <a:t>1</a:t>
            </a:r>
            <a:endParaRPr lang="en-US" altLang="zh-CN" sz="2000" dirty="0"/>
          </a:p>
          <a:p>
            <a:r>
              <a:rPr lang="en-US" altLang="ja-JP" sz="2000" dirty="0"/>
              <a:t>Agenda:</a:t>
            </a:r>
            <a:r>
              <a:rPr lang="en-150" altLang="ja-JP" sz="2000" dirty="0"/>
              <a:t> 11.7.4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dirty="0">
                <a:highlight>
                  <a:srgbClr val="FFFF00"/>
                </a:highlight>
              </a:rPr>
              <a:t>(</a:t>
            </a:r>
            <a:r>
              <a:rPr lang="en-150" dirty="0">
                <a:highlight>
                  <a:srgbClr val="FFFF00"/>
                </a:highlight>
              </a:rPr>
              <a:t>DRAFT</a:t>
            </a:r>
            <a:r>
              <a:rPr lang="ru-RU" dirty="0">
                <a:highlight>
                  <a:srgbClr val="FFFF00"/>
                </a:highlight>
              </a:rPr>
              <a:t>)</a:t>
            </a:r>
            <a:r>
              <a:rPr lang="en-GB" dirty="0"/>
              <a:t>R4-2103679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BBAA-FC9D-4ABD-80DC-ACE21C8F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E/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C</a:t>
            </a:r>
            <a:r>
              <a:rPr lang="en-GB" dirty="0"/>
              <a:t>T</a:t>
            </a:r>
            <a:r>
              <a:rPr lang="en-150" dirty="0"/>
              <a:t>IVITY Mode RRM require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8CC19-7E12-4105-9655-02C6A663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150" dirty="0"/>
              <a:t>The following issues </a:t>
            </a:r>
            <a:r>
              <a:rPr lang="en-GB" dirty="0"/>
              <a:t>s</a:t>
            </a:r>
            <a:r>
              <a:rPr lang="en-150" dirty="0"/>
              <a:t>h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US" dirty="0">
                <a:solidFill>
                  <a:srgbClr val="FF0000"/>
                </a:solidFill>
              </a:rPr>
              <a:t>revisited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US" dirty="0">
                <a:solidFill>
                  <a:srgbClr val="FF0000"/>
                </a:solidFill>
              </a:rPr>
              <a:t>agreement is reached on the </a:t>
            </a:r>
            <a:r>
              <a:rPr lang="en-GB" dirty="0"/>
              <a:t>applicability</a:t>
            </a:r>
            <a:r>
              <a:rPr lang="en-150" dirty="0"/>
              <a:t> of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existing </a:t>
            </a:r>
            <a:r>
              <a:rPr lang="en-150" dirty="0">
                <a:solidFill>
                  <a:srgbClr val="00B050"/>
                </a:solidFill>
              </a:rPr>
              <a:t>R</a:t>
            </a:r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150" dirty="0">
                <a:solidFill>
                  <a:srgbClr val="00B050"/>
                </a:solidFill>
              </a:rPr>
              <a:t>l-15/</a:t>
            </a:r>
            <a:r>
              <a:rPr lang="en-US" dirty="0">
                <a:solidFill>
                  <a:srgbClr val="00B050"/>
                </a:solidFill>
              </a:rPr>
              <a:t>16</a:t>
            </a:r>
            <a:r>
              <a:rPr lang="en-150" dirty="0">
                <a:solidFill>
                  <a:srgbClr val="00B050"/>
                </a:solidFill>
              </a:rPr>
              <a:t> </a:t>
            </a:r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/</a:t>
            </a:r>
            <a:r>
              <a:rPr lang="en-150" dirty="0"/>
              <a:t>INACTIVE</a:t>
            </a:r>
            <a:r>
              <a:rPr lang="en-GB" dirty="0"/>
              <a:t> mode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me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u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NR cells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l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s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c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measurement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l</a:t>
            </a:r>
            <a:r>
              <a:rPr lang="en-GB" dirty="0"/>
              <a:t>e</a:t>
            </a:r>
            <a:r>
              <a:rPr lang="en-150" dirty="0"/>
              <a:t>)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Inter-RAT measurements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EBCAB-CFCF-47B2-9E95-7A24BE29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236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12E9-22CC-4F23-A61F-F9D3C1D2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Connected mode RRM requirements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D4C75-F867-4946-B1D0-A24F46A95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i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follow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i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cell detection and identification enhancements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the existing non-HST NR measurement requirements for FR2 are sufficient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L1-RSRP measurements enhancements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US" dirty="0"/>
              <a:t> it can be confirmed that the current FR2 NR HO requirements are also applicable for FR2</a:t>
            </a:r>
            <a:r>
              <a:rPr lang="en-150" dirty="0"/>
              <a:t>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r</a:t>
            </a:r>
            <a:r>
              <a:rPr lang="en-150" dirty="0"/>
              <a:t>y-</a:t>
            </a:r>
            <a:r>
              <a:rPr lang="en-GB" dirty="0"/>
              <a:t>a</a:t>
            </a:r>
            <a:r>
              <a:rPr lang="en-150" dirty="0"/>
              <a:t>d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H</a:t>
            </a:r>
            <a:r>
              <a:rPr lang="en-150" dirty="0"/>
              <a:t>O </a:t>
            </a:r>
            <a:r>
              <a:rPr lang="en-GB" dirty="0"/>
              <a:t>s</a:t>
            </a:r>
            <a:r>
              <a:rPr lang="en-150" dirty="0"/>
              <a:t>h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s</a:t>
            </a:r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sv" dirty="0"/>
              <a:t>enhancements to the current Radio Link Monitoring requirements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-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y</a:t>
            </a:r>
            <a:r>
              <a:rPr lang="en-150" dirty="0"/>
              <a:t> measurement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l</a:t>
            </a:r>
            <a:r>
              <a:rPr lang="en-GB" dirty="0"/>
              <a:t>e</a:t>
            </a:r>
            <a:r>
              <a:rPr lang="en-150" dirty="0"/>
              <a:t>)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d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Inter-RAT measurements (</a:t>
            </a:r>
            <a:r>
              <a:rPr lang="en-GB" dirty="0"/>
              <a:t>i</a:t>
            </a:r>
            <a:r>
              <a:rPr lang="en-150" dirty="0"/>
              <a:t>f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l</a:t>
            </a:r>
            <a:r>
              <a:rPr lang="en-150" dirty="0"/>
              <a:t>e)</a:t>
            </a:r>
          </a:p>
          <a:p>
            <a:pPr lvl="1"/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5F430-E668-4A73-8775-2F7486A9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235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14996-BD75-43FF-8F6E-21B4C880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150" dirty="0"/>
              <a:t>e</a:t>
            </a:r>
            <a:r>
              <a:rPr lang="en-GB" dirty="0"/>
              <a:t>a</a:t>
            </a:r>
            <a:r>
              <a:rPr lang="en-150" dirty="0"/>
              <a:t>m </a:t>
            </a:r>
            <a:r>
              <a:rPr lang="en-GB" dirty="0"/>
              <a:t>m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a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108E6-226C-4E02-9D99-E4D00D97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i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follow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 </a:t>
            </a:r>
            <a:r>
              <a:rPr lang="en-GB" dirty="0"/>
              <a:t>i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 </a:t>
            </a:r>
            <a:r>
              <a:rPr lang="en-GB" dirty="0"/>
              <a:t>a</a:t>
            </a:r>
            <a:r>
              <a:rPr lang="en-150" dirty="0"/>
              <a:t>f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x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:</a:t>
            </a:r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enhancements to the beam management requirements are needed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enhancements to the beam </a:t>
            </a:r>
            <a:r>
              <a:rPr lang="en-150" dirty="0"/>
              <a:t>s</a:t>
            </a:r>
            <a:r>
              <a:rPr lang="en-GB" dirty="0"/>
              <a:t>w</a:t>
            </a:r>
            <a:r>
              <a:rPr lang="en-150" dirty="0"/>
              <a:t>e</a:t>
            </a:r>
            <a:r>
              <a:rPr lang="en-GB" dirty="0"/>
              <a:t>e</a:t>
            </a:r>
            <a:r>
              <a:rPr lang="en-150" dirty="0"/>
              <a:t>p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g</a:t>
            </a:r>
            <a:r>
              <a:rPr lang="en-US" dirty="0"/>
              <a:t> requirements are needed </a:t>
            </a:r>
            <a:endParaRPr lang="en-150" dirty="0"/>
          </a:p>
          <a:p>
            <a:pPr lvl="1"/>
            <a:r>
              <a:rPr lang="en-GB" dirty="0"/>
              <a:t>W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US" dirty="0"/>
              <a:t>it is necessary to consider the mitigation of transition/timing advance issue when beam changes in HST FR2 unidirectional deployment</a:t>
            </a:r>
            <a:endParaRPr lang="en-150" dirty="0"/>
          </a:p>
          <a:p>
            <a:pPr lvl="1"/>
            <a:r>
              <a:rPr lang="en-150" dirty="0"/>
              <a:t>T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C</a:t>
            </a:r>
            <a:r>
              <a:rPr lang="en-GB" dirty="0"/>
              <a:t>I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t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e</a:t>
            </a:r>
            <a:r>
              <a:rPr lang="en-150" dirty="0"/>
              <a:t>:</a:t>
            </a:r>
          </a:p>
          <a:p>
            <a:pPr lvl="2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It is recommended that only known target TCI is considered in high speed FR2</a:t>
            </a:r>
            <a:endParaRPr lang="en-150" dirty="0"/>
          </a:p>
          <a:p>
            <a:pPr lvl="2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other options are no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BA926-0B1C-43F9-91C6-54C861B0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1319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</a:t>
            </a:r>
            <a:r>
              <a:rPr lang="en-150" dirty="0"/>
              <a:t>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18621"/>
              </p:ext>
            </p:extLst>
          </p:nvPr>
        </p:nvGraphicFramePr>
        <p:xfrm>
          <a:off x="626165" y="2423160"/>
          <a:ext cx="7891670" cy="2011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R4-2100220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NR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R4-2100477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performance evaluation for cell identification in NR FR2 HST scenario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R4-2100866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discussion on RRM requirements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CMCC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R4-2101142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Overview of RRM requirements for NR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Ericsson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R4-2101708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discussion on NR support for high speed train scenario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Huawei, HiSilicon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RRM requirements for NR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 Corporation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R4-2101138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expected RRM impact for HST in FR2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R4-2100632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FR2 HST RRM discussion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Qualcomm, Inc.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R4-2100917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on RRM requirement for FR2 HST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N</a:t>
            </a:r>
            <a:r>
              <a:rPr lang="en-150" dirty="0"/>
              <a:t>R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h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c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W</a:t>
            </a:r>
            <a:r>
              <a:rPr lang="en-150" dirty="0"/>
              <a:t>I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de</a:t>
            </a:r>
            <a:r>
              <a:rPr lang="en-150" dirty="0"/>
              <a:t>s</a:t>
            </a:r>
            <a:r>
              <a:rPr lang="en-GB" dirty="0"/>
              <a:t>c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d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US" dirty="0"/>
              <a:t>RP-202118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Work plan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WI, including RRM core and 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 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t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n</a:t>
            </a:r>
            <a:r>
              <a:rPr lang="en-150" dirty="0"/>
              <a:t> </a:t>
            </a:r>
            <a:r>
              <a:rPr lang="en-GB" dirty="0"/>
              <a:t>b</a:t>
            </a:r>
            <a:r>
              <a:rPr lang="en-150" dirty="0"/>
              <a:t>e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n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 </a:t>
            </a:r>
            <a:r>
              <a:rPr lang="en-GB" dirty="0"/>
              <a:t>R4-2014846</a:t>
            </a:r>
            <a:r>
              <a:rPr lang="en-150" dirty="0"/>
              <a:t>.</a:t>
            </a:r>
          </a:p>
          <a:p>
            <a:endParaRPr lang="en-150" dirty="0"/>
          </a:p>
          <a:p>
            <a:r>
              <a:rPr lang="en-US" dirty="0"/>
              <a:t>R4-2017828 </a:t>
            </a:r>
            <a:r>
              <a:rPr lang="en-GB" dirty="0"/>
              <a:t>WF </a:t>
            </a:r>
            <a:r>
              <a:rPr lang="en-150" dirty="0"/>
              <a:t>w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 approved previously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US" altLang="zh-CN" dirty="0"/>
              <a:t>NR support for HST in FR2</a:t>
            </a:r>
            <a:r>
              <a:rPr lang="en-150" altLang="zh-CN" dirty="0"/>
              <a:t>, </a:t>
            </a:r>
            <a:r>
              <a:rPr lang="en-GB" altLang="zh-CN" dirty="0"/>
              <a:t>RAN4#9</a:t>
            </a:r>
            <a:r>
              <a:rPr lang="en-150" altLang="zh-CN" dirty="0"/>
              <a:t>7</a:t>
            </a:r>
            <a:r>
              <a:rPr lang="en-GB" altLang="zh-CN" dirty="0"/>
              <a:t>-e</a:t>
            </a:r>
            <a:r>
              <a:rPr lang="en-150" altLang="zh-CN" dirty="0"/>
              <a:t>.</a:t>
            </a:r>
          </a:p>
          <a:p>
            <a:endParaRPr lang="en-GB" dirty="0"/>
          </a:p>
          <a:p>
            <a:r>
              <a:rPr lang="en-GB" altLang="zh-CN" dirty="0"/>
              <a:t>Corresponding Email summary in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:</a:t>
            </a:r>
            <a:endParaRPr lang="en-GB" altLang="zh-CN" dirty="0"/>
          </a:p>
          <a:p>
            <a:pPr lvl="1"/>
            <a:r>
              <a:rPr lang="en-GB" altLang="zh-CN" dirty="0"/>
              <a:t>R4-2103475 </a:t>
            </a:r>
            <a:r>
              <a:rPr lang="en-US" dirty="0"/>
              <a:t>Email discussion summary for [98e][236] NR_HST_FR2_enh_RRM</a:t>
            </a:r>
            <a:r>
              <a:rPr lang="en-GB" altLang="zh-CN" dirty="0"/>
              <a:t>,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, first round.</a:t>
            </a:r>
          </a:p>
          <a:p>
            <a:pPr lvl="1"/>
            <a:r>
              <a:rPr lang="en-GB" altLang="zh-CN" dirty="0"/>
              <a:t>R4-2103717 </a:t>
            </a:r>
            <a:r>
              <a:rPr lang="en-US" dirty="0"/>
              <a:t>Email discussion summary for [98e][236] NR_HST_FR2_enh_RRM</a:t>
            </a:r>
            <a:r>
              <a:rPr lang="en-GB" altLang="zh-CN" dirty="0"/>
              <a:t>, RAN4#9</a:t>
            </a:r>
            <a:r>
              <a:rPr lang="en-150" altLang="zh-CN" dirty="0"/>
              <a:t>8</a:t>
            </a:r>
            <a:r>
              <a:rPr lang="en-GB" altLang="zh-CN" dirty="0"/>
              <a:t>-e</a:t>
            </a:r>
            <a:r>
              <a:rPr lang="en-150" altLang="zh-CN" dirty="0"/>
              <a:t>, </a:t>
            </a:r>
            <a:r>
              <a:rPr lang="en-GB" altLang="zh-CN" dirty="0"/>
              <a:t>s</a:t>
            </a:r>
            <a:r>
              <a:rPr lang="en-150" altLang="zh-CN" dirty="0"/>
              <a:t>e</a:t>
            </a:r>
            <a:r>
              <a:rPr lang="en-GB" altLang="zh-CN" dirty="0"/>
              <a:t>c</a:t>
            </a:r>
            <a:r>
              <a:rPr lang="en-150" altLang="zh-CN" dirty="0"/>
              <a:t>o</a:t>
            </a:r>
            <a:r>
              <a:rPr lang="en-GB" altLang="zh-CN" dirty="0"/>
              <a:t>n</a:t>
            </a:r>
            <a:r>
              <a:rPr lang="en-150" altLang="zh-CN" dirty="0"/>
              <a:t>d round</a:t>
            </a:r>
            <a:endParaRPr lang="en-GB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738D-1B07-40E8-A380-606C0BAA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150" dirty="0"/>
              <a:t>RRM and </a:t>
            </a:r>
            <a:r>
              <a:rPr lang="en-GB" dirty="0"/>
              <a:t>Deployment</a:t>
            </a:r>
            <a:r>
              <a:rPr lang="en-150" dirty="0"/>
              <a:t> Sc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s</a:t>
            </a:r>
            <a:r>
              <a:rPr lang="en-150" dirty="0"/>
              <a:t>: </a:t>
            </a:r>
            <a:r>
              <a:rPr lang="en-GB" dirty="0"/>
              <a:t>G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a</a:t>
            </a:r>
            <a:r>
              <a:rPr lang="en-GB" dirty="0"/>
              <a:t>l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47C5-79BA-41E1-A10A-17197D11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with high-level discussion of RRM requirements, including the relevance of Rel-15/16 requirements to HSR FR2 and such topics as RRC IDLE mode, DRX, inter-frequency and inter-RAT measurements, etc. More detailed discussion shall take into account the conclusions from the deployment scenarios.</a:t>
            </a:r>
            <a:endParaRPr lang="en-150" dirty="0"/>
          </a:p>
          <a:p>
            <a:r>
              <a:rPr lang="en-US" dirty="0"/>
              <a:t>New deployments shall be discussed in the corresponding agenda item.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C9EE-987B-479A-A74D-EF66E23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CC77-2A45-4D8E-96B0-C2DF1A51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150" dirty="0"/>
              <a:t>p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c</a:t>
            </a:r>
            <a:r>
              <a:rPr lang="en-GB" dirty="0"/>
              <a:t>a</a:t>
            </a:r>
            <a:r>
              <a:rPr lang="en-150" dirty="0"/>
              <a:t>b</a:t>
            </a:r>
            <a:r>
              <a:rPr lang="en-GB" dirty="0"/>
              <a:t>i</a:t>
            </a:r>
            <a:r>
              <a:rPr lang="en-150" dirty="0"/>
              <a:t>l</a:t>
            </a:r>
            <a:r>
              <a:rPr lang="en-GB" dirty="0"/>
              <a:t>i</a:t>
            </a:r>
            <a:r>
              <a:rPr lang="en-150" dirty="0"/>
              <a:t>t</a:t>
            </a:r>
            <a:r>
              <a:rPr lang="en-GB" dirty="0"/>
              <a:t>y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-15/16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o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l</a:t>
            </a:r>
            <a:r>
              <a:rPr lang="en-150" dirty="0"/>
              <a:t>-17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2505A-6065-418E-A62E-5A83872A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FA1F2E-11A3-46B4-B397-CFC548F95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61716"/>
              </p:ext>
            </p:extLst>
          </p:nvPr>
        </p:nvGraphicFramePr>
        <p:xfrm>
          <a:off x="224327" y="1682347"/>
          <a:ext cx="5328591" cy="4911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843">
                  <a:extLst>
                    <a:ext uri="{9D8B030D-6E8A-4147-A177-3AD203B41FA5}">
                      <a16:colId xmlns:a16="http://schemas.microsoft.com/office/drawing/2014/main" val="1517501530"/>
                    </a:ext>
                  </a:extLst>
                </a:gridCol>
                <a:gridCol w="2783592">
                  <a:extLst>
                    <a:ext uri="{9D8B030D-6E8A-4147-A177-3AD203B41FA5}">
                      <a16:colId xmlns:a16="http://schemas.microsoft.com/office/drawing/2014/main" val="260519237"/>
                    </a:ext>
                  </a:extLst>
                </a:gridCol>
                <a:gridCol w="1670156">
                  <a:extLst>
                    <a:ext uri="{9D8B030D-6E8A-4147-A177-3AD203B41FA5}">
                      <a16:colId xmlns:a16="http://schemas.microsoft.com/office/drawing/2014/main" val="3019722097"/>
                    </a:ext>
                  </a:extLst>
                </a:gridCol>
              </a:tblGrid>
              <a:tr h="23618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RRM Req. Category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Sub-Category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Whether or 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92253405"/>
                  </a:ext>
                </a:extLst>
              </a:tr>
              <a:tr h="236184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Idle/inactive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Cell selection/re-selection,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70878729"/>
                  </a:ext>
                </a:extLst>
              </a:tr>
              <a:tr h="118092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Connected state mobility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Handover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622461"/>
                  </a:ext>
                </a:extLst>
              </a:tr>
              <a:tr h="236184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RRC re-establishment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76340879"/>
                  </a:ext>
                </a:extLst>
              </a:tr>
              <a:tr h="236184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Connection Mobility Control - </a:t>
                      </a:r>
                      <a:br>
                        <a:rPr lang="sv" sz="1000">
                          <a:effectLst/>
                        </a:rPr>
                      </a:br>
                      <a:r>
                        <a:rPr lang="sv" sz="1000">
                          <a:effectLst/>
                        </a:rPr>
                        <a:t>Random Access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262731829"/>
                  </a:ext>
                </a:extLst>
              </a:tr>
              <a:tr h="226264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Connection Mobility Control - RRC Release with Redirection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762286087"/>
                  </a:ext>
                </a:extLst>
              </a:tr>
              <a:tr h="118092">
                <a:tc rowSpan="2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Timing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Autonomous timing adjustment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415767782"/>
                  </a:ext>
                </a:extLst>
              </a:tr>
              <a:tr h="339395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TX timing, timer, TA, Cell Phase Sync accuracy, MRTD/MTTD, deriveSSB-IndexFromCell tolerance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857730869"/>
                  </a:ext>
                </a:extLst>
              </a:tr>
              <a:tr h="118092">
                <a:tc rowSpan="11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Signalling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RLM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811968478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Interruption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255881101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SCell Activation and Deactivation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  <a:highlight>
                            <a:srgbClr val="00FF00"/>
                          </a:highlight>
                        </a:rPr>
                        <a:t>Not applicable to FR2 HST</a:t>
                      </a:r>
                      <a:endParaRPr lang="en-150" sz="10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020801809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 UL carrier RRC reconfiguration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578398183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Link Recovery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912985799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BWP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 impact identified 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755124521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Active TCI state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82279746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PSCell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Not applicable to FR2 HST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36469290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Uplink spatial relation switch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739042900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UE-specific CBW change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77689204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Pathloss reference signal switching delay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227019181"/>
                  </a:ext>
                </a:extLst>
              </a:tr>
              <a:tr h="118092">
                <a:tc rowSpan="7"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Measurement Procedure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General measurement requirement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No impact identified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928260162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intra-frequency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4197671952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NR inter-frequency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83181199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Inter-RAT measurement 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FFS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9593094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L1-RSRP/L1-SINR Measurement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FFS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2292108279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>
                          <a:effectLst/>
                        </a:rPr>
                        <a:t>CSI-RS based L3 measurements</a:t>
                      </a:r>
                      <a:endParaRPr lang="en-150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150" sz="1000" strike="noStrike" dirty="0">
                          <a:effectLst/>
                          <a:highlight>
                            <a:srgbClr val="00FF00"/>
                          </a:highlight>
                        </a:rPr>
                        <a:t>F</a:t>
                      </a:r>
                      <a:r>
                        <a:rPr lang="en-GB" sz="1000" strike="noStrike" dirty="0">
                          <a:effectLst/>
                          <a:highlight>
                            <a:srgbClr val="00FF00"/>
                          </a:highlight>
                        </a:rPr>
                        <a:t>F</a:t>
                      </a:r>
                      <a:r>
                        <a:rPr lang="en-150" sz="1000" strike="noStrike" dirty="0">
                          <a:effectLst/>
                          <a:highlight>
                            <a:srgbClr val="00FF00"/>
                          </a:highlight>
                        </a:rPr>
                        <a:t>S </a:t>
                      </a:r>
                      <a:r>
                        <a:rPr lang="sv" sz="1000" strike="sngStrike" dirty="0">
                          <a:effectLst/>
                        </a:rPr>
                        <a:t>Not applicable to FR2 HST</a:t>
                      </a:r>
                      <a:endParaRPr lang="en-150" sz="1000" strike="sngStrike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1693089581"/>
                  </a:ext>
                </a:extLst>
              </a:tr>
              <a:tr h="118092">
                <a:tc vMerge="1">
                  <a:txBody>
                    <a:bodyPr/>
                    <a:lstStyle/>
                    <a:p>
                      <a:endParaRPr lang="en-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NR measurements with autonomous gaps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sv" sz="1000" dirty="0">
                          <a:effectLst/>
                        </a:rPr>
                        <a:t>Not applicable to FR2 HST</a:t>
                      </a:r>
                      <a:endParaRPr lang="en-150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5699" marR="65699" marT="0" marB="0"/>
                </a:tc>
                <a:extLst>
                  <a:ext uri="{0D108BD9-81ED-4DB2-BD59-A6C34878D82A}">
                    <a16:rowId xmlns:a16="http://schemas.microsoft.com/office/drawing/2014/main" val="304919123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02C2EC-4A6D-44D4-889E-E20AA1700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918" y="2533439"/>
            <a:ext cx="3178696" cy="3125004"/>
          </a:xfrm>
        </p:spPr>
        <p:txBody>
          <a:bodyPr>
            <a:normAutofit fontScale="47500" lnSpcReduction="20000"/>
          </a:bodyPr>
          <a:lstStyle/>
          <a:p>
            <a:r>
              <a:rPr lang="en-150" dirty="0"/>
              <a:t>Re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s’ </a:t>
            </a:r>
            <a:r>
              <a:rPr lang="en-GB" dirty="0"/>
              <a:t>c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s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f</a:t>
            </a:r>
            <a:r>
              <a:rPr lang="en-150" dirty="0"/>
              <a:t>i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c</a:t>
            </a:r>
            <a:r>
              <a:rPr lang="en-150" dirty="0"/>
              <a:t>a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g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i</a:t>
            </a:r>
            <a:r>
              <a:rPr lang="en-GB" dirty="0"/>
              <a:t>e</a:t>
            </a:r>
            <a:r>
              <a:rPr lang="en-150" dirty="0"/>
              <a:t>s:</a:t>
            </a:r>
          </a:p>
          <a:p>
            <a:pPr lvl="1"/>
            <a:r>
              <a:rPr lang="sv" b="1" dirty="0"/>
              <a:t>Not applicable to FR2 HST</a:t>
            </a:r>
            <a:r>
              <a:rPr lang="sv" dirty="0"/>
              <a:t>:  the requirement is not applicable to Rel-17 FR2 HST UE</a:t>
            </a:r>
            <a:endParaRPr lang="en-150" dirty="0"/>
          </a:p>
          <a:p>
            <a:pPr lvl="1"/>
            <a:r>
              <a:rPr lang="sv" b="1" dirty="0"/>
              <a:t>No impact identified</a:t>
            </a:r>
            <a:r>
              <a:rPr lang="sv" dirty="0"/>
              <a:t>: no change on Rel-15/16 requirement is needed, and the same requirement applies to Rel-17 FR2 HST UE. </a:t>
            </a:r>
            <a:endParaRPr lang="en-150" dirty="0"/>
          </a:p>
          <a:p>
            <a:pPr lvl="1"/>
            <a:r>
              <a:rPr lang="sv" b="1" dirty="0"/>
              <a:t>FFS</a:t>
            </a:r>
            <a:r>
              <a:rPr lang="sv" dirty="0"/>
              <a:t>: need to discuss whether or not the requirement is applicable to Rel-17 FR2 HST UE and/or whether or not Rel-15/16 requirement needs to be changed/enhanced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698FD0-D4A4-415D-BCBA-61C61AF9D84C}"/>
              </a:ext>
            </a:extLst>
          </p:cNvPr>
          <p:cNvSpPr txBox="1">
            <a:spLocks/>
          </p:cNvSpPr>
          <p:nvPr/>
        </p:nvSpPr>
        <p:spPr>
          <a:xfrm>
            <a:off x="5552918" y="1448137"/>
            <a:ext cx="3178696" cy="59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53EFC8-DE0B-4FAD-A4A5-3BFA21442079}"/>
              </a:ext>
            </a:extLst>
          </p:cNvPr>
          <p:cNvSpPr txBox="1">
            <a:spLocks/>
          </p:cNvSpPr>
          <p:nvPr/>
        </p:nvSpPr>
        <p:spPr>
          <a:xfrm>
            <a:off x="724468" y="1425012"/>
            <a:ext cx="5328591" cy="341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150" sz="1100" b="1" dirty="0"/>
              <a:t>T</a:t>
            </a:r>
            <a:r>
              <a:rPr lang="en-GB" sz="1100" b="1" dirty="0"/>
              <a:t>a</a:t>
            </a:r>
            <a:r>
              <a:rPr lang="en-150" sz="1100" b="1" dirty="0"/>
              <a:t>b</a:t>
            </a:r>
            <a:r>
              <a:rPr lang="en-GB" sz="1100" b="1" dirty="0"/>
              <a:t>l</a:t>
            </a:r>
            <a:r>
              <a:rPr lang="en-150" sz="1100" b="1" dirty="0"/>
              <a:t>e (</a:t>
            </a:r>
            <a:r>
              <a:rPr lang="en-GB" sz="1100" b="1" dirty="0"/>
              <a:t>i</a:t>
            </a:r>
            <a:r>
              <a:rPr lang="en-150" sz="1100" b="1" dirty="0"/>
              <a:t>n</a:t>
            </a:r>
            <a:r>
              <a:rPr lang="en-GB" sz="1100" b="1" dirty="0"/>
              <a:t>f</a:t>
            </a:r>
            <a:r>
              <a:rPr lang="en-150" sz="1100" b="1" dirty="0"/>
              <a:t>r</a:t>
            </a:r>
            <a:r>
              <a:rPr lang="en-GB" sz="1100" b="1" dirty="0"/>
              <a:t>o</a:t>
            </a:r>
            <a:r>
              <a:rPr lang="en-150" sz="1100" b="1" dirty="0"/>
              <a:t>m</a:t>
            </a:r>
            <a:r>
              <a:rPr lang="en-GB" sz="1100" b="1" dirty="0"/>
              <a:t>a</a:t>
            </a:r>
            <a:r>
              <a:rPr lang="en-150" sz="1100" b="1" dirty="0"/>
              <a:t>t</a:t>
            </a:r>
            <a:r>
              <a:rPr lang="en-GB" sz="1100" b="1" dirty="0"/>
              <a:t>i</a:t>
            </a:r>
            <a:r>
              <a:rPr lang="en-150" sz="1100" b="1" dirty="0"/>
              <a:t>v</a:t>
            </a:r>
            <a:r>
              <a:rPr lang="en-GB" sz="1100" b="1" dirty="0"/>
              <a:t>e</a:t>
            </a:r>
            <a:r>
              <a:rPr lang="en-150" sz="1100" b="1" dirty="0"/>
              <a:t>): </a:t>
            </a:r>
            <a:r>
              <a:rPr lang="en-GB" sz="1100" b="1" dirty="0"/>
              <a:t>A</a:t>
            </a:r>
            <a:r>
              <a:rPr lang="en-150" sz="1100" b="1" dirty="0"/>
              <a:t>p</a:t>
            </a:r>
            <a:r>
              <a:rPr lang="en-GB" sz="1100" b="1" dirty="0"/>
              <a:t>p</a:t>
            </a:r>
            <a:r>
              <a:rPr lang="en-150" sz="1100" b="1" dirty="0"/>
              <a:t>l</a:t>
            </a:r>
            <a:r>
              <a:rPr lang="en-GB" sz="1100" b="1" dirty="0"/>
              <a:t>i</a:t>
            </a:r>
            <a:r>
              <a:rPr lang="en-150" sz="1100" b="1" dirty="0"/>
              <a:t>c</a:t>
            </a:r>
            <a:r>
              <a:rPr lang="en-GB" sz="1100" b="1" dirty="0"/>
              <a:t>a</a:t>
            </a:r>
            <a:r>
              <a:rPr lang="en-150" sz="1100" b="1" dirty="0"/>
              <a:t>i</a:t>
            </a:r>
            <a:r>
              <a:rPr lang="en-GB" sz="1100" b="1" dirty="0"/>
              <a:t>b</a:t>
            </a:r>
            <a:r>
              <a:rPr lang="en-150" sz="1100" b="1" dirty="0"/>
              <a:t>i</a:t>
            </a:r>
            <a:r>
              <a:rPr lang="en-GB" sz="1100" b="1" dirty="0"/>
              <a:t>l</a:t>
            </a:r>
            <a:r>
              <a:rPr lang="en-150" sz="1100" b="1" dirty="0"/>
              <a:t>i</a:t>
            </a:r>
            <a:r>
              <a:rPr lang="en-GB" sz="1100" b="1" dirty="0"/>
              <a:t>t</a:t>
            </a:r>
            <a:r>
              <a:rPr lang="en-150" sz="1100" b="1" dirty="0"/>
              <a:t>y </a:t>
            </a:r>
            <a:r>
              <a:rPr lang="en-GB" sz="1100" b="1" dirty="0"/>
              <a:t>o</a:t>
            </a:r>
            <a:r>
              <a:rPr lang="en-150" sz="1100" b="1" dirty="0"/>
              <a:t>f </a:t>
            </a:r>
            <a:r>
              <a:rPr lang="en-GB" sz="1100" b="1" dirty="0"/>
              <a:t>R</a:t>
            </a:r>
            <a:r>
              <a:rPr lang="en-150" sz="1100" b="1" dirty="0"/>
              <a:t>e</a:t>
            </a:r>
            <a:r>
              <a:rPr lang="en-GB" sz="1100" b="1" dirty="0"/>
              <a:t>l</a:t>
            </a:r>
            <a:r>
              <a:rPr lang="en-150" sz="1100" b="1" dirty="0"/>
              <a:t>-15/16 </a:t>
            </a:r>
            <a:r>
              <a:rPr lang="en-GB" sz="1100" b="1" dirty="0"/>
              <a:t>r</a:t>
            </a:r>
            <a:r>
              <a:rPr lang="en-150" sz="1100" b="1" dirty="0"/>
              <a:t>e</a:t>
            </a:r>
            <a:r>
              <a:rPr lang="en-GB" sz="1100" b="1" dirty="0"/>
              <a:t>q</a:t>
            </a:r>
            <a:r>
              <a:rPr lang="en-150" sz="1100" b="1" dirty="0"/>
              <a:t>u</a:t>
            </a:r>
            <a:r>
              <a:rPr lang="en-GB" sz="1100" b="1" dirty="0"/>
              <a:t>i</a:t>
            </a:r>
            <a:r>
              <a:rPr lang="en-150" sz="1100" b="1" dirty="0"/>
              <a:t>r</a:t>
            </a:r>
            <a:r>
              <a:rPr lang="en-GB" sz="1100" b="1" dirty="0"/>
              <a:t>e</a:t>
            </a:r>
            <a:r>
              <a:rPr lang="en-150" sz="1100" b="1" dirty="0"/>
              <a:t>m</a:t>
            </a:r>
            <a:r>
              <a:rPr lang="en-GB" sz="1100" b="1" dirty="0"/>
              <a:t>e</a:t>
            </a:r>
            <a:r>
              <a:rPr lang="en-150" sz="1100" b="1" dirty="0"/>
              <a:t>n</a:t>
            </a:r>
            <a:r>
              <a:rPr lang="en-GB" sz="1100" b="1" dirty="0"/>
              <a:t>t</a:t>
            </a:r>
            <a:r>
              <a:rPr lang="en-150" sz="1100" b="1" dirty="0"/>
              <a:t>s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70255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8DBC-A6B2-4A79-A2B8-C9C16406A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7A8D6-D906-4CDF-83BE-46505D727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I</a:t>
            </a:r>
            <a:r>
              <a:rPr lang="en-150" dirty="0"/>
              <a:t>D</a:t>
            </a:r>
            <a:r>
              <a:rPr lang="en-GB" dirty="0"/>
              <a:t>L</a:t>
            </a:r>
            <a:r>
              <a:rPr lang="en-150" dirty="0"/>
              <a:t>E</a:t>
            </a:r>
            <a:r>
              <a:rPr lang="en-GB" dirty="0"/>
              <a:t>/</a:t>
            </a:r>
            <a:r>
              <a:rPr lang="en-150" dirty="0"/>
              <a:t>INACTIVE</a:t>
            </a:r>
            <a:r>
              <a:rPr lang="en-GB" dirty="0"/>
              <a:t> mode</a:t>
            </a:r>
            <a:r>
              <a:rPr lang="en-150" dirty="0"/>
              <a:t>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s:</a:t>
            </a:r>
          </a:p>
          <a:p>
            <a:pPr lvl="1"/>
            <a:r>
              <a:rPr lang="en-US" dirty="0"/>
              <a:t>Option 1: Reuse existing Rel-16 requirements</a:t>
            </a:r>
          </a:p>
          <a:p>
            <a:pPr lvl="1"/>
            <a:r>
              <a:rPr lang="en-US" dirty="0"/>
              <a:t>Option 2: Study and define enhancements to support FR2 HST conditions</a:t>
            </a:r>
            <a:endParaRPr lang="en-150" dirty="0"/>
          </a:p>
          <a:p>
            <a:pPr lvl="1"/>
            <a:endParaRPr lang="en-150" dirty="0"/>
          </a:p>
          <a:p>
            <a:r>
              <a:rPr lang="en-150" dirty="0"/>
              <a:t>R</a:t>
            </a:r>
            <a:r>
              <a:rPr lang="en-GB" dirty="0"/>
              <a:t>R</a:t>
            </a:r>
            <a:r>
              <a:rPr lang="en-150" dirty="0"/>
              <a:t>C </a:t>
            </a:r>
            <a:r>
              <a:rPr lang="en-GB" dirty="0"/>
              <a:t>C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N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D</a:t>
            </a:r>
            <a:r>
              <a:rPr lang="en-150" dirty="0"/>
              <a:t> </a:t>
            </a:r>
            <a:r>
              <a:rPr lang="en-GB" dirty="0"/>
              <a:t>m</a:t>
            </a:r>
            <a:r>
              <a:rPr lang="en-150" dirty="0"/>
              <a:t>o</a:t>
            </a:r>
            <a:r>
              <a:rPr lang="en-GB" dirty="0"/>
              <a:t>d</a:t>
            </a:r>
            <a:r>
              <a:rPr lang="en-150" dirty="0"/>
              <a:t>e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 </a:t>
            </a:r>
            <a:r>
              <a:rPr lang="en-GB" dirty="0"/>
              <a:t>f</a:t>
            </a:r>
            <a:r>
              <a:rPr lang="en-150" dirty="0"/>
              <a:t>o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DRX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Option 1: Do not define enhanced requirements for the case DRX is configured</a:t>
            </a:r>
            <a:endParaRPr lang="en-150" dirty="0"/>
          </a:p>
          <a:p>
            <a:pPr lvl="2"/>
            <a:r>
              <a:rPr lang="en-US" dirty="0"/>
              <a:t>Option 1A: Legacy NR R16 requirements (non-HST) will apply for the case DRX is configured</a:t>
            </a:r>
            <a:endParaRPr lang="en-150" dirty="0"/>
          </a:p>
          <a:p>
            <a:pPr lvl="2"/>
            <a:r>
              <a:rPr lang="en-US" dirty="0"/>
              <a:t>Option 1B: No RRM requirements will be defined for the case DRX is configured</a:t>
            </a:r>
            <a:endParaRPr lang="en-150" dirty="0"/>
          </a:p>
          <a:p>
            <a:pPr lvl="1"/>
            <a:r>
              <a:rPr lang="en-US" dirty="0"/>
              <a:t>Option 2: Define requirements for the short DRX configurations (e.g. up to 80ms).</a:t>
            </a:r>
          </a:p>
          <a:p>
            <a:pPr marL="0" indent="0">
              <a:buNone/>
            </a:pPr>
            <a:endParaRPr lang="en-150" dirty="0"/>
          </a:p>
          <a:p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q</a:t>
            </a:r>
            <a:r>
              <a:rPr lang="en-GB" dirty="0"/>
              <a:t>u</a:t>
            </a:r>
            <a:r>
              <a:rPr lang="en-150" dirty="0"/>
              <a:t>i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n </a:t>
            </a:r>
            <a:r>
              <a:rPr lang="en-GB" dirty="0"/>
              <a:t>Inter-frequency measurements</a:t>
            </a:r>
            <a:r>
              <a:rPr lang="en-150" dirty="0"/>
              <a:t>:</a:t>
            </a:r>
          </a:p>
          <a:p>
            <a:pPr lvl="1"/>
            <a:r>
              <a:rPr lang="en-US" dirty="0"/>
              <a:t>Option 1: Inter</a:t>
            </a:r>
            <a:r>
              <a:rPr lang="en-150" dirty="0"/>
              <a:t>-</a:t>
            </a:r>
            <a:r>
              <a:rPr lang="en-US" dirty="0"/>
              <a:t>frequency measurement</a:t>
            </a:r>
            <a:r>
              <a:rPr lang="en-150" dirty="0"/>
              <a:t>s</a:t>
            </a:r>
            <a:r>
              <a:rPr lang="en-US" dirty="0"/>
              <a:t> </a:t>
            </a:r>
            <a:r>
              <a:rPr lang="en-150" dirty="0"/>
              <a:t>a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US" dirty="0"/>
              <a:t> required for NR single carrier scenario in FR2.</a:t>
            </a:r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GB" dirty="0"/>
              <a:t>F</a:t>
            </a:r>
            <a:r>
              <a:rPr lang="en-150" dirty="0"/>
              <a:t>u</a:t>
            </a:r>
            <a:r>
              <a:rPr lang="en-GB" dirty="0"/>
              <a:t>r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p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r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e</a:t>
            </a:r>
            <a:r>
              <a:rPr lang="en-GB" dirty="0"/>
              <a:t>s</a:t>
            </a:r>
            <a:r>
              <a:rPr lang="en-150" dirty="0"/>
              <a:t>t</a:t>
            </a:r>
            <a:r>
              <a:rPr lang="en-GB" dirty="0"/>
              <a:t>e</a:t>
            </a:r>
            <a:r>
              <a:rPr lang="en-150" dirty="0"/>
              <a:t>d</a:t>
            </a:r>
          </a:p>
          <a:p>
            <a:pPr lvl="1"/>
            <a:endParaRPr lang="en-150" dirty="0"/>
          </a:p>
          <a:p>
            <a:r>
              <a:rPr lang="en-GB" dirty="0"/>
              <a:t>Inter-RAT measurements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en-US" dirty="0"/>
              <a:t>Inter-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US" dirty="0"/>
              <a:t> measurements are required for NR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A</a:t>
            </a:r>
            <a:r>
              <a:rPr lang="en-US" dirty="0"/>
              <a:t> single carrier scenario in FR2</a:t>
            </a:r>
            <a:endParaRPr lang="en-150" dirty="0"/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pPr lvl="1"/>
            <a:r>
              <a:rPr lang="en-150" dirty="0"/>
              <a:t>F</a:t>
            </a:r>
            <a:r>
              <a:rPr lang="en-GB" dirty="0"/>
              <a:t>u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n</a:t>
            </a:r>
            <a:r>
              <a:rPr lang="en-GB" dirty="0"/>
              <a:t>p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r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e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1296B-F7AB-4F8A-AF52-23F28254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124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E688F-42D3-4963-BD2A-40D21766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s</a:t>
            </a:r>
            <a:r>
              <a:rPr lang="en-150" dirty="0"/>
              <a:t>c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r</a:t>
            </a:r>
            <a:r>
              <a:rPr lang="en-150" dirty="0"/>
              <a:t>e</a:t>
            </a:r>
            <a:r>
              <a:rPr lang="en-GB" dirty="0"/>
              <a:t>q</a:t>
            </a:r>
            <a:r>
              <a:rPr lang="en-150" dirty="0"/>
              <a:t>u</a:t>
            </a:r>
            <a:r>
              <a:rPr lang="en-GB" dirty="0"/>
              <a:t>i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150" dirty="0"/>
              <a:t>s: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9571-368F-4635-9F67-DC091F0E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UE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u</a:t>
            </a:r>
            <a:r>
              <a:rPr lang="en-GB" dirty="0"/>
              <a:t>t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m</a:t>
            </a:r>
            <a:r>
              <a:rPr lang="en-150" dirty="0"/>
              <a:t>o</a:t>
            </a:r>
            <a:r>
              <a:rPr lang="en-GB" dirty="0"/>
              <a:t>u</a:t>
            </a:r>
            <a:r>
              <a:rPr lang="en-150" dirty="0"/>
              <a:t>s</a:t>
            </a:r>
            <a:r>
              <a:rPr lang="en-GB" dirty="0"/>
              <a:t> timing adjustment step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Autonomous timing adjust</a:t>
            </a:r>
            <a:r>
              <a:rPr lang="en-150" dirty="0"/>
              <a:t>m</a:t>
            </a:r>
            <a:r>
              <a:rPr lang="en-GB" dirty="0"/>
              <a:t>e</a:t>
            </a:r>
            <a:r>
              <a:rPr lang="en-150" dirty="0"/>
              <a:t>n</a:t>
            </a:r>
            <a:r>
              <a:rPr lang="en-GB" dirty="0"/>
              <a:t>t</a:t>
            </a:r>
            <a:r>
              <a:rPr lang="en-US" dirty="0"/>
              <a:t> step </a:t>
            </a:r>
            <a:r>
              <a:rPr lang="en-US" dirty="0" err="1"/>
              <a:t>Tq</a:t>
            </a:r>
            <a:r>
              <a:rPr lang="en-US" dirty="0"/>
              <a:t> for FR2 in high speed scenario is 4.5Ts.</a:t>
            </a:r>
            <a:endParaRPr lang="en-150" dirty="0"/>
          </a:p>
          <a:p>
            <a:pPr lvl="1"/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n2: Other options are not precluded</a:t>
            </a:r>
          </a:p>
          <a:p>
            <a:endParaRPr lang="en-150" dirty="0"/>
          </a:p>
          <a:p>
            <a:r>
              <a:rPr lang="en-150" dirty="0"/>
              <a:t>F</a:t>
            </a:r>
            <a:r>
              <a:rPr lang="en-GB" dirty="0"/>
              <a:t>F</a:t>
            </a:r>
            <a:r>
              <a:rPr lang="en-150" dirty="0"/>
              <a:t>S: </a:t>
            </a:r>
            <a:r>
              <a:rPr lang="en-US" dirty="0"/>
              <a:t>whether to consider location assisted information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E6EF9-841F-40F3-9FDA-0EF6232B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55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3EFE-8720-439D-8AED-82A37F26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g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g: De</a:t>
            </a:r>
            <a:r>
              <a:rPr lang="en-GB" dirty="0"/>
              <a:t>p</a:t>
            </a:r>
            <a:r>
              <a:rPr lang="en-150" dirty="0"/>
              <a:t>l</a:t>
            </a:r>
            <a:r>
              <a:rPr lang="en-GB" dirty="0"/>
              <a:t>o</a:t>
            </a:r>
            <a:r>
              <a:rPr lang="en-150" dirty="0"/>
              <a:t>y</a:t>
            </a:r>
            <a:r>
              <a:rPr lang="en-GB" dirty="0"/>
              <a:t>m</a:t>
            </a:r>
            <a:r>
              <a:rPr lang="en-150" dirty="0"/>
              <a:t>e</a:t>
            </a:r>
            <a:r>
              <a:rPr lang="en-GB" dirty="0"/>
              <a:t>n</a:t>
            </a:r>
            <a:r>
              <a:rPr lang="en-150" dirty="0"/>
              <a:t>t Fl</a:t>
            </a:r>
            <a:r>
              <a:rPr lang="en-GB" dirty="0"/>
              <a:t>a</a:t>
            </a:r>
            <a:r>
              <a:rPr lang="en-150" dirty="0"/>
              <a:t>g</a:t>
            </a:r>
            <a:r>
              <a:rPr lang="en-GB" dirty="0"/>
              <a:t>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B2CA-E6AC-490A-80D1-0A7D07BA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HST FR2 network deployment flag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Option 1: </a:t>
            </a:r>
            <a:r>
              <a:rPr lang="sv" dirty="0"/>
              <a:t>Add flag to enable the UE to differentiate between the HST and non-HST scenarios</a:t>
            </a:r>
            <a:endParaRPr lang="en-150" dirty="0"/>
          </a:p>
          <a:p>
            <a:pPr lvl="1"/>
            <a:r>
              <a:rPr lang="en-150" dirty="0"/>
              <a:t>Option 2: </a:t>
            </a:r>
            <a:r>
              <a:rPr lang="en-US" dirty="0"/>
              <a:t>HST FR2 CPE is a special dedicated device, flag is not needed</a:t>
            </a:r>
            <a:endParaRPr lang="en-150" dirty="0"/>
          </a:p>
          <a:p>
            <a:endParaRPr lang="en-150" dirty="0"/>
          </a:p>
          <a:p>
            <a:r>
              <a:rPr lang="en-150" dirty="0"/>
              <a:t>HST FR2 bidirectional mode flag: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Network informs UE whether it operates in bidirectional mode in high speed in FR2 by corresponding flag.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3A50F-0AA1-4CF7-A3DD-BD1EF41B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48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56DA-0F01-4697-B2BA-F7EFF596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s</a:t>
            </a:r>
            <a:r>
              <a:rPr lang="en-150" dirty="0"/>
              <a:t>i</a:t>
            </a:r>
            <a:r>
              <a:rPr lang="en-GB" dirty="0"/>
              <a:t>g</a:t>
            </a:r>
            <a:r>
              <a:rPr lang="en-150" dirty="0"/>
              <a:t>n</a:t>
            </a:r>
            <a:r>
              <a:rPr lang="en-GB" dirty="0"/>
              <a:t>a</a:t>
            </a:r>
            <a:r>
              <a:rPr lang="en-150" dirty="0"/>
              <a:t>l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n</a:t>
            </a:r>
            <a:r>
              <a:rPr lang="en-150" dirty="0"/>
              <a:t>g: </a:t>
            </a:r>
            <a:r>
              <a:rPr lang="en-GB" dirty="0"/>
              <a:t>U</a:t>
            </a:r>
            <a:r>
              <a:rPr lang="en-150" dirty="0"/>
              <a:t>E Ca</a:t>
            </a:r>
            <a:r>
              <a:rPr lang="en-GB" dirty="0"/>
              <a:t>p</a:t>
            </a:r>
            <a:r>
              <a:rPr lang="en-150" dirty="0"/>
              <a:t>a</a:t>
            </a:r>
            <a:r>
              <a:rPr lang="en-GB" dirty="0"/>
              <a:t>b</a:t>
            </a:r>
            <a:r>
              <a:rPr lang="en-150" dirty="0"/>
              <a:t>i</a:t>
            </a:r>
            <a:r>
              <a:rPr lang="en-GB" dirty="0"/>
              <a:t>l</a:t>
            </a:r>
            <a:r>
              <a:rPr lang="en-150" dirty="0"/>
              <a:t>i</a:t>
            </a:r>
            <a:r>
              <a:rPr lang="en-GB" dirty="0"/>
              <a:t>t</a:t>
            </a:r>
            <a:r>
              <a:rPr lang="en-150" dirty="0"/>
              <a:t>y Fi</a:t>
            </a:r>
            <a:r>
              <a:rPr lang="en-GB" dirty="0"/>
              <a:t>e</a:t>
            </a:r>
            <a:r>
              <a:rPr lang="en-150" dirty="0"/>
              <a:t>l</a:t>
            </a:r>
            <a:r>
              <a:rPr lang="en-GB" dirty="0"/>
              <a:t>d</a:t>
            </a:r>
            <a:r>
              <a:rPr lang="en-150" dirty="0"/>
              <a:t>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CCBB-F656-49A6-8BF2-585DEC180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150" dirty="0"/>
              <a:t>On the UE support of HST FR2: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The UE should inform network that it supports HST FR2</a:t>
            </a:r>
            <a:r>
              <a:rPr lang="en-150" dirty="0"/>
              <a:t>/</a:t>
            </a:r>
            <a:r>
              <a:rPr lang="en-GB" dirty="0"/>
              <a:t>i</a:t>
            </a:r>
            <a:r>
              <a:rPr lang="en-150" dirty="0"/>
              <a:t>t </a:t>
            </a:r>
            <a:r>
              <a:rPr lang="en-GB" dirty="0"/>
              <a:t>i</a:t>
            </a:r>
            <a:r>
              <a:rPr lang="en-150" dirty="0"/>
              <a:t>s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F</a:t>
            </a:r>
            <a:r>
              <a:rPr lang="en-150" dirty="0"/>
              <a:t>R2 </a:t>
            </a:r>
            <a:r>
              <a:rPr lang="en-GB" dirty="0"/>
              <a:t>H</a:t>
            </a:r>
            <a:r>
              <a:rPr lang="en-150" dirty="0"/>
              <a:t>S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C</a:t>
            </a:r>
            <a:r>
              <a:rPr lang="en-150" dirty="0"/>
              <a:t>P</a:t>
            </a:r>
            <a:r>
              <a:rPr lang="en-GB" dirty="0"/>
              <a:t>E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</a:t>
            </a:r>
            <a:r>
              <a:rPr lang="en-US" dirty="0"/>
              <a:t>Only roof-mounted CPE is considered that should always have a capability to work in HST FR2 scenario</a:t>
            </a:r>
            <a:endParaRPr lang="en-150" dirty="0"/>
          </a:p>
          <a:p>
            <a:pPr lvl="1"/>
            <a:endParaRPr lang="en-150" dirty="0"/>
          </a:p>
          <a:p>
            <a:r>
              <a:rPr lang="en-US" dirty="0"/>
              <a:t>UE capability field on the support of bidirectional operation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1: </a:t>
            </a:r>
            <a:r>
              <a:rPr lang="en-US" dirty="0"/>
              <a:t>Network informs UE whether it operates in bidirectional mode in high speed in FR2 by corresponding flag.</a:t>
            </a:r>
            <a:endParaRPr lang="en-150" dirty="0"/>
          </a:p>
          <a:p>
            <a:pPr lvl="1"/>
            <a:r>
              <a:rPr lang="en-150" dirty="0"/>
              <a:t>O</a:t>
            </a:r>
            <a:r>
              <a:rPr lang="en-GB" dirty="0"/>
              <a:t>p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150" dirty="0"/>
              <a:t> 2: </a:t>
            </a:r>
            <a:r>
              <a:rPr lang="en-GB" dirty="0"/>
              <a:t>O</a:t>
            </a:r>
            <a:r>
              <a:rPr lang="en-150" dirty="0"/>
              <a:t>t</a:t>
            </a:r>
            <a:r>
              <a:rPr lang="en-GB" dirty="0"/>
              <a:t>h</a:t>
            </a:r>
            <a:r>
              <a:rPr lang="en-150" dirty="0"/>
              <a:t>e</a:t>
            </a:r>
            <a:r>
              <a:rPr lang="en-GB" dirty="0"/>
              <a:t>r</a:t>
            </a:r>
            <a:r>
              <a:rPr lang="en-150" dirty="0"/>
              <a:t> </a:t>
            </a:r>
            <a:r>
              <a:rPr lang="en-GB" dirty="0"/>
              <a:t>o</a:t>
            </a:r>
            <a:r>
              <a:rPr lang="en-150" dirty="0"/>
              <a:t>p</a:t>
            </a:r>
            <a:r>
              <a:rPr lang="en-GB" dirty="0"/>
              <a:t>t</a:t>
            </a:r>
            <a:r>
              <a:rPr lang="en-150" dirty="0"/>
              <a:t>i</a:t>
            </a:r>
            <a:r>
              <a:rPr lang="en-GB" dirty="0"/>
              <a:t>o</a:t>
            </a:r>
            <a:r>
              <a:rPr lang="en-150" dirty="0"/>
              <a:t>n</a:t>
            </a:r>
            <a:r>
              <a:rPr lang="en-GB" dirty="0"/>
              <a:t>s</a:t>
            </a:r>
            <a:r>
              <a:rPr lang="en-150" dirty="0"/>
              <a:t> </a:t>
            </a:r>
            <a:r>
              <a:rPr lang="en-GB" dirty="0"/>
              <a:t>a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 </a:t>
            </a:r>
            <a:r>
              <a:rPr lang="en-GB" dirty="0"/>
              <a:t>n</a:t>
            </a:r>
            <a:r>
              <a:rPr lang="en-150" dirty="0"/>
              <a:t>o</a:t>
            </a:r>
            <a:r>
              <a:rPr lang="en-GB" dirty="0"/>
              <a:t>t</a:t>
            </a:r>
            <a:r>
              <a:rPr lang="en-150" dirty="0"/>
              <a:t> </a:t>
            </a:r>
            <a:r>
              <a:rPr lang="en-GB" dirty="0"/>
              <a:t>p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c</a:t>
            </a:r>
            <a:r>
              <a:rPr lang="en-GB" dirty="0"/>
              <a:t>l</a:t>
            </a:r>
            <a:r>
              <a:rPr lang="en-150" dirty="0"/>
              <a:t>u</a:t>
            </a:r>
            <a:r>
              <a:rPr lang="en-GB" dirty="0"/>
              <a:t>d</a:t>
            </a:r>
            <a:r>
              <a:rPr lang="en-150" dirty="0"/>
              <a:t>e</a:t>
            </a:r>
            <a:r>
              <a:rPr lang="en-GB" dirty="0"/>
              <a:t>d</a:t>
            </a:r>
            <a:endParaRPr lang="en-150" dirty="0"/>
          </a:p>
          <a:p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CAAC1-A81A-4F02-9C7F-3D5C3C7A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4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F739-FC5D-49EC-B34A-C02F0194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m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r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X Beams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B3155-27C1-42EE-A7EB-7634132AE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150" dirty="0"/>
              <a:t>u</a:t>
            </a:r>
            <a:r>
              <a:rPr lang="en-GB" dirty="0"/>
              <a:t>m</a:t>
            </a:r>
            <a:r>
              <a:rPr lang="en-150" dirty="0"/>
              <a:t>b</a:t>
            </a:r>
            <a:r>
              <a:rPr lang="en-GB" dirty="0"/>
              <a:t>e</a:t>
            </a:r>
            <a:r>
              <a:rPr lang="en-150" dirty="0"/>
              <a:t>r </a:t>
            </a:r>
            <a:r>
              <a:rPr lang="en-GB" dirty="0"/>
              <a:t>o</a:t>
            </a:r>
            <a:r>
              <a:rPr lang="en-150" dirty="0"/>
              <a:t>f </a:t>
            </a:r>
            <a:r>
              <a:rPr lang="en-GB" dirty="0"/>
              <a:t>R</a:t>
            </a:r>
            <a:r>
              <a:rPr lang="en-150" dirty="0"/>
              <a:t>x </a:t>
            </a:r>
            <a:r>
              <a:rPr lang="en-GB" dirty="0"/>
              <a:t>b</a:t>
            </a:r>
            <a:r>
              <a:rPr lang="en-150" dirty="0"/>
              <a:t>e</a:t>
            </a:r>
            <a:r>
              <a:rPr lang="en-GB" dirty="0"/>
              <a:t>a</a:t>
            </a:r>
            <a:r>
              <a:rPr lang="en-150" dirty="0"/>
              <a:t>m</a:t>
            </a:r>
            <a:r>
              <a:rPr lang="en-GB" dirty="0"/>
              <a:t>s</a:t>
            </a:r>
            <a:r>
              <a:rPr lang="en-150" dirty="0"/>
              <a:t>:</a:t>
            </a:r>
          </a:p>
          <a:p>
            <a:pPr lvl="1"/>
            <a:r>
              <a:rPr lang="en-150" dirty="0"/>
              <a:t>FFS: </a:t>
            </a:r>
            <a:r>
              <a:rPr lang="en-US" dirty="0"/>
              <a:t>if reducing the number of RX beams used in IDLE and/or CONNECTED mode is needed</a:t>
            </a:r>
            <a:endParaRPr lang="en-150" dirty="0"/>
          </a:p>
          <a:p>
            <a:pPr lvl="1"/>
            <a:r>
              <a:rPr lang="en-150" dirty="0"/>
              <a:t>FFS: </a:t>
            </a:r>
            <a:r>
              <a:rPr lang="en-US" dirty="0"/>
              <a:t>the </a:t>
            </a:r>
            <a:r>
              <a:rPr lang="en-150" dirty="0"/>
              <a:t>p</a:t>
            </a:r>
            <a:r>
              <a:rPr lang="en-GB" dirty="0"/>
              <a:t>e</a:t>
            </a:r>
            <a:r>
              <a:rPr lang="en-150" dirty="0"/>
              <a:t>r</a:t>
            </a:r>
            <a:r>
              <a:rPr lang="en-GB" dirty="0"/>
              <a:t>f</a:t>
            </a:r>
            <a:r>
              <a:rPr lang="en-150" dirty="0"/>
              <a:t>r</a:t>
            </a:r>
            <a:r>
              <a:rPr lang="en-GB" dirty="0"/>
              <a:t>o</a:t>
            </a:r>
            <a:r>
              <a:rPr lang="en-150" dirty="0"/>
              <a:t>m</a:t>
            </a:r>
            <a:r>
              <a:rPr lang="en-GB" dirty="0"/>
              <a:t>a</a:t>
            </a:r>
            <a:r>
              <a:rPr lang="en-150" dirty="0"/>
              <a:t>n</a:t>
            </a:r>
            <a:r>
              <a:rPr lang="en-GB" dirty="0"/>
              <a:t>c</a:t>
            </a:r>
            <a:r>
              <a:rPr lang="en-150" dirty="0"/>
              <a:t>e</a:t>
            </a:r>
            <a:r>
              <a:rPr lang="en-US" dirty="0"/>
              <a:t> impact and UE gains in </a:t>
            </a:r>
            <a:r>
              <a:rPr lang="en-150" dirty="0"/>
              <a:t>r</a:t>
            </a:r>
            <a:r>
              <a:rPr lang="en-GB" dirty="0"/>
              <a:t>e</a:t>
            </a:r>
            <a:r>
              <a:rPr lang="en-150" dirty="0"/>
              <a:t>l</a:t>
            </a:r>
            <a:r>
              <a:rPr lang="en-GB" dirty="0"/>
              <a:t>a</a:t>
            </a:r>
            <a:r>
              <a:rPr lang="en-150" dirty="0"/>
              <a:t>t</a:t>
            </a:r>
            <a:r>
              <a:rPr lang="en-GB" dirty="0"/>
              <a:t>i</a:t>
            </a:r>
            <a:r>
              <a:rPr lang="en-150" dirty="0"/>
              <a:t>o</a:t>
            </a:r>
            <a:r>
              <a:rPr lang="en-GB" dirty="0"/>
              <a:t>n</a:t>
            </a:r>
            <a:r>
              <a:rPr lang="en-US" dirty="0"/>
              <a:t> </a:t>
            </a:r>
            <a:r>
              <a:rPr lang="en-150" dirty="0"/>
              <a:t>t</a:t>
            </a:r>
            <a:r>
              <a:rPr lang="en-GB" dirty="0"/>
              <a:t>o</a:t>
            </a:r>
            <a:r>
              <a:rPr lang="en-150" dirty="0"/>
              <a:t> </a:t>
            </a:r>
            <a:r>
              <a:rPr lang="en-GB" dirty="0"/>
              <a:t>t</a:t>
            </a:r>
            <a:r>
              <a:rPr lang="en-150" dirty="0"/>
              <a:t>h</a:t>
            </a:r>
            <a:r>
              <a:rPr lang="en-GB" dirty="0"/>
              <a:t>e</a:t>
            </a:r>
            <a:r>
              <a:rPr lang="en-US" dirty="0"/>
              <a:t> deployment scenarios</a:t>
            </a:r>
            <a:endParaRPr lang="en-150" dirty="0"/>
          </a:p>
          <a:p>
            <a:endParaRPr lang="en-1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C091B-6BC8-4749-ABC9-0B97A077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515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Information xmlns="3b34c8f0-1ef5-4d1e-bb66-517ce7fe7356" xsi:nil="true"/>
    <Associated_x0020_Task xmlns="3b34c8f0-1ef5-4d1e-bb66-517ce7fe7356"/>
    <_dlc_DocId xmlns="71c5aaf6-e6ce-465b-b873-5148d2a4c105">5AIRPNAIUNRU-1328258698-2006</_dlc_DocId>
    <_dlc_DocIdUrl xmlns="71c5aaf6-e6ce-465b-b873-5148d2a4c105">
      <Url>https://nokia.sharepoint.com/sites/c5g/5gradio/_layouts/15/DocIdRedir.aspx?ID=5AIRPNAIUNRU-1328258698-2006</Url>
      <Description>5AIRPNAIUNRU-1328258698-2006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3608CA8-73B4-494B-8078-EC8C9DBB352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3b34c8f0-1ef5-4d1e-bb66-517ce7fe7356"/>
    <ds:schemaRef ds:uri="http://schemas.microsoft.com/office/2006/metadata/properties"/>
    <ds:schemaRef ds:uri="71c5aaf6-e6ce-465b-b873-5148d2a4c105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0b6aed8e-0313-4d17-80ff-d0e5da4931c5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463359F-0898-49C7-85F4-31251BFDC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13940</TotalTime>
  <Words>2594</Words>
  <Application>Microsoft Office PowerPoint</Application>
  <PresentationFormat>On-screen Show (4:3)</PresentationFormat>
  <Paragraphs>201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主题</vt:lpstr>
      <vt:lpstr>WF on Rel-17 NR HST FR2 enhancements, RRM requirements</vt:lpstr>
      <vt:lpstr>Background</vt:lpstr>
      <vt:lpstr>RRM and Deployment Scenarios: General</vt:lpstr>
      <vt:lpstr>Applicability of Rel-15/16 requirements to Rel-17 HST FR2</vt:lpstr>
      <vt:lpstr>The scope of HST FR2 requirements</vt:lpstr>
      <vt:lpstr>The scope of HST FR2 requirements: Other</vt:lpstr>
      <vt:lpstr>HST FR2 signalling: Deployment Flags</vt:lpstr>
      <vt:lpstr>HST FR2 signalling: UE Capability Fields </vt:lpstr>
      <vt:lpstr>Number of RX Beams</vt:lpstr>
      <vt:lpstr>IDLE/INACTIVITY Mode RRM requirements</vt:lpstr>
      <vt:lpstr>Connected mode RRM requirements</vt:lpstr>
      <vt:lpstr>Beam management requirements</vt:lpstr>
      <vt:lpstr>Contributions List in RAN4#98-e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Nokia </cp:lastModifiedBy>
  <cp:revision>446</cp:revision>
  <dcterms:created xsi:type="dcterms:W3CDTF">2019-09-05T02:26:38Z</dcterms:created>
  <dcterms:modified xsi:type="dcterms:W3CDTF">2021-02-03T16:53:00Z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  <property fmtid="{D5CDD505-2E9C-101B-9397-08002B2CF9AE}" pid="8" name="ContentTypeId">
    <vt:lpwstr>0x01010000E5007003D3004E92B8EDD86D20E8CD</vt:lpwstr>
  </property>
  <property fmtid="{D5CDD505-2E9C-101B-9397-08002B2CF9AE}" pid="9" name="NSCPROP_SA">
    <vt:lpwstr>C:\Users\ADMINI~1\AppData\Local\Temp\BNZ.5fad3b3e3056b3d\R4-2017492 WF on Rel-16 NR IAB demodulation requirements V3.pptx</vt:lpwstr>
  </property>
  <property fmtid="{D5CDD505-2E9C-101B-9397-08002B2CF9AE}" pid="10" name="_dlc_DocIdItemGuid">
    <vt:lpwstr>5b282fa7-b3bd-48cc-ab5c-370f25f5d9f6</vt:lpwstr>
  </property>
</Properties>
</file>