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0"/>
  </p:notesMasterIdLst>
  <p:sldIdLst>
    <p:sldId id="256" r:id="rId7"/>
    <p:sldId id="368" r:id="rId8"/>
    <p:sldId id="369" r:id="rId9"/>
    <p:sldId id="372" r:id="rId10"/>
    <p:sldId id="374" r:id="rId11"/>
    <p:sldId id="375" r:id="rId12"/>
    <p:sldId id="370" r:id="rId13"/>
    <p:sldId id="373" r:id="rId14"/>
    <p:sldId id="371" r:id="rId15"/>
    <p:sldId id="376" r:id="rId16"/>
    <p:sldId id="377" r:id="rId17"/>
    <p:sldId id="378" r:id="rId18"/>
    <p:sldId id="278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W" lastIdx="1" clrIdx="0"/>
  <p:cmAuthor id="2" name="Moderator" initials="AM" lastIdx="1" clrIdx="1"/>
  <p:cmAuthor id="3" name="Mueller, Axel (Nokia - FR/Paris-Saclay)" initials="MA(-F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ABC9A9-BDC5-4EC0-AF3B-133F547B263E}" v="5" dt="2021-02-03T02:06:08.996"/>
    <p1510:client id="{FF082AA2-9E89-4F05-9BA1-7B979FD9BD0A}" v="121" dt="2021-02-02T21:48:03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8" autoAdjust="0"/>
    <p:restoredTop sz="91920" autoAdjust="0"/>
  </p:normalViewPr>
  <p:slideViewPr>
    <p:cSldViewPr>
      <p:cViewPr varScale="1">
        <p:scale>
          <a:sx n="82" d="100"/>
          <a:sy n="82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A0CB0-14AD-4ECF-830A-69FCEFE0EA34}" type="datetimeFigureOut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F3830-A412-4AA2-83CD-EC03323953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63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BF88-121E-4EA2-9B07-38FC07869C79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F23-A105-4BA3-9C09-B5F7973376AC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D4B2-6D3F-45AC-A402-656467359E65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D67F-A92B-4D73-9193-F4B6999E5EF1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FC4-7B41-4793-8230-C90E2FCD8E1C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A384-328A-4757-AABB-333F66EE8AE8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13A7-5E5E-44D9-894B-F27069EEC128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501AC-BA80-43C9-BB85-E3648C819FED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51B5-1AD5-4F92-B862-5C1B1B20C4A0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FE22-268D-406B-AE57-6E94AC02E9BE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E7DE-FE63-4522-B7D4-30BBF168EB46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E20C-5F87-428B-918B-D83E1E7D179C}" type="datetime1">
              <a:rPr lang="zh-CN" altLang="en-US" smtClean="0"/>
              <a:t>2021/2/2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/>
              <a:t>WF on Rel-1</a:t>
            </a:r>
            <a:r>
              <a:rPr lang="en-150" altLang="zh-CN" sz="4000" dirty="0"/>
              <a:t>7</a:t>
            </a:r>
            <a:r>
              <a:rPr lang="en-US" altLang="zh-CN" sz="4000" dirty="0"/>
              <a:t> NR</a:t>
            </a:r>
            <a:r>
              <a:rPr lang="en-150" altLang="zh-CN" sz="4000" dirty="0"/>
              <a:t> </a:t>
            </a:r>
            <a:r>
              <a:rPr lang="en-GB" altLang="zh-CN" sz="4000" dirty="0"/>
              <a:t>H</a:t>
            </a:r>
            <a:r>
              <a:rPr lang="en-150" altLang="zh-CN" sz="4000" dirty="0"/>
              <a:t>S</a:t>
            </a:r>
            <a:r>
              <a:rPr lang="en-GB" altLang="zh-CN" sz="4000" dirty="0"/>
              <a:t>T</a:t>
            </a:r>
            <a:r>
              <a:rPr lang="en-150" altLang="zh-CN" sz="4000" dirty="0"/>
              <a:t> </a:t>
            </a:r>
            <a:r>
              <a:rPr lang="en-GB" altLang="zh-CN" sz="4000" dirty="0"/>
              <a:t>F</a:t>
            </a:r>
            <a:r>
              <a:rPr lang="en-150" altLang="zh-CN" sz="4000" dirty="0"/>
              <a:t>R2 </a:t>
            </a:r>
            <a:r>
              <a:rPr lang="en-GB" altLang="zh-CN" sz="4000" dirty="0"/>
              <a:t>e</a:t>
            </a:r>
            <a:r>
              <a:rPr lang="en-150" altLang="zh-CN" sz="4000" dirty="0"/>
              <a:t>n</a:t>
            </a:r>
            <a:r>
              <a:rPr lang="en-GB" altLang="zh-CN" sz="4000" dirty="0"/>
              <a:t>h</a:t>
            </a:r>
            <a:r>
              <a:rPr lang="en-150" altLang="zh-CN" sz="4000" dirty="0"/>
              <a:t>a</a:t>
            </a:r>
            <a:r>
              <a:rPr lang="en-GB" altLang="zh-CN" sz="4000" dirty="0"/>
              <a:t>n</a:t>
            </a:r>
            <a:r>
              <a:rPr lang="en-150" altLang="zh-CN" sz="4000" dirty="0"/>
              <a:t>c</a:t>
            </a:r>
            <a:r>
              <a:rPr lang="en-GB" altLang="zh-CN" sz="4000" dirty="0"/>
              <a:t>e</a:t>
            </a:r>
            <a:r>
              <a:rPr lang="en-150" altLang="zh-CN" sz="4000" dirty="0"/>
              <a:t>m</a:t>
            </a:r>
            <a:r>
              <a:rPr lang="en-GB" altLang="zh-CN" sz="4000" dirty="0"/>
              <a:t>e</a:t>
            </a:r>
            <a:r>
              <a:rPr lang="en-150" altLang="zh-CN" sz="4000" dirty="0"/>
              <a:t>n</a:t>
            </a:r>
            <a:r>
              <a:rPr lang="en-GB" altLang="zh-CN" sz="4000" dirty="0"/>
              <a:t>t</a:t>
            </a:r>
            <a:r>
              <a:rPr lang="en-150" altLang="zh-CN" sz="4000" dirty="0"/>
              <a:t>s,</a:t>
            </a:r>
            <a:br>
              <a:rPr lang="en-150" altLang="zh-CN" sz="4000" dirty="0"/>
            </a:br>
            <a:r>
              <a:rPr lang="en-150" altLang="zh-CN" sz="4000" dirty="0"/>
              <a:t>RRM </a:t>
            </a:r>
            <a:r>
              <a:rPr lang="en-GB" altLang="zh-CN" sz="4000" dirty="0"/>
              <a:t>r</a:t>
            </a:r>
            <a:r>
              <a:rPr lang="en-150" altLang="zh-CN" sz="4000" dirty="0"/>
              <a:t>e</a:t>
            </a:r>
            <a:r>
              <a:rPr lang="en-GB" altLang="zh-CN" sz="4000" dirty="0"/>
              <a:t>q</a:t>
            </a:r>
            <a:r>
              <a:rPr lang="en-150" altLang="zh-CN" sz="4000" dirty="0"/>
              <a:t>u</a:t>
            </a:r>
            <a:r>
              <a:rPr lang="en-GB" altLang="zh-CN" sz="4000" dirty="0"/>
              <a:t>i</a:t>
            </a:r>
            <a:r>
              <a:rPr lang="en-150" altLang="zh-CN" sz="4000" dirty="0"/>
              <a:t>r</a:t>
            </a:r>
            <a:r>
              <a:rPr lang="en-GB" altLang="zh-CN" sz="4000" dirty="0"/>
              <a:t>e</a:t>
            </a:r>
            <a:r>
              <a:rPr lang="en-150" altLang="zh-CN" sz="4000" dirty="0"/>
              <a:t>m</a:t>
            </a:r>
            <a:r>
              <a:rPr lang="en-GB" altLang="zh-CN" sz="4000" dirty="0"/>
              <a:t>e</a:t>
            </a:r>
            <a:r>
              <a:rPr lang="en-150" altLang="zh-CN" sz="4000" dirty="0"/>
              <a:t>n</a:t>
            </a:r>
            <a:r>
              <a:rPr lang="en-GB" altLang="zh-CN" sz="4000" dirty="0"/>
              <a:t>t</a:t>
            </a:r>
            <a:r>
              <a:rPr lang="en-150" altLang="zh-CN" sz="4000" dirty="0"/>
              <a:t>s</a:t>
            </a:r>
            <a:endParaRPr lang="zh-CN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8906" y="253097"/>
            <a:ext cx="5742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3GPP TSG-RAN WG4 Meeting #9</a:t>
            </a:r>
            <a:r>
              <a:rPr lang="en-150" altLang="zh-CN" sz="2000" dirty="0"/>
              <a:t>8</a:t>
            </a:r>
            <a:r>
              <a:rPr lang="en-US" altLang="zh-CN" sz="2000" dirty="0"/>
              <a:t>-e	</a:t>
            </a:r>
          </a:p>
          <a:p>
            <a:r>
              <a:rPr lang="en-GB" altLang="zh-CN" sz="2000" dirty="0"/>
              <a:t>Electronic Meeting, </a:t>
            </a:r>
            <a:r>
              <a:rPr lang="en-150" altLang="zh-CN" sz="2000" dirty="0"/>
              <a:t>Jan. 25th</a:t>
            </a:r>
            <a:r>
              <a:rPr lang="en-GB" altLang="zh-CN" sz="2000" dirty="0"/>
              <a:t> –</a:t>
            </a:r>
            <a:r>
              <a:rPr lang="en-150" altLang="zh-CN" sz="2000" dirty="0"/>
              <a:t> Feb. 5th</a:t>
            </a:r>
            <a:r>
              <a:rPr lang="en-GB" altLang="zh-CN" sz="2000" dirty="0"/>
              <a:t>, 202</a:t>
            </a:r>
            <a:r>
              <a:rPr lang="en-150" altLang="zh-CN" sz="2000" dirty="0"/>
              <a:t>1</a:t>
            </a:r>
            <a:endParaRPr lang="en-US" altLang="zh-CN" sz="2000" dirty="0"/>
          </a:p>
          <a:p>
            <a:r>
              <a:rPr lang="en-US" altLang="ja-JP" sz="2000" dirty="0"/>
              <a:t>Agenda:</a:t>
            </a:r>
            <a:r>
              <a:rPr lang="en-150" altLang="ja-JP" sz="2000" dirty="0"/>
              <a:t> 11.7.4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6041132" y="332656"/>
            <a:ext cx="270733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dirty="0">
                <a:highlight>
                  <a:srgbClr val="FFFF00"/>
                </a:highlight>
              </a:rPr>
              <a:t>(</a:t>
            </a:r>
            <a:r>
              <a:rPr lang="en-150" dirty="0">
                <a:highlight>
                  <a:srgbClr val="FFFF00"/>
                </a:highlight>
              </a:rPr>
              <a:t>DRAFT</a:t>
            </a:r>
            <a:r>
              <a:rPr lang="ru-RU" dirty="0">
                <a:highlight>
                  <a:srgbClr val="FFFF00"/>
                </a:highlight>
              </a:rPr>
              <a:t>)</a:t>
            </a:r>
            <a:r>
              <a:rPr lang="en-GB" dirty="0"/>
              <a:t>R4-2103679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algn="r"/>
            <a:r>
              <a:rPr lang="en-US" altLang="zh-CN" sz="2000" dirty="0"/>
              <a:t>Document for: Approval </a:t>
            </a: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1371600" y="4797152"/>
            <a:ext cx="6400800" cy="4928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Nokia, Nokia Shanghai Bell,…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67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BBAA-FC9D-4ABD-80DC-ACE21C8F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</a:t>
            </a:r>
            <a:r>
              <a:rPr lang="en-150" dirty="0"/>
              <a:t>D</a:t>
            </a:r>
            <a:r>
              <a:rPr lang="en-GB" dirty="0"/>
              <a:t>L</a:t>
            </a:r>
            <a:r>
              <a:rPr lang="en-150" dirty="0"/>
              <a:t>E/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C</a:t>
            </a:r>
            <a:r>
              <a:rPr lang="en-GB" dirty="0"/>
              <a:t>T</a:t>
            </a:r>
            <a:r>
              <a:rPr lang="en-150" dirty="0"/>
              <a:t>IVITY Mode RRM require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8CC19-7E12-4105-9655-02C6A6635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150" dirty="0"/>
              <a:t>The following issues </a:t>
            </a:r>
            <a:r>
              <a:rPr lang="en-GB" dirty="0"/>
              <a:t>s</a:t>
            </a:r>
            <a:r>
              <a:rPr lang="en-150" dirty="0"/>
              <a:t>h</a:t>
            </a:r>
            <a:r>
              <a:rPr lang="en-GB" dirty="0"/>
              <a:t>a</a:t>
            </a:r>
            <a:r>
              <a:rPr lang="en-150" dirty="0"/>
              <a:t>l</a:t>
            </a:r>
            <a:r>
              <a:rPr lang="en-GB" dirty="0"/>
              <a:t>l</a:t>
            </a:r>
            <a:r>
              <a:rPr lang="en-150" dirty="0"/>
              <a:t>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strike="sngStrike" dirty="0"/>
              <a:t>r</a:t>
            </a:r>
            <a:r>
              <a:rPr lang="en-150" strike="sngStrike" dirty="0"/>
              <a:t>e</a:t>
            </a:r>
            <a:r>
              <a:rPr lang="en-GB" strike="sngStrike" dirty="0"/>
              <a:t>v</a:t>
            </a:r>
            <a:r>
              <a:rPr lang="en-150" strike="sngStrike" dirty="0"/>
              <a:t>ised </a:t>
            </a:r>
            <a:r>
              <a:rPr lang="en-US" dirty="0">
                <a:solidFill>
                  <a:srgbClr val="FF0000"/>
                </a:solidFill>
              </a:rPr>
              <a:t>revisited </a:t>
            </a:r>
            <a:r>
              <a:rPr lang="en-GB" dirty="0"/>
              <a:t>a</a:t>
            </a:r>
            <a:r>
              <a:rPr lang="en-150" dirty="0"/>
              <a:t>f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US" dirty="0">
                <a:solidFill>
                  <a:srgbClr val="FF0000"/>
                </a:solidFill>
              </a:rPr>
              <a:t>agreement is reached on the </a:t>
            </a:r>
            <a:r>
              <a:rPr lang="en-GB" dirty="0"/>
              <a:t>applicability</a:t>
            </a:r>
            <a:r>
              <a:rPr lang="en-150" dirty="0"/>
              <a:t> of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existing R1</a:t>
            </a:r>
            <a:r>
              <a:rPr lang="en-US" dirty="0"/>
              <a:t>6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D</a:t>
            </a:r>
            <a:r>
              <a:rPr lang="en-GB" dirty="0"/>
              <a:t>L</a:t>
            </a:r>
            <a:r>
              <a:rPr lang="en-150" dirty="0"/>
              <a:t>E</a:t>
            </a:r>
            <a:r>
              <a:rPr lang="en-GB" dirty="0"/>
              <a:t>/</a:t>
            </a:r>
            <a:r>
              <a:rPr lang="en-150" dirty="0"/>
              <a:t>INACTIVE</a:t>
            </a:r>
            <a:r>
              <a:rPr lang="en-GB" dirty="0"/>
              <a:t> mode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strike="sngStrike" dirty="0"/>
              <a:t>i</a:t>
            </a:r>
            <a:r>
              <a:rPr lang="en-150" strike="sngStrike" dirty="0"/>
              <a:t>s </a:t>
            </a:r>
            <a:r>
              <a:rPr lang="en-GB" strike="sngStrike" dirty="0"/>
              <a:t>a</a:t>
            </a:r>
            <a:r>
              <a:rPr lang="en-150" strike="sngStrike" dirty="0"/>
              <a:t>g</a:t>
            </a:r>
            <a:r>
              <a:rPr lang="en-GB" strike="sngStrike" dirty="0"/>
              <a:t>r</a:t>
            </a:r>
            <a:r>
              <a:rPr lang="en-150" strike="sngStrike" dirty="0"/>
              <a:t>e</a:t>
            </a:r>
            <a:r>
              <a:rPr lang="en-GB" strike="sngStrike" dirty="0"/>
              <a:t>e</a:t>
            </a:r>
            <a:r>
              <a:rPr lang="en-150" strike="sngStrike" dirty="0"/>
              <a:t>d </a:t>
            </a:r>
            <a:r>
              <a:rPr lang="en-GB" dirty="0"/>
              <a:t>a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o</a:t>
            </a:r>
            <a:r>
              <a:rPr lang="en-150" dirty="0"/>
              <a:t>y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i</a:t>
            </a:r>
            <a:r>
              <a:rPr lang="en-GB" dirty="0"/>
              <a:t>x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: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me</a:t>
            </a:r>
            <a:r>
              <a:rPr lang="en-GB" dirty="0"/>
              <a:t>a</a:t>
            </a:r>
            <a:r>
              <a:rPr lang="en-150" dirty="0"/>
              <a:t>s</a:t>
            </a:r>
            <a:r>
              <a:rPr lang="en-GB" dirty="0"/>
              <a:t>u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r</a:t>
            </a:r>
            <a:r>
              <a:rPr lang="en-GB" dirty="0"/>
              <a:t>a</a:t>
            </a:r>
            <a:r>
              <a:rPr lang="en-150" dirty="0"/>
              <a:t>-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q</a:t>
            </a:r>
            <a:r>
              <a:rPr lang="en-GB" dirty="0"/>
              <a:t>u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c</a:t>
            </a:r>
            <a:r>
              <a:rPr lang="en-GB" dirty="0"/>
              <a:t>y</a:t>
            </a:r>
            <a:r>
              <a:rPr lang="en-150" dirty="0"/>
              <a:t> NR cells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l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s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e</a:t>
            </a:r>
            <a:r>
              <a:rPr lang="en-GB" dirty="0"/>
              <a:t>c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in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-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q</a:t>
            </a:r>
            <a:r>
              <a:rPr lang="en-GB" dirty="0"/>
              <a:t>u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c</a:t>
            </a:r>
            <a:r>
              <a:rPr lang="en-GB" dirty="0"/>
              <a:t>y</a:t>
            </a:r>
            <a:r>
              <a:rPr lang="en-150" dirty="0"/>
              <a:t> measurement (</a:t>
            </a:r>
            <a:r>
              <a:rPr lang="en-GB" dirty="0"/>
              <a:t>i</a:t>
            </a:r>
            <a:r>
              <a:rPr lang="en-150" dirty="0"/>
              <a:t>f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b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b</a:t>
            </a:r>
            <a:r>
              <a:rPr lang="en-150" dirty="0"/>
              <a:t>l</a:t>
            </a:r>
            <a:r>
              <a:rPr lang="en-GB" dirty="0"/>
              <a:t>e</a:t>
            </a:r>
            <a:r>
              <a:rPr lang="en-150" dirty="0"/>
              <a:t>)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Inter-RAT measurements (</a:t>
            </a:r>
            <a:r>
              <a:rPr lang="en-GB" dirty="0"/>
              <a:t>i</a:t>
            </a:r>
            <a:r>
              <a:rPr lang="en-150" dirty="0"/>
              <a:t>f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c</a:t>
            </a:r>
            <a:r>
              <a:rPr lang="en-GB" dirty="0"/>
              <a:t>a</a:t>
            </a:r>
            <a:r>
              <a:rPr lang="en-150" dirty="0"/>
              <a:t>b</a:t>
            </a:r>
            <a:r>
              <a:rPr lang="en-GB" dirty="0"/>
              <a:t>l</a:t>
            </a:r>
            <a:r>
              <a:rPr lang="en-150" dirty="0"/>
              <a:t>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EBCAB-CFCF-47B2-9E95-7A24BE294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2364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12E9-22CC-4F23-A61F-F9D3C1D2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Connected mode RRM requirements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D4C75-F867-4946-B1D0-A24F46A95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C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i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u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follow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 </a:t>
            </a:r>
            <a:r>
              <a:rPr lang="en-GB" dirty="0"/>
              <a:t>i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s </a:t>
            </a:r>
            <a:r>
              <a:rPr lang="en-GB" dirty="0"/>
              <a:t>a</a:t>
            </a:r>
            <a:r>
              <a:rPr lang="en-150" dirty="0"/>
              <a:t>f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o</a:t>
            </a:r>
            <a:r>
              <a:rPr lang="en-150" dirty="0"/>
              <a:t>y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e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i</a:t>
            </a:r>
            <a:r>
              <a:rPr lang="en-GB" dirty="0"/>
              <a:t>x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: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US" dirty="0"/>
              <a:t>cell detection and identification enhancements are needed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US" dirty="0"/>
              <a:t> the existing non-HST NR measurement requirements for FR2 are sufficient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US" dirty="0"/>
              <a:t> L1-RSRP measurements enhancements are needed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US" dirty="0"/>
              <a:t> it can be confirmed that the current FR2 NR HO requirements are also applicable for FR2</a:t>
            </a:r>
            <a:r>
              <a:rPr lang="en-150" dirty="0"/>
              <a:t>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g</a:t>
            </a:r>
            <a:r>
              <a:rPr lang="en-150" dirty="0"/>
              <a:t>e</a:t>
            </a:r>
            <a:r>
              <a:rPr lang="en-GB" dirty="0"/>
              <a:t>o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r</a:t>
            </a:r>
            <a:r>
              <a:rPr lang="en-150" dirty="0"/>
              <a:t>y-</a:t>
            </a:r>
            <a:r>
              <a:rPr lang="en-GB" dirty="0"/>
              <a:t>a</a:t>
            </a:r>
            <a:r>
              <a:rPr lang="en-150" dirty="0"/>
              <a:t>d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H</a:t>
            </a:r>
            <a:r>
              <a:rPr lang="en-150" dirty="0"/>
              <a:t>O </a:t>
            </a:r>
            <a:r>
              <a:rPr lang="en-GB" dirty="0"/>
              <a:t>s</a:t>
            </a:r>
            <a:r>
              <a:rPr lang="en-150" dirty="0"/>
              <a:t>h</a:t>
            </a:r>
            <a:r>
              <a:rPr lang="en-GB" dirty="0"/>
              <a:t>a</a:t>
            </a:r>
            <a:r>
              <a:rPr lang="en-150" dirty="0"/>
              <a:t>l</a:t>
            </a:r>
            <a:r>
              <a:rPr lang="en-GB" dirty="0"/>
              <a:t>l</a:t>
            </a:r>
            <a:r>
              <a:rPr lang="en-150" dirty="0"/>
              <a:t>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c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s</a:t>
            </a:r>
            <a:r>
              <a:rPr lang="en-GB" dirty="0"/>
              <a:t>i</a:t>
            </a:r>
            <a:r>
              <a:rPr lang="en-150" dirty="0"/>
              <a:t>d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sv" dirty="0"/>
              <a:t>enhancements to the current Radio Link Monitoring requirements are needed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in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-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q</a:t>
            </a:r>
            <a:r>
              <a:rPr lang="en-GB" dirty="0"/>
              <a:t>u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c</a:t>
            </a:r>
            <a:r>
              <a:rPr lang="en-GB" dirty="0"/>
              <a:t>y</a:t>
            </a:r>
            <a:r>
              <a:rPr lang="en-150" dirty="0"/>
              <a:t> measurement (</a:t>
            </a:r>
            <a:r>
              <a:rPr lang="en-GB" dirty="0"/>
              <a:t>i</a:t>
            </a:r>
            <a:r>
              <a:rPr lang="en-150" dirty="0"/>
              <a:t>f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b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b</a:t>
            </a:r>
            <a:r>
              <a:rPr lang="en-150" dirty="0"/>
              <a:t>l</a:t>
            </a:r>
            <a:r>
              <a:rPr lang="en-GB" dirty="0"/>
              <a:t>e</a:t>
            </a:r>
            <a:r>
              <a:rPr lang="en-150" dirty="0"/>
              <a:t>)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Inter-RAT measurements (</a:t>
            </a:r>
            <a:r>
              <a:rPr lang="en-GB" dirty="0"/>
              <a:t>i</a:t>
            </a:r>
            <a:r>
              <a:rPr lang="en-150" dirty="0"/>
              <a:t>f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c</a:t>
            </a:r>
            <a:r>
              <a:rPr lang="en-GB" dirty="0"/>
              <a:t>a</a:t>
            </a:r>
            <a:r>
              <a:rPr lang="en-150" dirty="0"/>
              <a:t>b</a:t>
            </a:r>
            <a:r>
              <a:rPr lang="en-GB" dirty="0"/>
              <a:t>l</a:t>
            </a:r>
            <a:r>
              <a:rPr lang="en-150" dirty="0"/>
              <a:t>e)</a:t>
            </a:r>
          </a:p>
          <a:p>
            <a:pPr lvl="1"/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95F430-E668-4A73-8775-2F7486A9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2235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14996-BD75-43FF-8F6E-21B4C880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</a:t>
            </a:r>
            <a:r>
              <a:rPr lang="en-150" dirty="0"/>
              <a:t>e</a:t>
            </a:r>
            <a:r>
              <a:rPr lang="en-GB" dirty="0"/>
              <a:t>a</a:t>
            </a:r>
            <a:r>
              <a:rPr lang="en-150" dirty="0"/>
              <a:t>m </a:t>
            </a:r>
            <a:r>
              <a:rPr lang="en-GB" dirty="0"/>
              <a:t>m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a</a:t>
            </a:r>
            <a:r>
              <a:rPr lang="en-GB" dirty="0"/>
              <a:t>g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108E6-226C-4E02-9D99-E4D00D97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i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u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follow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 </a:t>
            </a:r>
            <a:r>
              <a:rPr lang="en-GB" dirty="0"/>
              <a:t>i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s </a:t>
            </a:r>
            <a:r>
              <a:rPr lang="en-GB" dirty="0"/>
              <a:t>a</a:t>
            </a:r>
            <a:r>
              <a:rPr lang="en-150" dirty="0"/>
              <a:t>f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o</a:t>
            </a:r>
            <a:r>
              <a:rPr lang="en-150" dirty="0"/>
              <a:t>y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e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i</a:t>
            </a:r>
            <a:r>
              <a:rPr lang="en-GB" dirty="0"/>
              <a:t>x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: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US" dirty="0"/>
              <a:t>enhancements to the beam management requirements are needed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US" dirty="0"/>
              <a:t>enhancements to the beam </a:t>
            </a:r>
            <a:r>
              <a:rPr lang="en-150" dirty="0"/>
              <a:t>s</a:t>
            </a:r>
            <a:r>
              <a:rPr lang="en-GB" dirty="0"/>
              <a:t>w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p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g</a:t>
            </a:r>
            <a:r>
              <a:rPr lang="en-US" dirty="0"/>
              <a:t> requirements are needed 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US" dirty="0"/>
              <a:t>it is necessary to consider the mitigation of transition/timing advance issue when beam changes in HST FR2 unidirectional deployment</a:t>
            </a:r>
            <a:endParaRPr lang="en-150" dirty="0"/>
          </a:p>
          <a:p>
            <a:pPr lvl="1"/>
            <a:r>
              <a:rPr lang="en-150" dirty="0"/>
              <a:t>T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g</a:t>
            </a:r>
            <a:r>
              <a:rPr lang="en-150" dirty="0"/>
              <a:t>e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C</a:t>
            </a:r>
            <a:r>
              <a:rPr lang="en-GB" dirty="0"/>
              <a:t>I</a:t>
            </a:r>
            <a:r>
              <a:rPr lang="en-150" dirty="0"/>
              <a:t> </a:t>
            </a:r>
            <a:r>
              <a:rPr lang="en-GB" dirty="0"/>
              <a:t>s</a:t>
            </a:r>
            <a:r>
              <a:rPr lang="en-150" dirty="0"/>
              <a:t>t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GB" dirty="0"/>
              <a:t>e</a:t>
            </a:r>
            <a:r>
              <a:rPr lang="en-150" dirty="0"/>
              <a:t>:</a:t>
            </a:r>
          </a:p>
          <a:p>
            <a:pPr lvl="2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It is recommended that only known target TCI is considered in high speed FR2</a:t>
            </a:r>
            <a:endParaRPr lang="en-150" dirty="0"/>
          </a:p>
          <a:p>
            <a:pPr lvl="2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2: other options are no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BA926-0B1C-43F9-91C6-54C861B0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1319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Contributions List in RAN4#9</a:t>
            </a:r>
            <a:r>
              <a:rPr lang="en-150" dirty="0"/>
              <a:t>8</a:t>
            </a:r>
            <a:r>
              <a:rPr lang="en-US" altLang="zh-CN" dirty="0"/>
              <a:t>-e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718621"/>
              </p:ext>
            </p:extLst>
          </p:nvPr>
        </p:nvGraphicFramePr>
        <p:xfrm>
          <a:off x="626165" y="2423160"/>
          <a:ext cx="7891670" cy="20116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T-doc No.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Title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Company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R4-2100220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RRM requirement for high speed train scenario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R4-2100476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NR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R4-2100477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performance evaluation for cell identification in NR FR2 HST scenario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R4-2100866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discussion on RRM requirements for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CMCC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R4-2101142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Overview of RRM requirements for NR high speed train scenario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R4-2101708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Preliminary discussion on NR support for high speed train scenario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Huawei, HiSilicon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R4-2101268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RRM requirements for NR HST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 Corporation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R4-2101138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 expected RRM impact for HST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R4-2100632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FR2 HST RRM discussion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Qualcomm, Inc.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R4-2100917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RRM requirement for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Samsung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6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B648-AB1F-4E99-B695-1A55C56A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F451D-6304-4E16-931C-A3C4BE5D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-17 </a:t>
            </a:r>
            <a:r>
              <a:rPr lang="en-GB" dirty="0"/>
              <a:t>N</a:t>
            </a:r>
            <a:r>
              <a:rPr lang="en-150" dirty="0"/>
              <a:t>R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c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W</a:t>
            </a:r>
            <a:r>
              <a:rPr lang="en-150" dirty="0"/>
              <a:t>I </a:t>
            </a:r>
            <a:r>
              <a:rPr lang="en-GB" dirty="0"/>
              <a:t>i</a:t>
            </a:r>
            <a:r>
              <a:rPr lang="en-150" dirty="0"/>
              <a:t>s </a:t>
            </a:r>
            <a:r>
              <a:rPr lang="en-GB" dirty="0"/>
              <a:t>de</a:t>
            </a:r>
            <a:r>
              <a:rPr lang="en-150" dirty="0"/>
              <a:t>s</a:t>
            </a:r>
            <a:r>
              <a:rPr lang="en-GB" dirty="0"/>
              <a:t>c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b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</a:t>
            </a:r>
            <a:r>
              <a:rPr lang="en-US" dirty="0"/>
              <a:t>RP-202118</a:t>
            </a:r>
            <a:r>
              <a:rPr lang="en-150" dirty="0"/>
              <a:t>.</a:t>
            </a:r>
          </a:p>
          <a:p>
            <a:endParaRPr lang="en-150" dirty="0"/>
          </a:p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Work plan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WI, including RRM core and p</a:t>
            </a:r>
            <a:r>
              <a:rPr lang="en-GB" dirty="0"/>
              <a:t>e</a:t>
            </a:r>
            <a:r>
              <a:rPr lang="en-150" dirty="0"/>
              <a:t>r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o</a:t>
            </a:r>
            <a:r>
              <a:rPr lang="en-150" dirty="0"/>
              <a:t>m</a:t>
            </a:r>
            <a:r>
              <a:rPr lang="en-GB" dirty="0"/>
              <a:t>a</a:t>
            </a:r>
            <a:r>
              <a:rPr lang="en-150" dirty="0"/>
              <a:t>n</a:t>
            </a:r>
            <a:r>
              <a:rPr lang="en-GB" dirty="0"/>
              <a:t>c</a:t>
            </a:r>
            <a:r>
              <a:rPr lang="en-150" dirty="0"/>
              <a:t>e </a:t>
            </a:r>
            <a:r>
              <a:rPr lang="en-GB" dirty="0"/>
              <a:t>p</a:t>
            </a:r>
            <a:r>
              <a:rPr lang="en-150" dirty="0"/>
              <a:t>a</a:t>
            </a:r>
            <a:r>
              <a:rPr lang="en-GB" dirty="0"/>
              <a:t>r</a:t>
            </a:r>
            <a:r>
              <a:rPr lang="en-150" dirty="0"/>
              <a:t>t 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n </a:t>
            </a:r>
            <a:r>
              <a:rPr lang="en-GB" dirty="0"/>
              <a:t>R4-2014846</a:t>
            </a:r>
            <a:r>
              <a:rPr lang="en-150" dirty="0"/>
              <a:t>.</a:t>
            </a:r>
          </a:p>
          <a:p>
            <a:endParaRPr lang="en-150" dirty="0"/>
          </a:p>
          <a:p>
            <a:r>
              <a:rPr lang="en-US" dirty="0"/>
              <a:t>R4-2017828 </a:t>
            </a:r>
            <a:r>
              <a:rPr lang="en-GB" dirty="0"/>
              <a:t>WF </a:t>
            </a:r>
            <a:r>
              <a:rPr lang="en-150" dirty="0"/>
              <a:t>w</a:t>
            </a:r>
            <a:r>
              <a:rPr lang="en-GB" dirty="0"/>
              <a:t>a</a:t>
            </a:r>
            <a:r>
              <a:rPr lang="en-150" dirty="0"/>
              <a:t>s</a:t>
            </a:r>
            <a:r>
              <a:rPr lang="en-GB" dirty="0"/>
              <a:t> approved previously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n </a:t>
            </a:r>
            <a:r>
              <a:rPr lang="en-US" altLang="zh-CN" dirty="0"/>
              <a:t>NR support for HST in FR2</a:t>
            </a:r>
            <a:r>
              <a:rPr lang="en-150" altLang="zh-CN" dirty="0"/>
              <a:t>, </a:t>
            </a:r>
            <a:r>
              <a:rPr lang="en-GB" altLang="zh-CN" dirty="0"/>
              <a:t>RAN4#9</a:t>
            </a:r>
            <a:r>
              <a:rPr lang="en-150" altLang="zh-CN" dirty="0"/>
              <a:t>7</a:t>
            </a:r>
            <a:r>
              <a:rPr lang="en-GB" altLang="zh-CN" dirty="0"/>
              <a:t>-e</a:t>
            </a:r>
            <a:r>
              <a:rPr lang="en-150" altLang="zh-CN" dirty="0"/>
              <a:t>.</a:t>
            </a:r>
          </a:p>
          <a:p>
            <a:endParaRPr lang="en-GB" dirty="0"/>
          </a:p>
          <a:p>
            <a:r>
              <a:rPr lang="en-GB" altLang="zh-CN" dirty="0"/>
              <a:t>Corresponding Email summary in RAN4#9</a:t>
            </a:r>
            <a:r>
              <a:rPr lang="en-150" altLang="zh-CN" dirty="0"/>
              <a:t>8</a:t>
            </a:r>
            <a:r>
              <a:rPr lang="en-GB" altLang="zh-CN" dirty="0"/>
              <a:t>-e</a:t>
            </a:r>
            <a:r>
              <a:rPr lang="en-150" altLang="zh-CN" dirty="0"/>
              <a:t>:</a:t>
            </a:r>
            <a:endParaRPr lang="en-GB" altLang="zh-CN" dirty="0"/>
          </a:p>
          <a:p>
            <a:pPr lvl="1"/>
            <a:r>
              <a:rPr lang="en-GB" altLang="zh-CN" dirty="0"/>
              <a:t>R4-2103475 </a:t>
            </a:r>
            <a:r>
              <a:rPr lang="en-US" dirty="0"/>
              <a:t>Email discussion summary for [98e][236] NR_HST_FR2_enh_RRM</a:t>
            </a:r>
            <a:r>
              <a:rPr lang="en-GB" altLang="zh-CN" dirty="0"/>
              <a:t>, RAN4#9</a:t>
            </a:r>
            <a:r>
              <a:rPr lang="en-150" altLang="zh-CN" dirty="0"/>
              <a:t>8</a:t>
            </a:r>
            <a:r>
              <a:rPr lang="en-GB" altLang="zh-CN" dirty="0"/>
              <a:t>-e</a:t>
            </a:r>
            <a:r>
              <a:rPr lang="en-150" altLang="zh-CN" dirty="0"/>
              <a:t>, first round.</a:t>
            </a:r>
          </a:p>
          <a:p>
            <a:pPr lvl="1"/>
            <a:r>
              <a:rPr lang="en-GB" altLang="zh-CN" dirty="0"/>
              <a:t>R4-2103717 </a:t>
            </a:r>
            <a:r>
              <a:rPr lang="en-US" dirty="0"/>
              <a:t>Email discussion summary for [98e][236] NR_HST_FR2_enh_RRM</a:t>
            </a:r>
            <a:r>
              <a:rPr lang="en-GB" altLang="zh-CN" dirty="0"/>
              <a:t>, RAN4#9</a:t>
            </a:r>
            <a:r>
              <a:rPr lang="en-150" altLang="zh-CN" dirty="0"/>
              <a:t>8</a:t>
            </a:r>
            <a:r>
              <a:rPr lang="en-GB" altLang="zh-CN" dirty="0"/>
              <a:t>-e</a:t>
            </a:r>
            <a:r>
              <a:rPr lang="en-150" altLang="zh-CN" dirty="0"/>
              <a:t>, </a:t>
            </a:r>
            <a:r>
              <a:rPr lang="en-GB" altLang="zh-CN" dirty="0"/>
              <a:t>s</a:t>
            </a:r>
            <a:r>
              <a:rPr lang="en-150" altLang="zh-CN" dirty="0"/>
              <a:t>e</a:t>
            </a:r>
            <a:r>
              <a:rPr lang="en-GB" altLang="zh-CN" dirty="0"/>
              <a:t>c</a:t>
            </a:r>
            <a:r>
              <a:rPr lang="en-150" altLang="zh-CN" dirty="0"/>
              <a:t>o</a:t>
            </a:r>
            <a:r>
              <a:rPr lang="en-GB" altLang="zh-CN" dirty="0"/>
              <a:t>n</a:t>
            </a:r>
            <a:r>
              <a:rPr lang="en-150" altLang="zh-CN" dirty="0"/>
              <a:t>d round</a:t>
            </a:r>
            <a:endParaRPr lang="en-GB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015AD-2157-4607-8473-D8B55C2B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519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738D-1B07-40E8-A380-606C0BAAB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RRM and </a:t>
            </a:r>
            <a:r>
              <a:rPr lang="en-GB" dirty="0"/>
              <a:t>Deployment</a:t>
            </a:r>
            <a:r>
              <a:rPr lang="en-150" dirty="0"/>
              <a:t> Sc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s</a:t>
            </a:r>
            <a:r>
              <a:rPr lang="en-150" dirty="0"/>
              <a:t>: </a:t>
            </a:r>
            <a:r>
              <a:rPr lang="en-GB" dirty="0"/>
              <a:t>G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a</a:t>
            </a:r>
            <a:r>
              <a:rPr lang="en-GB" dirty="0"/>
              <a:t>l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47C5-79BA-41E1-A10A-17197D11B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with high-level discussion of RRM requirements, including the relevance of Rel-15/16 requirements to HSR FR2 and such topics as RRC IDLE mode, DRX, inter-frequency and inter-RAT measurements, etc. More detailed discussion shall take into account the conclusions from the deployment scenarios.</a:t>
            </a:r>
            <a:endParaRPr lang="en-150" dirty="0"/>
          </a:p>
          <a:p>
            <a:r>
              <a:rPr lang="en-US" dirty="0"/>
              <a:t>New deployments shall be discussed in the corresponding agenda item.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CC9EE-987B-479A-A74D-EF66E2326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29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CC77-2A45-4D8E-96B0-C2DF1A51C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c</a:t>
            </a:r>
            <a:r>
              <a:rPr lang="en-GB" dirty="0"/>
              <a:t>a</a:t>
            </a:r>
            <a:r>
              <a:rPr lang="en-150" dirty="0"/>
              <a:t>b</a:t>
            </a:r>
            <a:r>
              <a:rPr lang="en-GB" dirty="0"/>
              <a:t>i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t</a:t>
            </a:r>
            <a:r>
              <a:rPr lang="en-GB" dirty="0"/>
              <a:t>y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-15/16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-17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2505A-6065-418E-A62E-5A83872A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0FA1F2E-11A3-46B4-B397-CFC548F95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335031"/>
              </p:ext>
            </p:extLst>
          </p:nvPr>
        </p:nvGraphicFramePr>
        <p:xfrm>
          <a:off x="224327" y="1682347"/>
          <a:ext cx="5328591" cy="4911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843">
                  <a:extLst>
                    <a:ext uri="{9D8B030D-6E8A-4147-A177-3AD203B41FA5}">
                      <a16:colId xmlns:a16="http://schemas.microsoft.com/office/drawing/2014/main" val="1517501530"/>
                    </a:ext>
                  </a:extLst>
                </a:gridCol>
                <a:gridCol w="2783592">
                  <a:extLst>
                    <a:ext uri="{9D8B030D-6E8A-4147-A177-3AD203B41FA5}">
                      <a16:colId xmlns:a16="http://schemas.microsoft.com/office/drawing/2014/main" val="260519237"/>
                    </a:ext>
                  </a:extLst>
                </a:gridCol>
                <a:gridCol w="1670156">
                  <a:extLst>
                    <a:ext uri="{9D8B030D-6E8A-4147-A177-3AD203B41FA5}">
                      <a16:colId xmlns:a16="http://schemas.microsoft.com/office/drawing/2014/main" val="3019722097"/>
                    </a:ext>
                  </a:extLst>
                </a:gridCol>
              </a:tblGrid>
              <a:tr h="23618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RRM Req. Category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Sub-Category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Whether or not applicable to FR2 HST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092253405"/>
                  </a:ext>
                </a:extLst>
              </a:tr>
              <a:tr h="236184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Idle/inactive state mobility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Cell selection/re-selection, measurement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770878729"/>
                  </a:ext>
                </a:extLst>
              </a:tr>
              <a:tr h="118092">
                <a:tc rowSpan="4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Connected state mobility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Handover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622461"/>
                  </a:ext>
                </a:extLst>
              </a:tr>
              <a:tr h="236184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Connection Mobility Control - </a:t>
                      </a:r>
                      <a:br>
                        <a:rPr lang="sv" sz="1000">
                          <a:effectLst/>
                        </a:rPr>
                      </a:br>
                      <a:r>
                        <a:rPr lang="sv" sz="1000">
                          <a:effectLst/>
                        </a:rPr>
                        <a:t>RRC re-establishment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76340879"/>
                  </a:ext>
                </a:extLst>
              </a:tr>
              <a:tr h="236184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Connection Mobility Control - </a:t>
                      </a:r>
                      <a:br>
                        <a:rPr lang="sv" sz="1000">
                          <a:effectLst/>
                        </a:rPr>
                      </a:br>
                      <a:r>
                        <a:rPr lang="sv" sz="1000">
                          <a:effectLst/>
                        </a:rPr>
                        <a:t>Random Access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No impact identified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4262731829"/>
                  </a:ext>
                </a:extLst>
              </a:tr>
              <a:tr h="226264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Connection Mobility Control - RRC Release with Redirection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762286087"/>
                  </a:ext>
                </a:extLst>
              </a:tr>
              <a:tr h="118092">
                <a:tc rowSpan="2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Timing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Autonomous timing adjustment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415767782"/>
                  </a:ext>
                </a:extLst>
              </a:tr>
              <a:tr h="339395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TX timing, timer, TA, Cell Phase Sync accuracy, MRTD/MTTD, deriveSSB-IndexFromCell tolerance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857730869"/>
                  </a:ext>
                </a:extLst>
              </a:tr>
              <a:tr h="118092">
                <a:tc rowSpan="11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Signalling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RLM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811968478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Interruption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No impact identified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255881101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SCell Activation and Deactivation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  <a:highlight>
                            <a:srgbClr val="00FF00"/>
                          </a:highlight>
                        </a:rPr>
                        <a:t>Not applicable to FR2 HST</a:t>
                      </a:r>
                      <a:endParaRPr lang="en-150" sz="10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020801809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UE UL carrier RRC reconfiguration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Not applicable to FR2 HST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578398183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Link Recovery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912985799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Active BWP switch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 impact identified 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755124521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Active TCI state switching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82279746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PSCell Change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Not applicable to FR2 HST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36469290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Uplink spatial relation switch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39042900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UE-specific CBW change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No impact identified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077689204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Pathloss reference signal switching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No impact identified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227019181"/>
                  </a:ext>
                </a:extLst>
              </a:tr>
              <a:tr h="118092">
                <a:tc rowSpan="7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Measurement Procedure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General measurement requirement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No impact identified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928260162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NR intra-frequency measurements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4197671952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NR inter-frequency measurements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283181199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Inter-RAT measurement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299593094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L1-RSRP/L1-SINR Measurement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292108279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CSI-RS based L3 measurements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Not applicable to FR2 HST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693089581"/>
                  </a:ext>
                </a:extLst>
              </a:tr>
              <a:tr h="11809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NR measurements with autonomous gaps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Not applicable to FR2 HST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049191232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02C2EC-4A6D-44D4-889E-E20AA1700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2918" y="2533439"/>
            <a:ext cx="3178696" cy="3125004"/>
          </a:xfrm>
        </p:spPr>
        <p:txBody>
          <a:bodyPr>
            <a:normAutofit fontScale="47500" lnSpcReduction="20000"/>
          </a:bodyPr>
          <a:lstStyle/>
          <a:p>
            <a:r>
              <a:rPr lang="en-150" dirty="0"/>
              <a:t>Re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s’ </a:t>
            </a:r>
            <a:r>
              <a:rPr lang="en-GB" dirty="0"/>
              <a:t>c</a:t>
            </a:r>
            <a:r>
              <a:rPr lang="en-150" dirty="0"/>
              <a:t>l</a:t>
            </a:r>
            <a:r>
              <a:rPr lang="en-GB" dirty="0"/>
              <a:t>a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f</a:t>
            </a:r>
            <a:r>
              <a:rPr lang="en-150" dirty="0"/>
              <a:t>i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 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g</a:t>
            </a:r>
            <a:r>
              <a:rPr lang="en-150" dirty="0"/>
              <a:t>o</a:t>
            </a:r>
            <a:r>
              <a:rPr lang="en-GB" dirty="0"/>
              <a:t>r</a:t>
            </a:r>
            <a:r>
              <a:rPr lang="en-150" dirty="0"/>
              <a:t>i</a:t>
            </a:r>
            <a:r>
              <a:rPr lang="en-GB" dirty="0"/>
              <a:t>e</a:t>
            </a:r>
            <a:r>
              <a:rPr lang="en-150" dirty="0"/>
              <a:t>s:</a:t>
            </a:r>
          </a:p>
          <a:p>
            <a:pPr lvl="1"/>
            <a:r>
              <a:rPr lang="sv" b="1" dirty="0"/>
              <a:t>Not applicable to FR2 HST</a:t>
            </a:r>
            <a:r>
              <a:rPr lang="sv" dirty="0"/>
              <a:t>:  the requirement is not applicable to Rel-17 FR2 HST UE</a:t>
            </a:r>
            <a:endParaRPr lang="en-150" dirty="0"/>
          </a:p>
          <a:p>
            <a:pPr lvl="1"/>
            <a:r>
              <a:rPr lang="sv" b="1" dirty="0"/>
              <a:t>No impact identified</a:t>
            </a:r>
            <a:r>
              <a:rPr lang="sv" dirty="0"/>
              <a:t>: no change on Rel-15/16 requirement is needed, and the same requirement applies to Rel-17 FR2 HST UE. </a:t>
            </a:r>
            <a:endParaRPr lang="en-150" dirty="0"/>
          </a:p>
          <a:p>
            <a:pPr lvl="1"/>
            <a:r>
              <a:rPr lang="sv" b="1" dirty="0"/>
              <a:t>FFS</a:t>
            </a:r>
            <a:r>
              <a:rPr lang="sv" dirty="0"/>
              <a:t>: need to discuss whether or not the requirement is applicable to Rel-17 FR2 HST UE and/or whether or not Rel-15/16 requirement needs to be changed/enhanced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698FD0-D4A4-415D-BCBA-61C61AF9D84C}"/>
              </a:ext>
            </a:extLst>
          </p:cNvPr>
          <p:cNvSpPr txBox="1">
            <a:spLocks/>
          </p:cNvSpPr>
          <p:nvPr/>
        </p:nvSpPr>
        <p:spPr>
          <a:xfrm>
            <a:off x="5552918" y="1448137"/>
            <a:ext cx="3178696" cy="599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153EFC8-DE0B-4FAD-A4A5-3BFA21442079}"/>
              </a:ext>
            </a:extLst>
          </p:cNvPr>
          <p:cNvSpPr txBox="1">
            <a:spLocks/>
          </p:cNvSpPr>
          <p:nvPr/>
        </p:nvSpPr>
        <p:spPr>
          <a:xfrm>
            <a:off x="724468" y="1425012"/>
            <a:ext cx="5328591" cy="341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150" sz="1100" b="1" dirty="0"/>
              <a:t>T</a:t>
            </a:r>
            <a:r>
              <a:rPr lang="en-GB" sz="1100" b="1" dirty="0"/>
              <a:t>a</a:t>
            </a:r>
            <a:r>
              <a:rPr lang="en-150" sz="1100" b="1" dirty="0"/>
              <a:t>b</a:t>
            </a:r>
            <a:r>
              <a:rPr lang="en-GB" sz="1100" b="1" dirty="0"/>
              <a:t>l</a:t>
            </a:r>
            <a:r>
              <a:rPr lang="en-150" sz="1100" b="1" dirty="0"/>
              <a:t>e (</a:t>
            </a:r>
            <a:r>
              <a:rPr lang="en-GB" sz="1100" b="1" dirty="0"/>
              <a:t>i</a:t>
            </a:r>
            <a:r>
              <a:rPr lang="en-150" sz="1100" b="1" dirty="0"/>
              <a:t>n</a:t>
            </a:r>
            <a:r>
              <a:rPr lang="en-GB" sz="1100" b="1" dirty="0"/>
              <a:t>f</a:t>
            </a:r>
            <a:r>
              <a:rPr lang="en-150" sz="1100" b="1" dirty="0"/>
              <a:t>r</a:t>
            </a:r>
            <a:r>
              <a:rPr lang="en-GB" sz="1100" b="1" dirty="0"/>
              <a:t>o</a:t>
            </a:r>
            <a:r>
              <a:rPr lang="en-150" sz="1100" b="1" dirty="0"/>
              <a:t>m</a:t>
            </a:r>
            <a:r>
              <a:rPr lang="en-GB" sz="1100" b="1" dirty="0"/>
              <a:t>a</a:t>
            </a:r>
            <a:r>
              <a:rPr lang="en-150" sz="1100" b="1" dirty="0"/>
              <a:t>t</a:t>
            </a:r>
            <a:r>
              <a:rPr lang="en-GB" sz="1100" b="1" dirty="0"/>
              <a:t>i</a:t>
            </a:r>
            <a:r>
              <a:rPr lang="en-150" sz="1100" b="1" dirty="0"/>
              <a:t>v</a:t>
            </a:r>
            <a:r>
              <a:rPr lang="en-GB" sz="1100" b="1" dirty="0"/>
              <a:t>e</a:t>
            </a:r>
            <a:r>
              <a:rPr lang="en-150" sz="1100" b="1" dirty="0"/>
              <a:t>): </a:t>
            </a:r>
            <a:r>
              <a:rPr lang="en-GB" sz="1100" b="1" dirty="0"/>
              <a:t>A</a:t>
            </a:r>
            <a:r>
              <a:rPr lang="en-150" sz="1100" b="1" dirty="0"/>
              <a:t>p</a:t>
            </a:r>
            <a:r>
              <a:rPr lang="en-GB" sz="1100" b="1" dirty="0"/>
              <a:t>p</a:t>
            </a:r>
            <a:r>
              <a:rPr lang="en-150" sz="1100" b="1" dirty="0"/>
              <a:t>l</a:t>
            </a:r>
            <a:r>
              <a:rPr lang="en-GB" sz="1100" b="1" dirty="0"/>
              <a:t>i</a:t>
            </a:r>
            <a:r>
              <a:rPr lang="en-150" sz="1100" b="1" dirty="0"/>
              <a:t>c</a:t>
            </a:r>
            <a:r>
              <a:rPr lang="en-GB" sz="1100" b="1" dirty="0"/>
              <a:t>a</a:t>
            </a:r>
            <a:r>
              <a:rPr lang="en-150" sz="1100" b="1" dirty="0"/>
              <a:t>i</a:t>
            </a:r>
            <a:r>
              <a:rPr lang="en-GB" sz="1100" b="1" dirty="0"/>
              <a:t>b</a:t>
            </a:r>
            <a:r>
              <a:rPr lang="en-150" sz="1100" b="1" dirty="0"/>
              <a:t>i</a:t>
            </a:r>
            <a:r>
              <a:rPr lang="en-GB" sz="1100" b="1" dirty="0"/>
              <a:t>l</a:t>
            </a:r>
            <a:r>
              <a:rPr lang="en-150" sz="1100" b="1" dirty="0"/>
              <a:t>i</a:t>
            </a:r>
            <a:r>
              <a:rPr lang="en-GB" sz="1100" b="1" dirty="0"/>
              <a:t>t</a:t>
            </a:r>
            <a:r>
              <a:rPr lang="en-150" sz="1100" b="1" dirty="0"/>
              <a:t>y </a:t>
            </a:r>
            <a:r>
              <a:rPr lang="en-GB" sz="1100" b="1" dirty="0"/>
              <a:t>o</a:t>
            </a:r>
            <a:r>
              <a:rPr lang="en-150" sz="1100" b="1" dirty="0"/>
              <a:t>f </a:t>
            </a:r>
            <a:r>
              <a:rPr lang="en-GB" sz="1100" b="1" dirty="0"/>
              <a:t>R</a:t>
            </a:r>
            <a:r>
              <a:rPr lang="en-150" sz="1100" b="1" dirty="0"/>
              <a:t>e</a:t>
            </a:r>
            <a:r>
              <a:rPr lang="en-GB" sz="1100" b="1" dirty="0"/>
              <a:t>l</a:t>
            </a:r>
            <a:r>
              <a:rPr lang="en-150" sz="1100" b="1" dirty="0"/>
              <a:t>-15/16 </a:t>
            </a:r>
            <a:r>
              <a:rPr lang="en-GB" sz="1100" b="1" dirty="0"/>
              <a:t>r</a:t>
            </a:r>
            <a:r>
              <a:rPr lang="en-150" sz="1100" b="1" dirty="0"/>
              <a:t>e</a:t>
            </a:r>
            <a:r>
              <a:rPr lang="en-GB" sz="1100" b="1" dirty="0"/>
              <a:t>q</a:t>
            </a:r>
            <a:r>
              <a:rPr lang="en-150" sz="1100" b="1" dirty="0"/>
              <a:t>u</a:t>
            </a:r>
            <a:r>
              <a:rPr lang="en-GB" sz="1100" b="1" dirty="0"/>
              <a:t>i</a:t>
            </a:r>
            <a:r>
              <a:rPr lang="en-150" sz="1100" b="1" dirty="0"/>
              <a:t>r</a:t>
            </a:r>
            <a:r>
              <a:rPr lang="en-GB" sz="1100" b="1" dirty="0"/>
              <a:t>e</a:t>
            </a:r>
            <a:r>
              <a:rPr lang="en-150" sz="1100" b="1" dirty="0"/>
              <a:t>m</a:t>
            </a:r>
            <a:r>
              <a:rPr lang="en-GB" sz="1100" b="1" dirty="0"/>
              <a:t>e</a:t>
            </a:r>
            <a:r>
              <a:rPr lang="en-150" sz="1100" b="1" dirty="0"/>
              <a:t>n</a:t>
            </a:r>
            <a:r>
              <a:rPr lang="en-GB" sz="1100" b="1" dirty="0"/>
              <a:t>t</a:t>
            </a:r>
            <a:r>
              <a:rPr lang="en-150" sz="1100" b="1" dirty="0"/>
              <a:t>s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70255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28DBC-A6B2-4A79-A2B8-C9C16406A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7A8D6-D906-4CDF-83BE-46505D727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/>
              <a:t>I</a:t>
            </a:r>
            <a:r>
              <a:rPr lang="en-150" dirty="0"/>
              <a:t>D</a:t>
            </a:r>
            <a:r>
              <a:rPr lang="en-GB" dirty="0"/>
              <a:t>L</a:t>
            </a:r>
            <a:r>
              <a:rPr lang="en-150" dirty="0"/>
              <a:t>E</a:t>
            </a:r>
            <a:r>
              <a:rPr lang="en-GB" dirty="0"/>
              <a:t>/</a:t>
            </a:r>
            <a:r>
              <a:rPr lang="en-150" dirty="0"/>
              <a:t>INACTIVE</a:t>
            </a:r>
            <a:r>
              <a:rPr lang="en-GB" dirty="0"/>
              <a:t> mode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s:</a:t>
            </a:r>
          </a:p>
          <a:p>
            <a:pPr lvl="1"/>
            <a:r>
              <a:rPr lang="en-US" dirty="0"/>
              <a:t>Option 1: Reuse existing Rel-16 requirements</a:t>
            </a:r>
          </a:p>
          <a:p>
            <a:pPr lvl="1"/>
            <a:r>
              <a:rPr lang="en-US" dirty="0"/>
              <a:t>Option 2: Study and define enhancements to support FR2 HST conditions</a:t>
            </a:r>
            <a:endParaRPr lang="en-150" dirty="0"/>
          </a:p>
          <a:p>
            <a:pPr lvl="1"/>
            <a:endParaRPr lang="en-150" dirty="0"/>
          </a:p>
          <a:p>
            <a:r>
              <a:rPr lang="en-150" dirty="0"/>
              <a:t>R</a:t>
            </a:r>
            <a:r>
              <a:rPr lang="en-GB" dirty="0"/>
              <a:t>R</a:t>
            </a:r>
            <a:r>
              <a:rPr lang="en-150" dirty="0"/>
              <a:t>C </a:t>
            </a:r>
            <a:r>
              <a:rPr lang="en-GB" dirty="0"/>
              <a:t>C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N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m</a:t>
            </a:r>
            <a:r>
              <a:rPr lang="en-150" dirty="0"/>
              <a:t>o</a:t>
            </a:r>
            <a:r>
              <a:rPr lang="en-GB" dirty="0"/>
              <a:t>d</a:t>
            </a:r>
            <a:r>
              <a:rPr lang="en-150" dirty="0"/>
              <a:t>e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DRX</a:t>
            </a:r>
            <a:r>
              <a:rPr lang="en-150" dirty="0"/>
              <a:t>:</a:t>
            </a:r>
          </a:p>
          <a:p>
            <a:pPr lvl="1"/>
            <a:r>
              <a:rPr lang="en-US" dirty="0"/>
              <a:t>Option 1: Do not define enhanced requirements for the case DRX is configured</a:t>
            </a:r>
            <a:endParaRPr lang="en-150" dirty="0"/>
          </a:p>
          <a:p>
            <a:pPr lvl="2"/>
            <a:r>
              <a:rPr lang="en-US" dirty="0"/>
              <a:t>Option 1A: Legacy NR R16 requirements (non-HST) will apply for the case DRX is configured</a:t>
            </a:r>
            <a:endParaRPr lang="en-150" dirty="0"/>
          </a:p>
          <a:p>
            <a:pPr lvl="2"/>
            <a:r>
              <a:rPr lang="en-US" dirty="0"/>
              <a:t>Option 1B: No RRM requirements will be defined for the case DRX is configured</a:t>
            </a:r>
            <a:endParaRPr lang="en-150" dirty="0"/>
          </a:p>
          <a:p>
            <a:pPr lvl="1"/>
            <a:r>
              <a:rPr lang="en-US" dirty="0"/>
              <a:t>Option 2: Define requirements for the short DRX configurations (e.g. up to 80ms).</a:t>
            </a:r>
          </a:p>
          <a:p>
            <a:pPr marL="0" indent="0">
              <a:buNone/>
            </a:pPr>
            <a:endParaRPr lang="en-150" dirty="0"/>
          </a:p>
          <a:p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q</a:t>
            </a:r>
            <a:r>
              <a:rPr lang="en-GB" dirty="0"/>
              <a:t>u</a:t>
            </a:r>
            <a:r>
              <a:rPr lang="en-150" dirty="0"/>
              <a:t>i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n </a:t>
            </a:r>
            <a:r>
              <a:rPr lang="en-GB" dirty="0"/>
              <a:t>Inter-frequency measurements</a:t>
            </a:r>
            <a:r>
              <a:rPr lang="en-150" dirty="0"/>
              <a:t>:</a:t>
            </a:r>
          </a:p>
          <a:p>
            <a:pPr lvl="1"/>
            <a:r>
              <a:rPr lang="en-US" dirty="0"/>
              <a:t>Option 1: Inter</a:t>
            </a:r>
            <a:r>
              <a:rPr lang="en-150" dirty="0"/>
              <a:t>-</a:t>
            </a:r>
            <a:r>
              <a:rPr lang="en-US" dirty="0"/>
              <a:t>frequency measurement</a:t>
            </a:r>
            <a:r>
              <a:rPr lang="en-150" dirty="0"/>
              <a:t>s</a:t>
            </a:r>
            <a:r>
              <a:rPr lang="en-US" dirty="0"/>
              <a:t> </a:t>
            </a:r>
            <a:r>
              <a:rPr lang="en-150" dirty="0"/>
              <a:t>a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US" dirty="0"/>
              <a:t> required for NR single carrier scenario in FR2.</a:t>
            </a:r>
          </a:p>
          <a:p>
            <a:pPr lvl="1"/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 2: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  <a:p>
            <a:pPr lvl="1"/>
            <a:r>
              <a:rPr lang="en-GB" dirty="0"/>
              <a:t>F</a:t>
            </a:r>
            <a:r>
              <a:rPr lang="en-150" dirty="0"/>
              <a:t>u</a:t>
            </a:r>
            <a:r>
              <a:rPr lang="en-GB" dirty="0"/>
              <a:t>r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p</a:t>
            </a:r>
            <a:r>
              <a:rPr lang="en-150" dirty="0"/>
              <a:t>u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o</a:t>
            </a:r>
            <a:r>
              <a:rPr lang="en-150" dirty="0"/>
              <a:t>m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r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GB" dirty="0"/>
              <a:t>o</a:t>
            </a:r>
            <a:r>
              <a:rPr lang="en-150" dirty="0"/>
              <a:t>r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s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e</a:t>
            </a:r>
            <a:r>
              <a:rPr lang="en-GB" dirty="0"/>
              <a:t>s</a:t>
            </a:r>
            <a:r>
              <a:rPr lang="en-150" dirty="0"/>
              <a:t>t</a:t>
            </a:r>
            <a:r>
              <a:rPr lang="en-GB" dirty="0"/>
              <a:t>e</a:t>
            </a:r>
            <a:r>
              <a:rPr lang="en-150" dirty="0"/>
              <a:t>d</a:t>
            </a:r>
          </a:p>
          <a:p>
            <a:pPr lvl="1"/>
            <a:endParaRPr lang="en-150" dirty="0"/>
          </a:p>
          <a:p>
            <a:r>
              <a:rPr lang="en-GB" dirty="0"/>
              <a:t>Inter-RAT measurements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Option 1: </a:t>
            </a:r>
            <a:r>
              <a:rPr lang="en-US" dirty="0"/>
              <a:t>Inter-</a:t>
            </a:r>
            <a:r>
              <a:rPr lang="en-150" dirty="0"/>
              <a:t>R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US" dirty="0"/>
              <a:t> measurements are required for NR</a:t>
            </a:r>
            <a:r>
              <a:rPr lang="en-150" dirty="0"/>
              <a:t> </a:t>
            </a:r>
            <a:r>
              <a:rPr lang="en-GB" dirty="0"/>
              <a:t>S</a:t>
            </a:r>
            <a:r>
              <a:rPr lang="en-150" dirty="0"/>
              <a:t>A</a:t>
            </a:r>
            <a:r>
              <a:rPr lang="en-US" dirty="0"/>
              <a:t> single carrier scenario in FR2</a:t>
            </a:r>
            <a:endParaRPr lang="en-150" dirty="0"/>
          </a:p>
          <a:p>
            <a:pPr lvl="1"/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 2: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  <a:p>
            <a:pPr lvl="1"/>
            <a:r>
              <a:rPr lang="en-150" dirty="0"/>
              <a:t>F</a:t>
            </a:r>
            <a:r>
              <a:rPr lang="en-GB" dirty="0"/>
              <a:t>u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p</a:t>
            </a:r>
            <a:r>
              <a:rPr lang="en-150" dirty="0"/>
              <a:t>u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o</a:t>
            </a:r>
            <a:r>
              <a:rPr lang="en-150" dirty="0"/>
              <a:t>m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r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GB" dirty="0"/>
              <a:t>o</a:t>
            </a:r>
            <a:r>
              <a:rPr lang="en-150" dirty="0"/>
              <a:t>r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s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1296B-F7AB-4F8A-AF52-23F28254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1243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E688F-42D3-4963-BD2A-40D217661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79571-368F-4635-9F67-DC091F0E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UE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u</a:t>
            </a:r>
            <a:r>
              <a:rPr lang="en-GB" dirty="0"/>
              <a:t>t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m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s</a:t>
            </a:r>
            <a:r>
              <a:rPr lang="en-GB" dirty="0"/>
              <a:t> timing adjustment step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Autonomous timing adjust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US" dirty="0"/>
              <a:t> step </a:t>
            </a:r>
            <a:r>
              <a:rPr lang="en-US" dirty="0" err="1"/>
              <a:t>Tq</a:t>
            </a:r>
            <a:r>
              <a:rPr lang="en-US" dirty="0"/>
              <a:t> for FR2 in high speed scenario is 4.5Ts.</a:t>
            </a:r>
            <a:endParaRPr lang="en-150" dirty="0"/>
          </a:p>
          <a:p>
            <a:pPr lvl="1"/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n2: Other options are not precluded</a:t>
            </a:r>
          </a:p>
          <a:p>
            <a:endParaRPr lang="en-150" dirty="0"/>
          </a:p>
          <a:p>
            <a:r>
              <a:rPr lang="en-150" dirty="0"/>
              <a:t>F</a:t>
            </a:r>
            <a:r>
              <a:rPr lang="en-GB" dirty="0"/>
              <a:t>F</a:t>
            </a:r>
            <a:r>
              <a:rPr lang="en-150" dirty="0"/>
              <a:t>S: </a:t>
            </a:r>
            <a:r>
              <a:rPr lang="en-US" dirty="0"/>
              <a:t>whether to consider location assisted information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E6EF9-841F-40F3-9FDA-0EF6232B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55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3EFE-8720-439D-8AED-82A37F263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g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l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g: De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o</a:t>
            </a:r>
            <a:r>
              <a:rPr lang="en-150" dirty="0"/>
              <a:t>y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Fl</a:t>
            </a:r>
            <a:r>
              <a:rPr lang="en-GB" dirty="0"/>
              <a:t>a</a:t>
            </a:r>
            <a:r>
              <a:rPr lang="en-150" dirty="0"/>
              <a:t>g</a:t>
            </a:r>
            <a:r>
              <a:rPr lang="en-GB" dirty="0"/>
              <a:t>s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B2CA-E6AC-490A-80D1-0A7D07BAC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HST FR2 network deployment flag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Option 1: </a:t>
            </a:r>
            <a:r>
              <a:rPr lang="sv" dirty="0"/>
              <a:t>Add flag to enable the UE to differentiate between the HST and non-HST scenarios</a:t>
            </a:r>
            <a:endParaRPr lang="en-150" dirty="0"/>
          </a:p>
          <a:p>
            <a:pPr lvl="1"/>
            <a:r>
              <a:rPr lang="en-150" dirty="0"/>
              <a:t>Option 2: </a:t>
            </a:r>
            <a:r>
              <a:rPr lang="en-US" dirty="0"/>
              <a:t>HST FR2 CPE is a special dedicated device, flag is not needed</a:t>
            </a:r>
            <a:endParaRPr lang="en-150" dirty="0"/>
          </a:p>
          <a:p>
            <a:endParaRPr lang="en-150" dirty="0"/>
          </a:p>
          <a:p>
            <a:r>
              <a:rPr lang="en-150" dirty="0"/>
              <a:t>HST FR2 bidirectional mode flag:</a:t>
            </a:r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Network informs UE whether it operates in bidirectional mode in high speed in FR2 by corresponding flag.</a:t>
            </a:r>
            <a:endParaRPr lang="en-150" dirty="0"/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2: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3A50F-0AA1-4CF7-A3DD-BD1EF41B3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486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956DA-0F01-4697-B2BA-F7EFF5969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g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l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g: </a:t>
            </a:r>
            <a:r>
              <a:rPr lang="en-GB" dirty="0"/>
              <a:t>U</a:t>
            </a:r>
            <a:r>
              <a:rPr lang="en-150" dirty="0"/>
              <a:t>E Ca</a:t>
            </a:r>
            <a:r>
              <a:rPr lang="en-GB" dirty="0"/>
              <a:t>p</a:t>
            </a:r>
            <a:r>
              <a:rPr lang="en-150" dirty="0"/>
              <a:t>a</a:t>
            </a:r>
            <a:r>
              <a:rPr lang="en-GB" dirty="0"/>
              <a:t>b</a:t>
            </a:r>
            <a:r>
              <a:rPr lang="en-150" dirty="0"/>
              <a:t>i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t</a:t>
            </a:r>
            <a:r>
              <a:rPr lang="en-150" dirty="0"/>
              <a:t>y Fi</a:t>
            </a:r>
            <a:r>
              <a:rPr lang="en-GB" dirty="0"/>
              <a:t>e</a:t>
            </a:r>
            <a:r>
              <a:rPr lang="en-150" dirty="0"/>
              <a:t>l</a:t>
            </a:r>
            <a:r>
              <a:rPr lang="en-GB" dirty="0"/>
              <a:t>d</a:t>
            </a:r>
            <a:r>
              <a:rPr lang="en-150" dirty="0"/>
              <a:t>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CCBB-F656-49A6-8BF2-585DEC180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150" dirty="0"/>
              <a:t>On the UE support of HST FR2:</a:t>
            </a:r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The UE should inform network that it supports HST FR2</a:t>
            </a:r>
            <a:r>
              <a:rPr lang="en-150" dirty="0"/>
              <a:t>/</a:t>
            </a:r>
            <a:r>
              <a:rPr lang="en-GB" dirty="0"/>
              <a:t>i</a:t>
            </a:r>
            <a:r>
              <a:rPr lang="en-150" dirty="0"/>
              <a:t>t </a:t>
            </a:r>
            <a:r>
              <a:rPr lang="en-GB" dirty="0"/>
              <a:t>i</a:t>
            </a:r>
            <a:r>
              <a:rPr lang="en-150" dirty="0"/>
              <a:t>s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C</a:t>
            </a:r>
            <a:r>
              <a:rPr lang="en-150" dirty="0"/>
              <a:t>P</a:t>
            </a:r>
            <a:r>
              <a:rPr lang="en-GB" dirty="0"/>
              <a:t>E</a:t>
            </a:r>
            <a:endParaRPr lang="en-150" dirty="0"/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2: </a:t>
            </a:r>
            <a:r>
              <a:rPr lang="en-US" dirty="0"/>
              <a:t>Only roof-mounted CPE is considered that should always have a capability to work in HST FR2 scenario</a:t>
            </a:r>
            <a:endParaRPr lang="en-150" dirty="0"/>
          </a:p>
          <a:p>
            <a:pPr lvl="1"/>
            <a:endParaRPr lang="en-150" dirty="0"/>
          </a:p>
          <a:p>
            <a:r>
              <a:rPr lang="en-US" dirty="0"/>
              <a:t>UE capability field on the support of bidirectional operation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Network informs UE whether it operates in bidirectional mode in high speed in FR2 by corresponding flag.</a:t>
            </a:r>
            <a:endParaRPr lang="en-150" dirty="0"/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2: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  <a:p>
            <a:endParaRPr lang="en-150" dirty="0"/>
          </a:p>
          <a:p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CAAC1-A81A-4F02-9C7F-3D5C3C7A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40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BF739-FC5D-49EC-B34A-C02F01941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</a:t>
            </a:r>
            <a:r>
              <a:rPr lang="en-150" dirty="0"/>
              <a:t>u</a:t>
            </a:r>
            <a:r>
              <a:rPr lang="en-GB" dirty="0"/>
              <a:t>m</a:t>
            </a:r>
            <a:r>
              <a:rPr lang="en-150" dirty="0"/>
              <a:t>b</a:t>
            </a:r>
            <a:r>
              <a:rPr lang="en-GB" dirty="0"/>
              <a:t>e</a:t>
            </a:r>
            <a:r>
              <a:rPr lang="en-150" dirty="0"/>
              <a:t>r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R</a:t>
            </a:r>
            <a:r>
              <a:rPr lang="en-150" dirty="0"/>
              <a:t>X Beams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B3155-27C1-42EE-A7EB-7634132AE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150" dirty="0"/>
              <a:t>u</a:t>
            </a:r>
            <a:r>
              <a:rPr lang="en-GB" dirty="0"/>
              <a:t>m</a:t>
            </a:r>
            <a:r>
              <a:rPr lang="en-150" dirty="0"/>
              <a:t>b</a:t>
            </a:r>
            <a:r>
              <a:rPr lang="en-GB" dirty="0"/>
              <a:t>e</a:t>
            </a:r>
            <a:r>
              <a:rPr lang="en-150" dirty="0"/>
              <a:t>r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R</a:t>
            </a:r>
            <a:r>
              <a:rPr lang="en-150" dirty="0"/>
              <a:t>x </a:t>
            </a:r>
            <a:r>
              <a:rPr lang="en-GB" dirty="0"/>
              <a:t>b</a:t>
            </a:r>
            <a:r>
              <a:rPr lang="en-150" dirty="0"/>
              <a:t>e</a:t>
            </a:r>
            <a:r>
              <a:rPr lang="en-GB" dirty="0"/>
              <a:t>a</a:t>
            </a:r>
            <a:r>
              <a:rPr lang="en-150" dirty="0"/>
              <a:t>m</a:t>
            </a:r>
            <a:r>
              <a:rPr lang="en-GB" dirty="0"/>
              <a:t>s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FFS: </a:t>
            </a:r>
            <a:r>
              <a:rPr lang="en-US" dirty="0"/>
              <a:t>if reducing the number of RX beams used in IDLE and/or CONNECTED mode is needed</a:t>
            </a:r>
            <a:endParaRPr lang="en-150" dirty="0"/>
          </a:p>
          <a:p>
            <a:pPr lvl="1"/>
            <a:r>
              <a:rPr lang="en-150" dirty="0"/>
              <a:t>FFS: </a:t>
            </a:r>
            <a:r>
              <a:rPr lang="en-US" dirty="0"/>
              <a:t>the 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r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o</a:t>
            </a:r>
            <a:r>
              <a:rPr lang="en-150" dirty="0"/>
              <a:t>m</a:t>
            </a:r>
            <a:r>
              <a:rPr lang="en-GB" dirty="0"/>
              <a:t>a</a:t>
            </a:r>
            <a:r>
              <a:rPr lang="en-150" dirty="0"/>
              <a:t>n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US" dirty="0"/>
              <a:t> impact and UE gains in 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l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US" dirty="0"/>
              <a:t> </a:t>
            </a:r>
            <a:r>
              <a:rPr lang="en-150" dirty="0"/>
              <a:t>t</a:t>
            </a:r>
            <a:r>
              <a:rPr lang="en-GB" dirty="0"/>
              <a:t>o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US" dirty="0"/>
              <a:t> deployment scenarios</a:t>
            </a:r>
            <a:endParaRPr lang="en-150" dirty="0"/>
          </a:p>
          <a:p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C091B-6BC8-4749-ABC9-0B97A077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515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E5007003D3004E92B8EDD86D20E8CD" ma:contentTypeVersion="29" ma:contentTypeDescription="Create a new document." ma:contentTypeScope="" ma:versionID="9832116a38278d3212cd0c00ef512d66">
  <xsd:schema xmlns:xsd="http://www.w3.org/2001/XMLSchema" xmlns:xs="http://www.w3.org/2001/XMLSchema" xmlns:p="http://schemas.microsoft.com/office/2006/metadata/properties" xmlns:ns2="71c5aaf6-e6ce-465b-b873-5148d2a4c105" xmlns:ns3="3b34c8f0-1ef5-4d1e-bb66-517ce7fe7356" xmlns:ns4="0b6aed8e-0313-4d17-80ff-d0e5da4931c5" targetNamespace="http://schemas.microsoft.com/office/2006/metadata/properties" ma:root="true" ma:fieldsID="dfd6e8093643db0eface87a5eeff0d72" ns2:_="" ns3:_="" ns4:_="">
    <xsd:import namespace="71c5aaf6-e6ce-465b-b873-5148d2a4c105"/>
    <xsd:import namespace="3b34c8f0-1ef5-4d1e-bb66-517ce7fe7356"/>
    <xsd:import namespace="0b6aed8e-0313-4d17-80ff-d0e5da4931c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Information" minOccurs="0"/>
                <xsd:element ref="ns3:Associated_x0020_Task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4c8f0-1ef5-4d1e-bb66-517ce7fe7356" elementFormDefault="qualified">
    <xsd:import namespace="http://schemas.microsoft.com/office/2006/documentManagement/types"/>
    <xsd:import namespace="http://schemas.microsoft.com/office/infopath/2007/PartnerControls"/>
    <xsd:element name="Information" ma:index="12" nillable="true" ma:displayName="Information" ma:description="Add here comments or additional information about the file" ma:internalName="Information">
      <xsd:simpleType>
        <xsd:restriction base="dms:Note">
          <xsd:maxLength value="255"/>
        </xsd:restriction>
      </xsd:simpleType>
    </xsd:element>
    <xsd:element name="Associated_x0020_Task" ma:index="13" nillable="true" ma:displayName="C5G Task" ma:description="Task working on topic" ma:internalName="Associated_x0020_Task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2E Arch and Prot"/>
                    <xsd:enumeration value="5G Radio"/>
                    <xsd:enumeration value="LTE Radio"/>
                    <xsd:enumeration value="E2E CIoT"/>
                    <xsd:enumeration value="E2E Verticals"/>
                    <xsd:enumeration value="EPC"/>
                    <xsd:enumeration value="IMS"/>
                    <xsd:enumeration value="SEC"/>
                    <xsd:enumeration value="Network Management"/>
                    <xsd:enumeration value="Virtualization"/>
                    <xsd:enumeration value="MEC"/>
                    <xsd:enumeration value="None (handled in delegation)"/>
                  </xsd:restriction>
                </xsd:simpleType>
              </xsd:element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aed8e-0313-4d17-80ff-d0e5da4931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Information xmlns="3b34c8f0-1ef5-4d1e-bb66-517ce7fe7356" xsi:nil="true"/>
    <Associated_x0020_Task xmlns="3b34c8f0-1ef5-4d1e-bb66-517ce7fe7356"/>
    <_dlc_DocId xmlns="71c5aaf6-e6ce-465b-b873-5148d2a4c105">5AIRPNAIUNRU-1328258698-1914</_dlc_DocId>
    <_dlc_DocIdUrl xmlns="71c5aaf6-e6ce-465b-b873-5148d2a4c105">
      <Url>https://nokia.sharepoint.com/sites/c5g/5gradio/_layouts/15/DocIdRedir.aspx?ID=5AIRPNAIUNRU-1328258698-1914</Url>
      <Description>5AIRPNAIUNRU-1328258698-1914</Description>
    </_dlc_DocIdUrl>
  </documentManagement>
</p:properties>
</file>

<file path=customXml/itemProps1.xml><?xml version="1.0" encoding="utf-8"?>
<ds:datastoreItem xmlns:ds="http://schemas.openxmlformats.org/officeDocument/2006/customXml" ds:itemID="{FA5E6F13-496E-4284-8C07-0286487C8F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608CA8-73B4-494B-8078-EC8C9DBB352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34F718B-26AC-42F8-BDE7-2C733DA6858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463359F-0898-49C7-85F4-31251BFDC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3b34c8f0-1ef5-4d1e-bb66-517ce7fe7356"/>
    <ds:schemaRef ds:uri="0b6aed8e-0313-4d17-80ff-d0e5da4931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B09FE0A6-A20A-477E-92FA-14D143281CE5}">
  <ds:schemaRefs>
    <ds:schemaRef ds:uri="http://schemas.microsoft.com/office/2006/metadata/properties"/>
    <ds:schemaRef ds:uri="http://schemas.microsoft.com/office/infopath/2007/PartnerControls"/>
    <ds:schemaRef ds:uri="71c5aaf6-e6ce-465b-b873-5148d2a4c105"/>
    <ds:schemaRef ds:uri="3b34c8f0-1ef5-4d1e-bb66-517ce7fe73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13933</TotalTime>
  <Words>2600</Words>
  <Application>Microsoft Office PowerPoint</Application>
  <PresentationFormat>On-screen Show (4:3)</PresentationFormat>
  <Paragraphs>201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主题</vt:lpstr>
      <vt:lpstr>WF on Rel-17 NR HST FR2 enhancements, RRM requirements</vt:lpstr>
      <vt:lpstr>Background</vt:lpstr>
      <vt:lpstr>RRM and Deployment Scenarios: General</vt:lpstr>
      <vt:lpstr>Applicability of Rel-15/16 requirements to Rel-17 HST FR2</vt:lpstr>
      <vt:lpstr>The scope of HST FR2 requirements</vt:lpstr>
      <vt:lpstr>The scope of HST FR2 requirements: Other</vt:lpstr>
      <vt:lpstr>HST FR2 signalling: Deployment Flags</vt:lpstr>
      <vt:lpstr>HST FR2 signalling: UE Capability Fields </vt:lpstr>
      <vt:lpstr>Number of RX Beams</vt:lpstr>
      <vt:lpstr>IDLE/INACTIVITY Mode RRM requirements</vt:lpstr>
      <vt:lpstr>Connected mode RRM requirements</vt:lpstr>
      <vt:lpstr>Beam management requirements</vt:lpstr>
      <vt:lpstr>Contributions List in RAN4#98-e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switching period between two FR1 uplink carriers</dc:title>
  <dc:creator>Yang Shan</dc:creator>
  <cp:lastModifiedBy>Chu-Hsiang Huang</cp:lastModifiedBy>
  <cp:revision>446</cp:revision>
  <dcterms:created xsi:type="dcterms:W3CDTF">2019-09-05T02:26:38Z</dcterms:created>
  <dcterms:modified xsi:type="dcterms:W3CDTF">2021-02-03T02:06:35Z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(2)9nmzNnROtrku6He4mdY/julwhlxNynOxXmbnjEw11A3V08GeRbsrKdJfHt8aYO2Oj2o3vzqs
Z5DTKFwKTqJHVYIlONoykCVAYmJn0CJCXqon+7XBdGYTOTaMnjglyceGGk05kFoUWYvtKHHp
1ZBvRjsZuovfmcBq+2z1cFO9AxxnYU1QDvEUrHKcEEnicISrZ9GjrM2RSGAe6lOMlGKHbrdU
xCZqLN4L2MEuF4Qalr</vt:lpwstr>
  </property>
  <property fmtid="{D5CDD505-2E9C-101B-9397-08002B2CF9AE}" pid="3" name="_2015_ms_pID_7253431">
    <vt:lpwstr>UQzA3bcRhbAiK7biMtIKEXT8tWwLIqAsgeldD+EkkGiWlOexQ1SbUk
TCqfqQqpTtJHFLvBJ7Y8w4MorGSKdeZbMq46FFbQG5eLwjCk21qRmI23JiFWHueRmeW7L7Mr
/J/n4qJEjJ11YZ4M6m8xs+buQjNryPlFzNFoJ7lwcgz6+31NjKKTkROVy9276a7wQDI=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1582507889</vt:lpwstr>
  </property>
  <property fmtid="{D5CDD505-2E9C-101B-9397-08002B2CF9AE}" pid="8" name="ContentTypeId">
    <vt:lpwstr>0x01010000E5007003D3004E92B8EDD86D20E8CD</vt:lpwstr>
  </property>
  <property fmtid="{D5CDD505-2E9C-101B-9397-08002B2CF9AE}" pid="9" name="NSCPROP_SA">
    <vt:lpwstr>C:\Users\ADMINI~1\AppData\Local\Temp\BNZ.5fad3b3e3056b3d\R4-2017492 WF on Rel-16 NR IAB demodulation requirements V3.pptx</vt:lpwstr>
  </property>
  <property fmtid="{D5CDD505-2E9C-101B-9397-08002B2CF9AE}" pid="10" name="_dlc_DocIdItemGuid">
    <vt:lpwstr>b5e2071e-5374-4624-98c7-3cc742434264</vt:lpwstr>
  </property>
</Properties>
</file>