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62CF2-8FED-43DD-B905-016526C266BE}" v="2" dt="2020-06-01T18:23:53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vodian, Bill [CTO]" userId="24ddce14-b8f7-4f54-af74-631294b67ab0" providerId="ADAL" clId="{6EC1035E-8E94-49E1-A039-71C3D5FAC2DA}"/>
    <pc:docChg chg="custSel addSld delSld modSld">
      <pc:chgData name="Shvodian, Bill [CTO]" userId="24ddce14-b8f7-4f54-af74-631294b67ab0" providerId="ADAL" clId="{6EC1035E-8E94-49E1-A039-71C3D5FAC2DA}" dt="2020-06-01T18:23:58.911" v="276" actId="20577"/>
      <pc:docMkLst>
        <pc:docMk/>
      </pc:docMkLst>
      <pc:sldChg chg="modSp">
        <pc:chgData name="Shvodian, Bill [CTO]" userId="24ddce14-b8f7-4f54-af74-631294b67ab0" providerId="ADAL" clId="{6EC1035E-8E94-49E1-A039-71C3D5FAC2DA}" dt="2020-06-01T18:23:58.911" v="276" actId="20577"/>
        <pc:sldMkLst>
          <pc:docMk/>
          <pc:sldMk cId="2111818503" sldId="258"/>
        </pc:sldMkLst>
        <pc:spChg chg="mod">
          <ac:chgData name="Shvodian, Bill [CTO]" userId="24ddce14-b8f7-4f54-af74-631294b67ab0" providerId="ADAL" clId="{6EC1035E-8E94-49E1-A039-71C3D5FAC2DA}" dt="2020-06-01T18:23:58.911" v="276" actId="20577"/>
          <ac:spMkLst>
            <pc:docMk/>
            <pc:sldMk cId="2111818503" sldId="258"/>
            <ac:spMk id="3" creationId="{00000000-0000-0000-0000-000000000000}"/>
          </ac:spMkLst>
        </pc:spChg>
      </pc:sldChg>
      <pc:sldChg chg="modSp add del">
        <pc:chgData name="Shvodian, Bill [CTO]" userId="24ddce14-b8f7-4f54-af74-631294b67ab0" providerId="ADAL" clId="{6EC1035E-8E94-49E1-A039-71C3D5FAC2DA}" dt="2020-06-01T18:23:17.106" v="241" actId="2696"/>
        <pc:sldMkLst>
          <pc:docMk/>
          <pc:sldMk cId="72257022" sldId="267"/>
        </pc:sldMkLst>
        <pc:spChg chg="mod">
          <ac:chgData name="Shvodian, Bill [CTO]" userId="24ddce14-b8f7-4f54-af74-631294b67ab0" providerId="ADAL" clId="{6EC1035E-8E94-49E1-A039-71C3D5FAC2DA}" dt="2020-06-01T18:20:43.943" v="42" actId="20577"/>
          <ac:spMkLst>
            <pc:docMk/>
            <pc:sldMk cId="72257022" sldId="267"/>
            <ac:spMk id="2" creationId="{B4984904-89CA-40DD-83DB-21ED211A4D38}"/>
          </ac:spMkLst>
        </pc:spChg>
        <pc:spChg chg="mod">
          <ac:chgData name="Shvodian, Bill [CTO]" userId="24ddce14-b8f7-4f54-af74-631294b67ab0" providerId="ADAL" clId="{6EC1035E-8E94-49E1-A039-71C3D5FAC2DA}" dt="2020-06-01T18:23:01.733" v="240" actId="20577"/>
          <ac:spMkLst>
            <pc:docMk/>
            <pc:sldMk cId="72257022" sldId="267"/>
            <ac:spMk id="3" creationId="{959780C4-1BB4-4BE5-8994-134F50E30FC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57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90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62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51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39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42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5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96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78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18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86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D9F3-F335-4350-BAF3-E20119B5F65B}" type="datetimeFigureOut">
              <a:rPr lang="zh-CN" altLang="en-US" smtClean="0"/>
              <a:t>2021-2-3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2B6EE-E8AF-480A-87DF-DAB69FA482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76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75463-A967-4B38-88A3-02B03CE51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706" y="1939777"/>
            <a:ext cx="10853225" cy="23876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WF on </a:t>
            </a:r>
            <a:r>
              <a:rPr lang="en-US" altLang="zh-CN" dirty="0"/>
              <a:t>simulation assumptions for system performance evaluation</a:t>
            </a:r>
            <a:r>
              <a:rPr lang="en-US" altLang="zh-CN" sz="5300" dirty="0"/>
              <a:t/>
            </a:r>
            <a:br>
              <a:rPr lang="en-US" altLang="zh-CN" sz="5300" dirty="0"/>
            </a:br>
            <a:r>
              <a:rPr lang="en-US" altLang="zh-TW" sz="4000" dirty="0"/>
              <a:t>Moderator(China Unicom)</a:t>
            </a:r>
            <a:endParaRPr lang="zh-CN" altLang="en-US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8CFE3A-092A-40EF-9FF3-19DE7D40E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" y="114658"/>
            <a:ext cx="12007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/>
              <a:t>3GPP TSG-RAN WG4 Meeting #</a:t>
            </a:r>
            <a:r>
              <a:rPr lang="en-US" altLang="zh-CN" sz="2400" b="1" dirty="0" smtClean="0"/>
              <a:t>98-e</a:t>
            </a:r>
            <a:r>
              <a:rPr lang="en-GB" altLang="zh-CN" sz="2400" b="1" dirty="0"/>
              <a:t>	                                              R4</a:t>
            </a:r>
            <a:r>
              <a:rPr lang="en-US" altLang="zh-CN" sz="2400" b="1" dirty="0"/>
              <a:t>-</a:t>
            </a:r>
            <a:r>
              <a:rPr lang="en-GB" altLang="zh-CN" sz="2400" b="1" dirty="0" smtClean="0"/>
              <a:t>21xxxxx</a:t>
            </a:r>
            <a:endParaRPr lang="en-GB" altLang="zh-CN" sz="2400" b="1" dirty="0"/>
          </a:p>
          <a:p>
            <a:r>
              <a:rPr lang="en-US" altLang="zh-TW" sz="2400" b="1" dirty="0"/>
              <a:t>Electronic Meeting, </a:t>
            </a:r>
            <a:r>
              <a:rPr lang="en-US" altLang="zh-TW" sz="2400" b="1" dirty="0" smtClean="0"/>
              <a:t>Jan. </a:t>
            </a:r>
            <a:r>
              <a:rPr lang="en-US" altLang="zh-TW" sz="2400" b="1" dirty="0"/>
              <a:t>25– </a:t>
            </a:r>
            <a:r>
              <a:rPr lang="en-US" altLang="zh-TW" sz="2400" b="1" dirty="0" smtClean="0"/>
              <a:t>Feb. </a:t>
            </a:r>
            <a:r>
              <a:rPr lang="en-US" altLang="zh-TW" sz="2400" b="1" dirty="0"/>
              <a:t>05, </a:t>
            </a:r>
            <a:r>
              <a:rPr lang="en-US" altLang="zh-TW" sz="2400" b="1" dirty="0" smtClean="0"/>
              <a:t>2021</a:t>
            </a:r>
            <a:endParaRPr lang="zh-TW" altLang="zh-TW" sz="2400" b="1" dirty="0"/>
          </a:p>
        </p:txBody>
      </p:sp>
    </p:spTree>
    <p:extLst>
      <p:ext uri="{BB962C8B-B14F-4D97-AF65-F5344CB8AC3E}">
        <p14:creationId xmlns:p14="http://schemas.microsoft.com/office/powerpoint/2010/main" val="40141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04502"/>
            <a:ext cx="10515600" cy="130629"/>
          </a:xfrm>
        </p:spPr>
        <p:txBody>
          <a:bodyPr>
            <a:normAutofit fontScale="90000"/>
          </a:bodyPr>
          <a:lstStyle/>
          <a:p>
            <a:r>
              <a:rPr lang="en-GB" altLang="zh-CN" sz="2000" dirty="0"/>
              <a:t>Dynamic system level simulation</a:t>
            </a:r>
            <a:endParaRPr lang="zh-CN" altLang="en-US" sz="20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130730"/>
              </p:ext>
            </p:extLst>
          </p:nvPr>
        </p:nvGraphicFramePr>
        <p:xfrm>
          <a:off x="1499079" y="300888"/>
          <a:ext cx="9421470" cy="6337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000">
                  <a:extLst>
                    <a:ext uri="{9D8B030D-6E8A-4147-A177-3AD203B41FA5}">
                      <a16:colId xmlns:a16="http://schemas.microsoft.com/office/drawing/2014/main" val="2056847370"/>
                    </a:ext>
                  </a:extLst>
                </a:gridCol>
                <a:gridCol w="5366470">
                  <a:extLst>
                    <a:ext uri="{9D8B030D-6E8A-4147-A177-3AD203B41FA5}">
                      <a16:colId xmlns:a16="http://schemas.microsoft.com/office/drawing/2014/main" val="1115017775"/>
                    </a:ext>
                  </a:extLst>
                </a:gridCol>
              </a:tblGrid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Configuration parameters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Values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954451621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Scenario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Urban macro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218798841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ISD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500 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3979087514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Duplexing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FDD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771048463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Carrier frequency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1.8 GHz, 2.1GHz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4271352979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Modulation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Up to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64QAM, 256QAM is optional</a:t>
                      </a:r>
                      <a:endParaRPr lang="zh-CN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872807678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Numerology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 kHz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10624684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Simulation bandwidth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0 MHz                            </a:t>
                      </a:r>
                      <a:endParaRPr lang="zh-CN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3408409131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Transmission scheme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SU-MIMO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77314068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Codebook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For 2Tx, codebook [1 1]</a:t>
                      </a:r>
                      <a:r>
                        <a:rPr lang="en-GB" sz="1200" baseline="30000" dirty="0">
                          <a:effectLst/>
                        </a:rPr>
                        <a:t>T </a:t>
                      </a:r>
                      <a:r>
                        <a:rPr lang="en-GB" sz="1200" dirty="0">
                          <a:effectLst/>
                        </a:rPr>
                        <a:t>is used for transmit diversity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786424929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 dimension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 layer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784242280"/>
                  </a:ext>
                </a:extLst>
              </a:tr>
              <a:tr h="43919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Antenna configuration at TRxP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4Rx, (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</a:rPr>
                        <a:t>M,N,P,Mg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, Ng) = (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1,2,2,1,1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; 1,2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altLang="zh-CN" sz="1200" dirty="0" smtClean="0">
                          <a:solidFill>
                            <a:schemeClr val="tx1"/>
                          </a:solidFill>
                          <a:effectLst/>
                        </a:rPr>
                        <a:t>4Rx, (M, N, P, Mg, Ng) = (1, 4, 2, 1, 2)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32Rx, (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</a:rPr>
                        <a:t>M,N,P,Mg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, Ng) = (8,8,2,1,1; 2,8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079647433"/>
                  </a:ext>
                </a:extLst>
              </a:tr>
              <a:tr h="43919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Antenna configuration at UE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1Tx, (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</a:rPr>
                        <a:t>M,N,P,Mg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, Ng) = (1,1,1,1,1; 1,1),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2Tx, (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</a:rPr>
                        <a:t>M,N,P,Mg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, Ng) = (1,1,2,1,1;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1,1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361424604"/>
                  </a:ext>
                </a:extLst>
              </a:tr>
              <a:tr h="65322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UE maximal transmit power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For 1Tx, 23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for each TXRU</a:t>
                      </a:r>
                      <a:endParaRPr lang="zh-CN" sz="1200" dirty="0">
                        <a:effectLst/>
                      </a:endParaRPr>
                    </a:p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For 1Tx, 26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for each TXRU (High power UE)</a:t>
                      </a:r>
                      <a:endParaRPr lang="zh-CN" sz="1200" dirty="0">
                        <a:effectLst/>
                      </a:endParaRPr>
                    </a:p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For 2Tx, 23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for each TXRU (High power UE)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310946124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Scheduling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PF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741247765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MMSE-IRC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567095735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Channel estimation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Ideal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2822634541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control parameter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P0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=[-60~-76],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alpha =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[0.6, 0.8]</a:t>
                      </a:r>
                      <a:endParaRPr lang="zh-CN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3965874793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TRxP number per site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4063977058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TRxP number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367501359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Channel model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UMa</a:t>
                      </a:r>
                      <a:r>
                        <a:rPr lang="en-GB" sz="1200" dirty="0">
                          <a:effectLst/>
                        </a:rPr>
                        <a:t> following TR 38.901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3781603233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Electronic tilt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102°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360680834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Traffic model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FTP3, packet size: 100k / 10k Byte, arrival rate: </a:t>
                      </a:r>
                      <a:r>
                        <a:rPr lang="en-GB" sz="1200" dirty="0" smtClean="0">
                          <a:effectLst/>
                        </a:rPr>
                        <a:t>[1 </a:t>
                      </a:r>
                      <a:r>
                        <a:rPr lang="en-GB" sz="1200" dirty="0">
                          <a:effectLst/>
                        </a:rPr>
                        <a:t>packet / </a:t>
                      </a:r>
                      <a:r>
                        <a:rPr lang="en-GB" sz="1200" dirty="0" smtClean="0">
                          <a:effectLst/>
                        </a:rPr>
                        <a:t>s,</a:t>
                      </a:r>
                      <a:r>
                        <a:rPr lang="en-GB" sz="1200" baseline="0" dirty="0" smtClean="0">
                          <a:effectLst/>
                        </a:rPr>
                        <a:t> 1 packet/200ms]</a:t>
                      </a:r>
                      <a:endParaRPr lang="en-GB" sz="1200" dirty="0" smtClean="0">
                        <a:effectLst/>
                      </a:endParaRP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416306887"/>
                  </a:ext>
                </a:extLst>
              </a:tr>
              <a:tr h="225171">
                <a:tc>
                  <a:txBody>
                    <a:bodyPr/>
                    <a:lstStyle/>
                    <a:p>
                      <a:pPr marL="0" algn="just" defTabSz="914400" rtl="0" eaLnBrk="1" fontAlgn="base" latinLnBrk="0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Uplink duty cycle</a:t>
                      </a:r>
                      <a:endParaRPr lang="zh-CN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326" marR="27326" marT="8037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fontAlgn="base" latinLnBrk="0" hangingPunct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50%, 100%</a:t>
                      </a:r>
                    </a:p>
                  </a:txBody>
                  <a:tcPr marL="27326" marR="27326" marT="8037" marB="0" anchor="ctr"/>
                </a:tc>
                <a:extLst>
                  <a:ext uri="{0D108BD9-81ED-4DB2-BD59-A6C34878D82A}">
                    <a16:rowId xmlns:a16="http://schemas.microsoft.com/office/drawing/2014/main" val="1317742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1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04502"/>
            <a:ext cx="10515600" cy="130629"/>
          </a:xfrm>
        </p:spPr>
        <p:txBody>
          <a:bodyPr>
            <a:normAutofit fontScale="90000"/>
          </a:bodyPr>
          <a:lstStyle/>
          <a:p>
            <a:r>
              <a:rPr lang="en-GB" altLang="zh-CN" sz="2000" dirty="0" smtClean="0"/>
              <a:t>Mont</a:t>
            </a:r>
            <a:r>
              <a:rPr lang="en-US" altLang="zh-CN" sz="2000" dirty="0" smtClean="0"/>
              <a:t>e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Carlo </a:t>
            </a:r>
            <a:r>
              <a:rPr lang="en-GB" altLang="zh-CN" sz="2000" dirty="0" smtClean="0"/>
              <a:t>simulation</a:t>
            </a:r>
            <a:endParaRPr lang="zh-CN" altLang="en-US" sz="2000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232246"/>
              </p:ext>
            </p:extLst>
          </p:nvPr>
        </p:nvGraphicFramePr>
        <p:xfrm>
          <a:off x="2997950" y="1001666"/>
          <a:ext cx="6551969" cy="1331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3720">
                  <a:extLst>
                    <a:ext uri="{9D8B030D-6E8A-4147-A177-3AD203B41FA5}">
                      <a16:colId xmlns:a16="http://schemas.microsoft.com/office/drawing/2014/main" val="180141129"/>
                    </a:ext>
                  </a:extLst>
                </a:gridCol>
                <a:gridCol w="2183720">
                  <a:extLst>
                    <a:ext uri="{9D8B030D-6E8A-4147-A177-3AD203B41FA5}">
                      <a16:colId xmlns:a16="http://schemas.microsoft.com/office/drawing/2014/main" val="3106823121"/>
                    </a:ext>
                  </a:extLst>
                </a:gridCol>
                <a:gridCol w="2184529">
                  <a:extLst>
                    <a:ext uri="{9D8B030D-6E8A-4147-A177-3AD203B41FA5}">
                      <a16:colId xmlns:a16="http://schemas.microsoft.com/office/drawing/2014/main" val="2559804482"/>
                    </a:ext>
                  </a:extLst>
                </a:gridCol>
              </a:tblGrid>
              <a:tr h="266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Environment 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ISD (KM)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ISD (miles) 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998554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Urban 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.75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.47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435693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Suburban 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2.8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1.74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948713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Rural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3.73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3652488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Rural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8113318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17045"/>
              </p:ext>
            </p:extLst>
          </p:nvPr>
        </p:nvGraphicFramePr>
        <p:xfrm>
          <a:off x="296412" y="2881559"/>
          <a:ext cx="6128242" cy="363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1639">
                  <a:extLst>
                    <a:ext uri="{9D8B030D-6E8A-4147-A177-3AD203B41FA5}">
                      <a16:colId xmlns:a16="http://schemas.microsoft.com/office/drawing/2014/main" val="768081147"/>
                    </a:ext>
                  </a:extLst>
                </a:gridCol>
                <a:gridCol w="1901639">
                  <a:extLst>
                    <a:ext uri="{9D8B030D-6E8A-4147-A177-3AD203B41FA5}">
                      <a16:colId xmlns:a16="http://schemas.microsoft.com/office/drawing/2014/main" val="285694030"/>
                    </a:ext>
                  </a:extLst>
                </a:gridCol>
                <a:gridCol w="2324964">
                  <a:extLst>
                    <a:ext uri="{9D8B030D-6E8A-4147-A177-3AD203B41FA5}">
                      <a16:colId xmlns:a16="http://schemas.microsoft.com/office/drawing/2014/main" val="1626632381"/>
                    </a:ext>
                  </a:extLst>
                </a:gridCol>
              </a:tblGrid>
              <a:tr h="201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Base Station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18102564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Carrier frequency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2GHz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2563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Channel bandwidth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40MHz, 20 MHz, 10 MHz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20493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UL duty cycle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100%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712259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Active UE number in UL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555902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Inter-site distance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Use Table 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54073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Cell layout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Wrap-around 19 tri-sector cells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470109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reuse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1x3x1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48317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Lognormal fading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26140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Shadowing correlation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Between cells: 0.5, between sites: 1.0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32098"/>
                  </a:ext>
                </a:extLst>
              </a:tr>
              <a:tr h="341031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MCL (including antenna gain)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70 dB (urban and suburban areas)</a:t>
                      </a:r>
                      <a:endParaRPr lang="zh-CN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80 dB (rural area)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65836"/>
                  </a:ext>
                </a:extLst>
              </a:tr>
              <a:tr h="852576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Antenna gain and horizontal antenna pattern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17 </a:t>
                      </a:r>
                      <a:r>
                        <a:rPr lang="en-GB" sz="900" dirty="0" err="1">
                          <a:effectLst/>
                        </a:rPr>
                        <a:t>dBi</a:t>
                      </a:r>
                      <a:r>
                        <a:rPr lang="en-GB" sz="900" dirty="0">
                          <a:effectLst/>
                        </a:rPr>
                        <a:t>,  </a:t>
                      </a:r>
                      <a:r>
                        <a:rPr lang="en-GB" sz="900" dirty="0" smtClean="0">
                          <a:effectLst/>
                        </a:rPr>
                        <a:t>    = </a:t>
                      </a:r>
                      <a:r>
                        <a:rPr lang="en-GB" sz="900" dirty="0">
                          <a:effectLst/>
                        </a:rPr>
                        <a:t>65 degrees, </a:t>
                      </a:r>
                      <a:endParaRPr lang="zh-CN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Am = 20 dB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Omni-directional antenna with -3.5 </a:t>
                      </a:r>
                      <a:r>
                        <a:rPr lang="en-GB" sz="900" dirty="0" err="1">
                          <a:effectLst/>
                        </a:rPr>
                        <a:t>dBi</a:t>
                      </a:r>
                      <a:r>
                        <a:rPr lang="en-GB" sz="900" dirty="0">
                          <a:effectLst/>
                        </a:rPr>
                        <a:t>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6139902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Noise figure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5653876"/>
                  </a:ext>
                </a:extLst>
              </a:tr>
              <a:tr h="170515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Transmit power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84670562"/>
                  </a:ext>
                </a:extLst>
              </a:tr>
              <a:tr h="170515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Antenna height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45 m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1.5 m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8950438"/>
                  </a:ext>
                </a:extLst>
              </a:tr>
            </a:tbl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91146"/>
              </p:ext>
            </p:extLst>
          </p:nvPr>
        </p:nvGraphicFramePr>
        <p:xfrm>
          <a:off x="2896131" y="5688200"/>
          <a:ext cx="203639" cy="17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r:id="rId3" imgW="279400" imgH="228600" progId="Equation.3">
                  <p:embed/>
                </p:oleObj>
              </mc:Choice>
              <mc:Fallback>
                <p:oleObj r:id="rId3" imgW="279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6131" y="5688200"/>
                        <a:ext cx="203639" cy="175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16648"/>
              </p:ext>
            </p:extLst>
          </p:nvPr>
        </p:nvGraphicFramePr>
        <p:xfrm>
          <a:off x="2260309" y="5170774"/>
          <a:ext cx="1678921" cy="51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r:id="rId5" imgW="43586400" imgH="13411200" progId="Equation.3">
                  <p:embed/>
                </p:oleObj>
              </mc:Choice>
              <mc:Fallback>
                <p:oleObj r:id="rId5" imgW="43586400" imgH="134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309" y="5170774"/>
                        <a:ext cx="1678921" cy="517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505364"/>
              </p:ext>
            </p:extLst>
          </p:nvPr>
        </p:nvGraphicFramePr>
        <p:xfrm>
          <a:off x="6538951" y="2881559"/>
          <a:ext cx="5498374" cy="363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546">
                  <a:extLst>
                    <a:ext uri="{9D8B030D-6E8A-4147-A177-3AD203B41FA5}">
                      <a16:colId xmlns:a16="http://schemas.microsoft.com/office/drawing/2014/main" val="1970774376"/>
                    </a:ext>
                  </a:extLst>
                </a:gridCol>
                <a:gridCol w="1699558">
                  <a:extLst>
                    <a:ext uri="{9D8B030D-6E8A-4147-A177-3AD203B41FA5}">
                      <a16:colId xmlns:a16="http://schemas.microsoft.com/office/drawing/2014/main" val="2341464990"/>
                    </a:ext>
                  </a:extLst>
                </a:gridCol>
                <a:gridCol w="2097270">
                  <a:extLst>
                    <a:ext uri="{9D8B030D-6E8A-4147-A177-3AD203B41FA5}">
                      <a16:colId xmlns:a16="http://schemas.microsoft.com/office/drawing/2014/main" val="2118780331"/>
                    </a:ext>
                  </a:extLst>
                </a:gridCol>
              </a:tblGrid>
              <a:tr h="239538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Base Station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HPUE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9395589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Carrier frequency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2GHz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340672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Channel bandwidth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40MHz, 20 MHz, 10 MHz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207623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UL duty cycle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[50%]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783323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Active UE number in UL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401340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HPUE ratio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[100%]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996151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Inter-site distance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Use Table 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85005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Cell layout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Wrap-around 19 tri-sector cells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301752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reuse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1x3x1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49604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Lognormal fading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016733"/>
                  </a:ext>
                </a:extLst>
              </a:tr>
              <a:tr h="166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Shadowing correlation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Between cells: 0.5, between sites: 1.0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932406"/>
                  </a:ext>
                </a:extLst>
              </a:tr>
              <a:tr h="299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MCL (including antenna gain)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70 dB (urban and suburban areas)</a:t>
                      </a:r>
                      <a:endParaRPr lang="zh-CN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80 dB (rural area)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35196"/>
                  </a:ext>
                </a:extLst>
              </a:tr>
              <a:tr h="749857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Antenna gain and horizontal antenna pattern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17 </a:t>
                      </a:r>
                      <a:r>
                        <a:rPr lang="en-GB" sz="900" dirty="0" err="1">
                          <a:effectLst/>
                        </a:rPr>
                        <a:t>dBi</a:t>
                      </a:r>
                      <a:r>
                        <a:rPr lang="en-GB" sz="900" dirty="0">
                          <a:effectLst/>
                        </a:rPr>
                        <a:t>,  </a:t>
                      </a:r>
                      <a:r>
                        <a:rPr lang="en-GB" sz="900" dirty="0" smtClean="0">
                          <a:effectLst/>
                        </a:rPr>
                        <a:t>= </a:t>
                      </a:r>
                      <a:r>
                        <a:rPr lang="en-GB" sz="900" dirty="0">
                          <a:effectLst/>
                        </a:rPr>
                        <a:t>65 degrees, Am = 20 dB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Omni-directional antenna with -3.5 </a:t>
                      </a:r>
                      <a:r>
                        <a:rPr lang="en-GB" sz="900" dirty="0" err="1">
                          <a:effectLst/>
                        </a:rPr>
                        <a:t>dBi</a:t>
                      </a:r>
                      <a:r>
                        <a:rPr lang="en-GB" sz="900" dirty="0">
                          <a:effectLst/>
                        </a:rPr>
                        <a:t>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5212011"/>
                  </a:ext>
                </a:extLst>
              </a:tr>
              <a:tr h="18746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Noise figure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 dB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02900097"/>
                  </a:ext>
                </a:extLst>
              </a:tr>
              <a:tr h="149971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Transmit power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20319753"/>
                  </a:ext>
                </a:extLst>
              </a:tr>
              <a:tr h="149971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Antenna height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45 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1.5 m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6790636"/>
                  </a:ext>
                </a:extLst>
              </a:tr>
            </a:tbl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524305"/>
              </p:ext>
            </p:extLst>
          </p:nvPr>
        </p:nvGraphicFramePr>
        <p:xfrm>
          <a:off x="8551400" y="5859203"/>
          <a:ext cx="121566" cy="104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r:id="rId7" imgW="279400" imgH="228600" progId="Equation.3">
                  <p:embed/>
                </p:oleObj>
              </mc:Choice>
              <mc:Fallback>
                <p:oleObj r:id="rId7" imgW="279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1400" y="5859203"/>
                        <a:ext cx="121566" cy="104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708944"/>
              </p:ext>
            </p:extLst>
          </p:nvPr>
        </p:nvGraphicFramePr>
        <p:xfrm>
          <a:off x="8290534" y="5271914"/>
          <a:ext cx="1610804" cy="496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r:id="rId8" imgW="43586400" imgH="13411200" progId="Equation.3">
                  <p:embed/>
                </p:oleObj>
              </mc:Choice>
              <mc:Fallback>
                <p:oleObj r:id="rId8" imgW="43586400" imgH="1341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0534" y="5271914"/>
                        <a:ext cx="1610804" cy="496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2260309" y="2524346"/>
            <a:ext cx="2311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900"/>
              </a:spcAft>
            </a:pPr>
            <a:r>
              <a:rPr lang="en-GB" altLang="zh-CN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(a) With 23 </a:t>
            </a:r>
            <a:r>
              <a:rPr lang="en-GB" altLang="zh-CN" b="1" dirty="0" err="1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dBm</a:t>
            </a:r>
            <a:r>
              <a:rPr lang="en-GB" altLang="zh-CN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UE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292005" y="2520663"/>
            <a:ext cx="2324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(b) With 26 </a:t>
            </a:r>
            <a:r>
              <a:rPr lang="en-GB" altLang="zh-CN" b="1" dirty="0" err="1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dBm</a:t>
            </a:r>
            <a:r>
              <a:rPr lang="en-GB" altLang="zh-CN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UE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0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Companies are encouraged to bring simulation results based on assumptions from previous pages.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23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FAAE6814C364684C4BC789BD59661" ma:contentTypeVersion="13" ma:contentTypeDescription="Create a new document." ma:contentTypeScope="" ma:versionID="7f2c1b65590ef6578cf14c997615eaf2">
  <xsd:schema xmlns:xsd="http://www.w3.org/2001/XMLSchema" xmlns:xs="http://www.w3.org/2001/XMLSchema" xmlns:p="http://schemas.microsoft.com/office/2006/metadata/properties" xmlns:ns3="c4fa469f-ce49-4478-b78d-20ea4b41f7ac" xmlns:ns4="39f302ae-3cba-490f-b808-bc39829e1aca" targetNamespace="http://schemas.microsoft.com/office/2006/metadata/properties" ma:root="true" ma:fieldsID="1dd66610b82d171a0e137dbdb7c84f83" ns3:_="" ns4:_="">
    <xsd:import namespace="c4fa469f-ce49-4478-b78d-20ea4b41f7ac"/>
    <xsd:import namespace="39f302ae-3cba-490f-b808-bc39829e1a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fa469f-ce49-4478-b78d-20ea4b41f7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02ae-3cba-490f-b808-bc39829e1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AE38F1-1C62-43A6-9B5E-46AAE993C1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fa469f-ce49-4478-b78d-20ea4b41f7ac"/>
    <ds:schemaRef ds:uri="39f302ae-3cba-490f-b808-bc39829e1a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02C728-772D-4710-95C9-4AB8134E0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1B618D-3FF0-4C92-B15B-9982B24360C7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39f302ae-3cba-490f-b808-bc39829e1aca"/>
    <ds:schemaRef ds:uri="http://schemas.openxmlformats.org/package/2006/metadata/core-properties"/>
    <ds:schemaRef ds:uri="c4fa469f-ce49-4478-b78d-20ea4b41f7a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</TotalTime>
  <Words>590</Words>
  <Application>Microsoft Office PowerPoint</Application>
  <PresentationFormat>宽屏</PresentationFormat>
  <Paragraphs>159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Malgun Gothic</vt:lpstr>
      <vt:lpstr>新細明體</vt:lpstr>
      <vt:lpstr>等线</vt:lpstr>
      <vt:lpstr>等线 Light</vt:lpstr>
      <vt:lpstr>宋体</vt:lpstr>
      <vt:lpstr>Arial</vt:lpstr>
      <vt:lpstr>Times New Roman</vt:lpstr>
      <vt:lpstr>Office 主题​​</vt:lpstr>
      <vt:lpstr>Equation.3</vt:lpstr>
      <vt:lpstr>WF on simulation assumptions for system performance evaluation Moderator(China Unicom)</vt:lpstr>
      <vt:lpstr>Dynamic system level simulation</vt:lpstr>
      <vt:lpstr>Monte Carlo simulation</vt:lpstr>
      <vt:lpstr>Way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High power UE (power class 2) for EN-DC (1 LTE FDD band + 1 NR TDD band) China Unicom</dc:title>
  <dc:creator>Basel</dc:creator>
  <cp:lastModifiedBy>Basel</cp:lastModifiedBy>
  <cp:revision>89</cp:revision>
  <dcterms:created xsi:type="dcterms:W3CDTF">2020-03-03T08:56:27Z</dcterms:created>
  <dcterms:modified xsi:type="dcterms:W3CDTF">2021-02-03T03:06:20Z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0x010100121FAAE6814C364684C4BC789BD59661</vt:lpwstr>
  </property>
</Properties>
</file>