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4" r:id="rId6"/>
    <p:sldId id="269" r:id="rId7"/>
    <p:sldId id="270" r:id="rId8"/>
    <p:sldId id="273" r:id="rId9"/>
    <p:sldId id="275" r:id="rId10"/>
    <p:sldId id="276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0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2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2021-02-02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2021-02-02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6967"/>
            <a:ext cx="9144000" cy="2429897"/>
          </a:xfrm>
        </p:spPr>
        <p:txBody>
          <a:bodyPr>
            <a:normAutofit fontScale="90000"/>
          </a:bodyPr>
          <a:lstStyle/>
          <a:p>
            <a:r>
              <a:rPr lang="en-CA" dirty="0"/>
              <a:t>WF on MPR&amp;AMPR simulation assumption for NR V2X intra-band con-current operation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94114"/>
            <a:ext cx="9144000" cy="725557"/>
          </a:xfrm>
        </p:spPr>
        <p:txBody>
          <a:bodyPr/>
          <a:lstStyle/>
          <a:p>
            <a:r>
              <a:rPr lang="en-US" dirty="0"/>
              <a:t>LG Electronics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9658875" y="522328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  <a:t>R4-2103246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5" y="502930"/>
            <a:ext cx="68225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#98-e</a:t>
            </a:r>
            <a:endParaRPr lang="sv-SE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25</a:t>
            </a:r>
            <a:r>
              <a:rPr lang="en-GB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Jan. – 05</a:t>
            </a:r>
            <a:r>
              <a:rPr lang="en-GB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Feb., 2021</a:t>
            </a:r>
            <a:endParaRPr lang="sv-SE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760"/>
          </a:xfrm>
        </p:spPr>
        <p:txBody>
          <a:bodyPr/>
          <a:lstStyle/>
          <a:p>
            <a:r>
              <a:rPr lang="x-none" dirty="0"/>
              <a:t>Background</a:t>
            </a:r>
            <a:r>
              <a:rPr lang="en-CA" dirty="0"/>
              <a:t> on architecture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6241"/>
            <a:ext cx="11430000" cy="5100722"/>
          </a:xfrm>
        </p:spPr>
        <p:txBody>
          <a:bodyPr>
            <a:normAutofit lnSpcReduction="1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ko-KR" sz="2400" u="sng" dirty="0"/>
              <a:t>Issue </a:t>
            </a:r>
            <a:r>
              <a:rPr lang="en-GB" altLang="zh-CN" sz="2400" u="sng" dirty="0"/>
              <a:t>1</a:t>
            </a:r>
            <a:r>
              <a:rPr lang="en-GB" altLang="ko-KR" sz="2400" u="sng" dirty="0"/>
              <a:t>-</a:t>
            </a:r>
            <a:r>
              <a:rPr lang="en-GB" altLang="zh-CN" sz="2400" u="sng" dirty="0"/>
              <a:t>3-1</a:t>
            </a:r>
            <a:r>
              <a:rPr lang="en-GB" altLang="ko-KR" sz="2400" u="sng" dirty="0"/>
              <a:t>:</a:t>
            </a:r>
            <a:r>
              <a:rPr lang="en-GB" altLang="ko-KR" sz="2400" dirty="0"/>
              <a:t> </a:t>
            </a:r>
            <a:r>
              <a:rPr lang="en-GB" altLang="zh-CN" sz="2400" dirty="0"/>
              <a:t>Whether the RF architecture of 2UL intra-band CA could apply to V2X intra-band con-current operation in band n79</a:t>
            </a:r>
            <a:endParaRPr lang="en-GB" altLang="ko-KR" sz="2400" dirty="0"/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altLang="zh-CN" sz="1600" i="1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Tentative agreements: </a:t>
            </a:r>
            <a:endParaRPr lang="en-US" altLang="ko-KR" sz="1100" dirty="0"/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Option 2: No. The RF architecture of 2UL intra-band CA could not simply apply to V2X intra-band con-current operation in band n79</a:t>
            </a:r>
            <a:endParaRPr lang="en-US" altLang="ko-KR" sz="800" dirty="0"/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altLang="zh-CN" sz="1600" i="1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Recommendations for 2nd round:</a:t>
            </a:r>
            <a:endParaRPr lang="en-US" altLang="ko-KR" sz="1600" i="1" dirty="0">
              <a:latin typeface="Times New Roman" panose="02020603050405020304" pitchFamily="18" charset="0"/>
              <a:ea typeface="DengXian"/>
              <a:cs typeface="Times New Roman" panose="02020603050405020304" pitchFamily="18" charset="0"/>
            </a:endParaRP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The initial consideration on RF architecture for TDM operation and FDM operation can be discussed in the 2nd round based on the corresponding WF if possible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Times New Roman" panose="02020603050405020304" pitchFamily="18" charset="0"/>
              <a:ea typeface="DengXian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ko-KR" sz="2400" u="sng" dirty="0"/>
              <a:t>Issue </a:t>
            </a:r>
            <a:r>
              <a:rPr lang="en-GB" altLang="zh-CN" sz="2400" u="sng" dirty="0"/>
              <a:t>1</a:t>
            </a:r>
            <a:r>
              <a:rPr lang="en-GB" altLang="ko-KR" sz="2400" u="sng" dirty="0"/>
              <a:t>-</a:t>
            </a:r>
            <a:r>
              <a:rPr lang="en-GB" altLang="zh-CN" sz="2400" u="sng" dirty="0"/>
              <a:t>3-3</a:t>
            </a:r>
            <a:r>
              <a:rPr lang="en-GB" altLang="ko-KR" sz="2400" u="sng" dirty="0"/>
              <a:t>: </a:t>
            </a:r>
            <a:r>
              <a:rPr lang="en-GB" altLang="ko-KR" sz="2400" dirty="0"/>
              <a:t>Shared antenna architecture or separate antenna architecture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altLang="zh-CN" sz="1600" i="1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Tentative agreements: None. </a:t>
            </a:r>
            <a:endParaRPr lang="en-US" altLang="ko-KR" sz="1600" i="1" dirty="0">
              <a:latin typeface="Times New Roman" panose="02020603050405020304" pitchFamily="18" charset="0"/>
              <a:ea typeface="DengXian"/>
              <a:cs typeface="Times New Roman" panose="02020603050405020304" pitchFamily="18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altLang="zh-CN" sz="1600" i="1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Candidate options:</a:t>
            </a:r>
            <a:endParaRPr lang="en-US" altLang="ko-KR" sz="1600" i="1" dirty="0">
              <a:latin typeface="Times New Roman" panose="02020603050405020304" pitchFamily="18" charset="0"/>
              <a:ea typeface="DengXian"/>
              <a:cs typeface="Times New Roman" panose="02020603050405020304" pitchFamily="18" charset="0"/>
            </a:endParaRP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1400" b="1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Option 2: Separate antenna architecture.</a:t>
            </a:r>
            <a:endParaRPr lang="en-GB" altLang="ko-KR" sz="1400" b="1" dirty="0">
              <a:latin typeface="Times New Roman" panose="02020603050405020304" pitchFamily="18" charset="0"/>
              <a:ea typeface="DengXian"/>
              <a:cs typeface="Times New Roman" panose="02020603050405020304" pitchFamily="18" charset="0"/>
            </a:endParaRP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1400" b="1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Option 3: Decision of shared or separate antenna architecture should be left to UE vendors.</a:t>
            </a:r>
            <a:endParaRPr lang="en-GB" altLang="ko-KR" sz="1400" b="1" dirty="0">
              <a:latin typeface="Times New Roman" panose="02020603050405020304" pitchFamily="18" charset="0"/>
              <a:ea typeface="DengXian"/>
              <a:cs typeface="Times New Roman" panose="02020603050405020304" pitchFamily="18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altLang="zh-CN" sz="1600" i="1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Recommendations for 2nd round:</a:t>
            </a:r>
            <a:endParaRPr lang="en-US" altLang="ko-KR" sz="1600" i="1" dirty="0">
              <a:latin typeface="Times New Roman" panose="02020603050405020304" pitchFamily="18" charset="0"/>
              <a:ea typeface="DengXian"/>
              <a:cs typeface="Times New Roman" panose="02020603050405020304" pitchFamily="18" charset="0"/>
            </a:endParaRP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1400" b="1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Make final decision between option 2 and option 3 in the 2nd round.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altLang="zh-CN" sz="1400" b="1" dirty="0">
              <a:latin typeface="Times New Roman" panose="02020603050405020304" pitchFamily="18" charset="0"/>
              <a:ea typeface="DengXian"/>
              <a:cs typeface="Times New Roman" panose="02020603050405020304" pitchFamily="18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altLang="zh-CN" sz="1800" b="1" dirty="0">
              <a:latin typeface="Times New Roman" panose="02020603050405020304" pitchFamily="18" charset="0"/>
              <a:ea typeface="DengXian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200" u="sng" dirty="0">
                <a:latin typeface="Arial" panose="020B0604020202020204" pitchFamily="34" charset="0"/>
                <a:ea typeface="DengXian"/>
                <a:cs typeface="Arial" panose="020B0604020202020204" pitchFamily="34" charset="0"/>
              </a:rPr>
              <a:t>1</a:t>
            </a:r>
            <a:r>
              <a:rPr lang="en-GB" altLang="zh-CN" sz="2200" u="sng" baseline="30000" dirty="0">
                <a:latin typeface="Arial" panose="020B0604020202020204" pitchFamily="34" charset="0"/>
                <a:ea typeface="DengXian"/>
                <a:cs typeface="Arial" panose="020B0604020202020204" pitchFamily="34" charset="0"/>
              </a:rPr>
              <a:t>st</a:t>
            </a:r>
            <a:r>
              <a:rPr lang="en-GB" altLang="zh-CN" sz="2200" u="sng" dirty="0">
                <a:latin typeface="Arial" panose="020B0604020202020204" pitchFamily="34" charset="0"/>
                <a:ea typeface="DengXian"/>
                <a:cs typeface="Arial" panose="020B0604020202020204" pitchFamily="34" charset="0"/>
              </a:rPr>
              <a:t> round discussion results for RF architecture</a:t>
            </a:r>
          </a:p>
          <a:p>
            <a:pPr lv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GB" altLang="zh-CN" sz="1600" b="1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Separate RF architecture : LGE, Xiaomi, CATT, Huawei, Hi silicon </a:t>
            </a:r>
          </a:p>
          <a:p>
            <a:pPr lvl="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GB" altLang="zh-CN" sz="1600" b="1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rPr>
              <a:t>UE implementation (both shared &amp; separate RF architecture) : Qualcomm, vivo, Ericsson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200" b="1" dirty="0">
              <a:latin typeface="Times New Roman" panose="02020603050405020304" pitchFamily="18" charset="0"/>
              <a:ea typeface="DengXi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4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760"/>
          </a:xfrm>
        </p:spPr>
        <p:txBody>
          <a:bodyPr/>
          <a:lstStyle/>
          <a:p>
            <a:r>
              <a:rPr lang="en-CA" dirty="0"/>
              <a:t>WF on Scope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00" y="1076240"/>
            <a:ext cx="11531600" cy="56547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 derive MPR/A-MPR requirements for NR V2X intra-band con-current operation in a licensed band</a:t>
            </a:r>
            <a:r>
              <a:rPr lang="en-US" altLang="ko-KR" dirty="0"/>
              <a:t>, </a:t>
            </a:r>
            <a:r>
              <a:rPr lang="en-US" altLang="ko-KR" strike="sngStrike" dirty="0"/>
              <a:t>the baseline RF architecture is separate RF architecture to support different waveform and individual power control for both NR </a:t>
            </a:r>
            <a:r>
              <a:rPr lang="en-US" altLang="ko-KR" strike="sngStrike" dirty="0" err="1"/>
              <a:t>Uu</a:t>
            </a:r>
            <a:r>
              <a:rPr lang="en-US" altLang="ko-KR" strike="sngStrike" dirty="0"/>
              <a:t> and NR SL operation. </a:t>
            </a:r>
            <a:r>
              <a:rPr lang="en-US" altLang="ko-KR" dirty="0">
                <a:highlight>
                  <a:srgbClr val="FFFF00"/>
                </a:highlight>
              </a:rPr>
              <a:t>[Qualcomm] </a:t>
            </a:r>
            <a:r>
              <a:rPr lang="en-US" dirty="0">
                <a:highlight>
                  <a:srgbClr val="FFFF00"/>
                </a:highlight>
              </a:rPr>
              <a:t>both the shared and separate RF architectures will be considered</a:t>
            </a:r>
            <a:endParaRPr lang="en-US" altLang="ko-KR" strike="sngStrike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RAN4 do not preclude other RF architecture, </a:t>
            </a:r>
            <a:r>
              <a:rPr lang="en-US" altLang="ko-KR" dirty="0"/>
              <a:t>but</a:t>
            </a:r>
            <a:r>
              <a:rPr lang="ko-KR" altLang="en-US" dirty="0"/>
              <a:t> </a:t>
            </a:r>
            <a:r>
              <a:rPr lang="en-US" altLang="ko-KR" dirty="0"/>
              <a:t>some operation will be restricted.</a:t>
            </a:r>
            <a:endParaRPr lang="en-US" dirty="0"/>
          </a:p>
          <a:p>
            <a:r>
              <a:rPr lang="en-CA" dirty="0"/>
              <a:t>The basic simulation assumptions for intra-band con-current operation in a licensed band can reuse the simulation assumptions in TR38.886 in Rel-16. </a:t>
            </a:r>
          </a:p>
          <a:p>
            <a:r>
              <a:rPr lang="en-CA" dirty="0"/>
              <a:t>The example operating NR V2X band is n79.</a:t>
            </a:r>
          </a:p>
          <a:p>
            <a:r>
              <a:rPr lang="en-CA" dirty="0"/>
              <a:t>Firstly, RAN4 can specify the intra-band contiguous con-current operation with adjacent channel.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/>
              <a:t>In here, do not allow simultaneous NR UL Transmission and NR SL reception within adjacent channel.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/>
              <a:t>Target is CA bandwidth class B (2CCs, </a:t>
            </a:r>
            <a:r>
              <a:rPr lang="en-GB" altLang="ko-KR" dirty="0"/>
              <a:t>20 MHz ≤ aggregated </a:t>
            </a:r>
            <a:r>
              <a:rPr lang="fi-FI" altLang="ko-KR" dirty="0"/>
              <a:t>BW</a:t>
            </a:r>
            <a:r>
              <a:rPr lang="en-GB" altLang="ko-KR" dirty="0"/>
              <a:t> ≤ 100 MHz) </a:t>
            </a:r>
            <a:r>
              <a:rPr lang="en-CA" dirty="0"/>
              <a:t>for NR V2X intra-band contiguous con-current operation.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/>
              <a:t>For the intra-band non-contiguous con-current operation, RAN4 need further discussion to allow FDM operation and study the frequency gap between NR SL CC and NR </a:t>
            </a:r>
            <a:r>
              <a:rPr lang="en-CA" dirty="0" err="1"/>
              <a:t>Uu</a:t>
            </a:r>
            <a:r>
              <a:rPr lang="en-CA" dirty="0"/>
              <a:t> CC.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69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760"/>
          </a:xfrm>
        </p:spPr>
        <p:txBody>
          <a:bodyPr/>
          <a:lstStyle/>
          <a:p>
            <a:r>
              <a:rPr lang="en-CA" dirty="0"/>
              <a:t>WF on allocations and waveforms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076241"/>
            <a:ext cx="11493500" cy="5517064"/>
          </a:xfrm>
        </p:spPr>
        <p:txBody>
          <a:bodyPr>
            <a:normAutofit fontScale="85000" lnSpcReduction="10000"/>
          </a:bodyPr>
          <a:lstStyle/>
          <a:p>
            <a:r>
              <a:rPr lang="en-CA" dirty="0"/>
              <a:t>Define each PSSCH/PSCCH transmission, simultaneous multiple PSFCH transmission and S-SSB transmission for PC3 NR V2X intra-band con-current operation </a:t>
            </a:r>
          </a:p>
          <a:p>
            <a:r>
              <a:rPr lang="en-CA" dirty="0"/>
              <a:t>Inner/outer contiguous allocations definition for PC3 is used to evaluate MPR </a:t>
            </a:r>
          </a:p>
          <a:p>
            <a:r>
              <a:rPr lang="en-CA" dirty="0"/>
              <a:t>Focus on only CP-OFDM waveform in NR SL UE is used.</a:t>
            </a:r>
          </a:p>
          <a:p>
            <a:r>
              <a:rPr lang="en-CA" dirty="0">
                <a:solidFill>
                  <a:srgbClr val="FF0000"/>
                </a:solidFill>
              </a:rPr>
              <a:t>For NR UE, both CP-OFDM and DFT-S-OFDM waveforms are considered.</a:t>
            </a:r>
          </a:p>
          <a:p>
            <a:r>
              <a:rPr lang="en-CA" dirty="0"/>
              <a:t>To derive A-MPR requirements, RAN4 applied the current/future additional SEM and additional SE according to regional regulation requirements.</a:t>
            </a:r>
          </a:p>
          <a:p>
            <a:pPr lvl="1"/>
            <a:r>
              <a:rPr lang="en-CA" dirty="0"/>
              <a:t>NS_33 for current ETSI regulation</a:t>
            </a:r>
          </a:p>
          <a:p>
            <a:pPr lvl="1"/>
            <a:r>
              <a:rPr lang="en-CA" dirty="0"/>
              <a:t>NS_52 for current FCC regulation</a:t>
            </a:r>
          </a:p>
          <a:p>
            <a:pPr lvl="1"/>
            <a:r>
              <a:rPr lang="en-CA" dirty="0" err="1"/>
              <a:t>NS_xx</a:t>
            </a:r>
            <a:r>
              <a:rPr lang="en-CA" dirty="0"/>
              <a:t> for future ETSI regulation </a:t>
            </a:r>
          </a:p>
          <a:p>
            <a:r>
              <a:rPr lang="en-CA" dirty="0"/>
              <a:t>Channel BW configurations for class B should be evaluated</a:t>
            </a:r>
          </a:p>
          <a:p>
            <a:pPr lvl="1"/>
            <a:r>
              <a:rPr lang="en-CA" dirty="0"/>
              <a:t>Class B: RAN4 evaluate following CBW combinations </a:t>
            </a:r>
          </a:p>
          <a:p>
            <a:pPr lvl="2"/>
            <a:r>
              <a:rPr lang="en-CA" dirty="0"/>
              <a:t>At least 10MHz (NR SL, 30kHz SCS)+10MHz (NR </a:t>
            </a:r>
            <a:r>
              <a:rPr lang="en-CA" dirty="0" err="1"/>
              <a:t>Uu</a:t>
            </a:r>
            <a:r>
              <a:rPr lang="en-CA" dirty="0"/>
              <a:t>, 30kHz SCS)</a:t>
            </a:r>
          </a:p>
          <a:p>
            <a:pPr lvl="2"/>
            <a:r>
              <a:rPr lang="en-CA" dirty="0"/>
              <a:t>10MHz (NR SL, 30kHz SCS) +20/40/60/80MHz (NR </a:t>
            </a:r>
            <a:r>
              <a:rPr lang="en-CA" dirty="0" err="1"/>
              <a:t>Uu</a:t>
            </a:r>
            <a:r>
              <a:rPr lang="en-CA" dirty="0"/>
              <a:t>, 30kHz SCS)</a:t>
            </a:r>
          </a:p>
          <a:p>
            <a:pPr lvl="2"/>
            <a:r>
              <a:rPr lang="en-CA" dirty="0"/>
              <a:t>20MHz (NR SL, 30kHz SCS) + 20/40/80MHz (NR </a:t>
            </a:r>
            <a:r>
              <a:rPr lang="en-CA" dirty="0" err="1"/>
              <a:t>Uu</a:t>
            </a:r>
            <a:r>
              <a:rPr lang="en-CA" dirty="0"/>
              <a:t>, 30kHz SCS) </a:t>
            </a:r>
          </a:p>
          <a:p>
            <a:pPr lvl="1"/>
            <a:r>
              <a:rPr lang="en-CA" dirty="0"/>
              <a:t>Other CBW combinations are not precluded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5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760"/>
          </a:xfrm>
        </p:spPr>
        <p:txBody>
          <a:bodyPr>
            <a:normAutofit fontScale="90000"/>
          </a:bodyPr>
          <a:lstStyle/>
          <a:p>
            <a:r>
              <a:rPr lang="en-CA" dirty="0"/>
              <a:t>WF on assumptions for MPR A-MPR evaluation</a:t>
            </a:r>
            <a:endParaRPr lang="x-none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722512"/>
              </p:ext>
            </p:extLst>
          </p:nvPr>
        </p:nvGraphicFramePr>
        <p:xfrm>
          <a:off x="2489200" y="1132883"/>
          <a:ext cx="7200900" cy="5496517"/>
        </p:xfrm>
        <a:graphic>
          <a:graphicData uri="http://schemas.openxmlformats.org/drawingml/2006/table">
            <a:tbl>
              <a:tblPr firstRow="1" firstCol="1" bandRow="1"/>
              <a:tblGrid>
                <a:gridCol w="360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parameter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Assumption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center frequency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4.5GHz (n79)</a:t>
                      </a:r>
                      <a:endParaRPr lang="ko-KR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Each Bandwidth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10/20/30/40MHz for</a:t>
                      </a:r>
                      <a:r>
                        <a:rPr lang="en-US" sz="1800" b="1" baseline="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NR SL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800" b="1" baseline="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10/20/40/60/80MHz for NR </a:t>
                      </a:r>
                      <a:r>
                        <a:rPr lang="en-US" altLang="ko-KR" sz="1800" b="1" baseline="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Uu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Maximum total output power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23dBm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numerology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15KHz, 30kHz and 60kHz</a:t>
                      </a:r>
                      <a:endParaRPr lang="ko-KR" sz="18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Modulation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QPSK/16QAM/64QAM/256QAM</a:t>
                      </a:r>
                      <a:endParaRPr lang="ko-KR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Waveform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CP-OFDM for NR SL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CP-OFDM or</a:t>
                      </a:r>
                      <a:r>
                        <a:rPr lang="en-US" altLang="ko-KR" sz="1800" b="1" baseline="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altLang="ko-KR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DFT-S-OFDM for NR </a:t>
                      </a:r>
                      <a:r>
                        <a:rPr lang="en-US" altLang="ko-KR" sz="18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Uu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Carrier leakage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25dBc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IQ image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25dBc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CIM3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45~60dBc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39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PA calibration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PA calibrated per CC to deliver -30dBc ACLR for a fully allocated RBs in 20MHz QPSK DFT-S-OFDM waveform at 1dB MPR.</a:t>
                      </a:r>
                      <a:endParaRPr lang="ko-KR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6564" marR="66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34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158369"/>
              </p:ext>
            </p:extLst>
          </p:nvPr>
        </p:nvGraphicFramePr>
        <p:xfrm>
          <a:off x="2336800" y="1132885"/>
          <a:ext cx="7685024" cy="4958488"/>
        </p:xfrm>
        <a:graphic>
          <a:graphicData uri="http://schemas.openxmlformats.org/drawingml/2006/table">
            <a:tbl>
              <a:tblPr firstRow="1" firstCol="1" bandRow="1"/>
              <a:tblGrid>
                <a:gridCol w="3760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66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Items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Assumption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44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Allowed sub-channel sizes for NR SL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Support {10, 12, 15, 20, 25, 50, 75, 100} PRBs for NR SL.</a:t>
                      </a:r>
                    </a:p>
                    <a:p>
                      <a:pPr marL="285750" indent="-285750" algn="ctr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No</a:t>
                      </a:r>
                      <a:r>
                        <a:rPr lang="en-US" altLang="ko-KR" sz="1600" b="1" baseline="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restriction of size of RB for NR </a:t>
                      </a:r>
                      <a:r>
                        <a:rPr lang="en-US" altLang="ko-KR" sz="1600" b="1" baseline="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Uu</a:t>
                      </a:r>
                      <a:r>
                        <a:rPr lang="en-US" altLang="ko-KR" sz="1600" b="1" baseline="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.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581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Allowed L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CRB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 allocation for NR SL</a:t>
                      </a:r>
                      <a:endParaRPr lang="ko-KR" sz="18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10,12,15,20, 24, 25,30,36, 40,45,48,50,60,70,72, 75,80,84, 90,96,100,105,108,110,120,130,132,135,140,144,150,156,160,165,168,170,175,180,190,192,195,200,204,210, 216.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No</a:t>
                      </a:r>
                      <a:r>
                        <a:rPr lang="en-US" altLang="ko-KR" sz="1800" b="1" baseline="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restriction of L</a:t>
                      </a:r>
                      <a:r>
                        <a:rPr lang="en-US" altLang="ko-KR" sz="1050" b="1" baseline="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CRB</a:t>
                      </a:r>
                      <a:r>
                        <a:rPr lang="en-US" altLang="ko-KR" sz="1800" b="1" baseline="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for NR </a:t>
                      </a:r>
                      <a:r>
                        <a:rPr lang="en-US" altLang="ko-KR" sz="1800" b="1" baseline="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Uu</a:t>
                      </a:r>
                      <a:r>
                        <a:rPr lang="en-US" altLang="ko-KR" sz="1800" b="1" baseline="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.</a:t>
                      </a:r>
                      <a:endParaRPr lang="ko-KR" alt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84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Regarding PSCCH / PSSCH multiplexing for NR SL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ko-KR" sz="18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56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PSCCH size for NR SL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10RB*3 Symbols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14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PSD offset of X dB between PSCCH and PSSCH for NR SL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0dB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ko-KR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974"/>
            <a:ext cx="10515600" cy="767760"/>
          </a:xfrm>
        </p:spPr>
        <p:txBody>
          <a:bodyPr>
            <a:normAutofit fontScale="90000"/>
          </a:bodyPr>
          <a:lstStyle/>
          <a:p>
            <a:r>
              <a:rPr lang="en-CA" dirty="0"/>
              <a:t>WF on assumptions for MPR A-MPR evaluation</a:t>
            </a:r>
            <a:endParaRPr lang="x-none" dirty="0"/>
          </a:p>
        </p:txBody>
      </p:sp>
      <p:sp>
        <p:nvSpPr>
          <p:cNvPr id="6" name="직사각형 5"/>
          <p:cNvSpPr/>
          <p:nvPr/>
        </p:nvSpPr>
        <p:spPr>
          <a:xfrm>
            <a:off x="393700" y="6084838"/>
            <a:ext cx="1148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altLang="ko-KR" sz="2000" dirty="0"/>
              <a:t>* If there is not indicate the detail parameters, then follow TR38.886 for NR SL operation. Also follow TS38.211/TS38.212/TS38.101-1 for NR </a:t>
            </a:r>
            <a:r>
              <a:rPr lang="en-CA" altLang="ko-KR" sz="2000" dirty="0" err="1"/>
              <a:t>Uu</a:t>
            </a:r>
            <a:r>
              <a:rPr lang="en-CA" altLang="ko-KR" sz="2000" dirty="0"/>
              <a:t> operation</a:t>
            </a:r>
            <a:endParaRPr lang="en-US" altLang="ko-KR" sz="2000" dirty="0"/>
          </a:p>
        </p:txBody>
      </p:sp>
      <p:pic>
        <p:nvPicPr>
          <p:cNvPr id="7" name="그림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472" y="4285990"/>
            <a:ext cx="20669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9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584" y="123125"/>
            <a:ext cx="10515600" cy="77787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26BCF1CE-644F-4476-831A-759958C7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987553"/>
            <a:ext cx="11969496" cy="53583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R4-2102991, “</a:t>
            </a:r>
            <a:r>
              <a:rPr lang="en-GB" altLang="ko-KR" dirty="0"/>
              <a:t>Email discussion summary for [98e][143] NRSL_enh_Part_2</a:t>
            </a:r>
            <a:r>
              <a:rPr lang="en-US" dirty="0"/>
              <a:t>, CATT,</a:t>
            </a:r>
            <a:r>
              <a:rPr lang="de-DE" dirty="0"/>
              <a:t> 3GPP TSG-RAN WG4 #98-e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ko-KR" dirty="0"/>
              <a:t>R4-2100283, “Consideration on partial usage operation with PC5 and </a:t>
            </a:r>
            <a:r>
              <a:rPr lang="en-GB" altLang="ko-KR" dirty="0" err="1"/>
              <a:t>Uu</a:t>
            </a:r>
            <a:r>
              <a:rPr lang="en-GB" altLang="ko-KR" dirty="0"/>
              <a:t> in a licensed band, LGE, 3GPP TSG-RAN WG4 #98-e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R4-2101877, “</a:t>
            </a:r>
            <a:r>
              <a:rPr lang="en-GB" altLang="ko-KR" dirty="0"/>
              <a:t>Synchronous operation between NR </a:t>
            </a:r>
            <a:r>
              <a:rPr lang="en-GB" altLang="ko-KR" dirty="0" err="1"/>
              <a:t>Uu</a:t>
            </a:r>
            <a:r>
              <a:rPr lang="en-GB" altLang="ko-KR" dirty="0"/>
              <a:t> and NR SL in an operating band, Xiaomi, 3GPP TSG-RAN WG4 #98-e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8022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D86B90-44A4-4D14-B93E-0D265AB056AF}">
  <ds:schemaRefs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6f846979-0e6f-42ff-8b87-e1893efeda9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2629</TotalTime>
  <Words>883</Words>
  <Application>Microsoft Office PowerPoint</Application>
  <PresentationFormat>Widescreen</PresentationFormat>
  <Paragraphs>92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WF on MPR&amp;AMPR simulation assumption for NR V2X intra-band con-current operation</vt:lpstr>
      <vt:lpstr>Background on architecture</vt:lpstr>
      <vt:lpstr>WF on Scope</vt:lpstr>
      <vt:lpstr>WF on allocations and waveforms</vt:lpstr>
      <vt:lpstr>WF on assumptions for MPR A-MPR evaluation</vt:lpstr>
      <vt:lpstr>WF on assumptions for MPR A-MPR evaluation</vt:lpstr>
      <vt:lpstr>References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MPR&amp;AMPR simulation assumption for NR V2X intra-band con-current operation</dc:title>
  <dc:creator>LGE</dc:creator>
  <cp:lastModifiedBy>Qualcomm</cp:lastModifiedBy>
  <cp:revision>88</cp:revision>
  <dcterms:created xsi:type="dcterms:W3CDTF">2020-03-02T22:32:10Z</dcterms:created>
  <dcterms:modified xsi:type="dcterms:W3CDTF">2021-02-03T14:10:07Z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