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9" r:id="rId4"/>
    <p:sldId id="270" r:id="rId5"/>
    <p:sldId id="257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9819" autoAdjust="0"/>
  </p:normalViewPr>
  <p:slideViewPr>
    <p:cSldViewPr snapToGrid="0">
      <p:cViewPr>
        <p:scale>
          <a:sx n="96" d="100"/>
          <a:sy n="96" d="100"/>
        </p:scale>
        <p:origin x="-130" y="-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テキスト プレースホルダー 22"/>
          <p:cNvSpPr>
            <a:spLocks noGrp="1"/>
          </p:cNvSpPr>
          <p:nvPr>
            <p:ph type="body" sz="quarter" idx="10" hasCustomPrompt="1"/>
          </p:nvPr>
        </p:nvSpPr>
        <p:spPr>
          <a:xfrm>
            <a:off x="563880" y="316761"/>
            <a:ext cx="8644514" cy="1133475"/>
          </a:xfrm>
        </p:spPr>
        <p:txBody>
          <a:bodyPr>
            <a:normAutofit/>
          </a:bodyPr>
          <a:lstStyle>
            <a:lvl1pPr marL="0" indent="0">
              <a:buNone/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kumimoji="1" lang="en-US" altLang="ja-JP" dirty="0" smtClean="0"/>
              <a:t>Header</a:t>
            </a:r>
            <a:endParaRPr kumimoji="1" lang="ja-JP" altLang="en-US" dirty="0"/>
          </a:p>
        </p:txBody>
      </p:sp>
      <p:sp>
        <p:nvSpPr>
          <p:cNvPr id="26" name="テキスト プレースホルダー 25"/>
          <p:cNvSpPr>
            <a:spLocks noGrp="1"/>
          </p:cNvSpPr>
          <p:nvPr>
            <p:ph type="body" sz="quarter" idx="11" hasCustomPrompt="1"/>
          </p:nvPr>
        </p:nvSpPr>
        <p:spPr>
          <a:xfrm>
            <a:off x="9401175" y="317501"/>
            <a:ext cx="2408238" cy="480990"/>
          </a:xfrm>
        </p:spPr>
        <p:txBody>
          <a:bodyPr>
            <a:normAutofit/>
          </a:bodyPr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1" lang="en-GB" altLang="ja-JP" sz="2400" b="1" i="1" kern="12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R4-190xxxx</a:t>
            </a:r>
            <a:endParaRPr kumimoji="1" lang="ja-JP" altLang="ja-JP" sz="2400" kern="1200" dirty="0" smtClean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7" name="タイトル 26"/>
          <p:cNvSpPr>
            <a:spLocks noGrp="1"/>
          </p:cNvSpPr>
          <p:nvPr>
            <p:ph type="title" hasCustomPrompt="1"/>
          </p:nvPr>
        </p:nvSpPr>
        <p:spPr>
          <a:xfrm>
            <a:off x="563879" y="1635617"/>
            <a:ext cx="11245533" cy="3335628"/>
          </a:xfrm>
        </p:spPr>
        <p:txBody>
          <a:bodyPr>
            <a:noAutofit/>
          </a:bodyPr>
          <a:lstStyle>
            <a:lvl1pPr algn="ctr">
              <a:defRPr sz="72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31" name="テキスト プレースホルダー 30"/>
          <p:cNvSpPr>
            <a:spLocks noGrp="1"/>
          </p:cNvSpPr>
          <p:nvPr>
            <p:ph type="body" sz="quarter" idx="12" hasCustomPrompt="1"/>
          </p:nvPr>
        </p:nvSpPr>
        <p:spPr>
          <a:xfrm>
            <a:off x="563879" y="5061397"/>
            <a:ext cx="11245532" cy="1326523"/>
          </a:xfrm>
        </p:spPr>
        <p:txBody>
          <a:bodyPr>
            <a:noAutofit/>
          </a:bodyPr>
          <a:lstStyle>
            <a:lvl1pPr marL="0" indent="0" algn="ctr">
              <a:buNone/>
              <a:defRPr sz="4000"/>
            </a:lvl1pPr>
          </a:lstStyle>
          <a:p>
            <a:pPr lvl="0"/>
            <a:r>
              <a:rPr kumimoji="1" lang="en-US" altLang="ja-JP" dirty="0" smtClean="0"/>
              <a:t>Source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107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249252"/>
            <a:ext cx="10515600" cy="490707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kumimoji="1" lang="en-US" altLang="ja-JP" dirty="0" smtClean="0"/>
              <a:t>1st</a:t>
            </a:r>
            <a:endParaRPr kumimoji="1" lang="ja-JP" altLang="en-US" dirty="0" smtClean="0"/>
          </a:p>
          <a:p>
            <a:pPr lvl="1"/>
            <a:r>
              <a:rPr kumimoji="1" lang="en-US" altLang="ja-JP" dirty="0" smtClean="0"/>
              <a:t>2nd</a:t>
            </a:r>
            <a:endParaRPr kumimoji="1" lang="ja-JP" altLang="en-US" dirty="0" smtClean="0"/>
          </a:p>
          <a:p>
            <a:pPr lvl="2"/>
            <a:r>
              <a:rPr kumimoji="1" lang="en-US" altLang="ja-JP" dirty="0" smtClean="0"/>
              <a:t>3rd</a:t>
            </a:r>
            <a:endParaRPr kumimoji="1" lang="ja-JP" altLang="en-US" dirty="0" smtClean="0"/>
          </a:p>
          <a:p>
            <a:pPr lvl="3"/>
            <a:r>
              <a:rPr kumimoji="1" lang="en-US" altLang="ja-JP" dirty="0" smtClean="0"/>
              <a:t>4th</a:t>
            </a:r>
            <a:endParaRPr kumimoji="1" lang="ja-JP" altLang="en-US" dirty="0" smtClean="0"/>
          </a:p>
          <a:p>
            <a:pPr lvl="4"/>
            <a:r>
              <a:rPr kumimoji="1" lang="en-US" altLang="ja-JP" dirty="0" smtClean="0"/>
              <a:t>5th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0652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1403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4" name="タイトル プレースホルダー 1"/>
          <p:cNvSpPr>
            <a:spLocks noGrp="1"/>
          </p:cNvSpPr>
          <p:nvPr>
            <p:ph type="title" hasCustomPrompt="1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7" name="テキスト プレースホルダー 6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1210614"/>
            <a:ext cx="10515600" cy="4920311"/>
          </a:xfrm>
        </p:spPr>
        <p:txBody>
          <a:bodyPr/>
          <a:lstStyle>
            <a:lvl1pPr marL="514350" indent="-514350">
              <a:buFont typeface="+mj-lt"/>
              <a:buAutoNum type="arabicPeriod"/>
              <a:defRPr baseline="0"/>
            </a:lvl1pPr>
          </a:lstStyle>
          <a:p>
            <a:pPr lvl="0"/>
            <a:r>
              <a:rPr kumimoji="1" lang="en-US" altLang="ja-JP" dirty="0" smtClean="0"/>
              <a:t>Reference 1</a:t>
            </a:r>
          </a:p>
          <a:p>
            <a:pPr lvl="0"/>
            <a:r>
              <a:rPr kumimoji="1" lang="en-US" altLang="ja-JP" dirty="0" smtClean="0"/>
              <a:t>Reference 2</a:t>
            </a:r>
            <a:endParaRPr kumimoji="1"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750595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表プレースホルダー 4"/>
          <p:cNvSpPr>
            <a:spLocks noGrp="1"/>
          </p:cNvSpPr>
          <p:nvPr>
            <p:ph type="tbl" sz="quarter" idx="11" hasCustomPrompt="1"/>
          </p:nvPr>
        </p:nvSpPr>
        <p:spPr>
          <a:xfrm>
            <a:off x="838200" y="1931832"/>
            <a:ext cx="10515600" cy="4314512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dirty="0" smtClean="0"/>
              <a:t>Table</a:t>
            </a:r>
            <a:endParaRPr kumimoji="1" lang="ja-JP" altLang="en-US" dirty="0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2" hasCustomPrompt="1"/>
          </p:nvPr>
        </p:nvSpPr>
        <p:spPr>
          <a:xfrm>
            <a:off x="838200" y="1365763"/>
            <a:ext cx="10515600" cy="424400"/>
          </a:xfrm>
        </p:spPr>
        <p:txBody>
          <a:bodyPr/>
          <a:lstStyle>
            <a:lvl1pPr marL="0" indent="0" algn="ctr">
              <a:buNone/>
              <a:defRPr baseline="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en-US" altLang="ja-JP" dirty="0" smtClean="0"/>
              <a:t>Table name</a:t>
            </a:r>
            <a:endParaRPr kumimoji="1" lang="ja-JP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08620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262130"/>
            <a:ext cx="10515600" cy="49148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dirty="0" smtClean="0"/>
              <a:t>1st</a:t>
            </a:r>
          </a:p>
          <a:p>
            <a:pPr lvl="1"/>
            <a:r>
              <a:rPr kumimoji="1" lang="en-US" altLang="ja-JP" dirty="0" smtClean="0"/>
              <a:t>2nd</a:t>
            </a:r>
          </a:p>
          <a:p>
            <a:pPr lvl="2"/>
            <a:r>
              <a:rPr kumimoji="1" lang="en-US" altLang="ja-JP" dirty="0" smtClean="0"/>
              <a:t>3rd</a:t>
            </a:r>
            <a:endParaRPr kumimoji="1" lang="ja-JP" altLang="en-US" dirty="0" smtClean="0"/>
          </a:p>
          <a:p>
            <a:pPr lvl="3"/>
            <a:r>
              <a:rPr kumimoji="1" lang="en-US" altLang="ja-JP" dirty="0" smtClean="0"/>
              <a:t>4th</a:t>
            </a:r>
            <a:endParaRPr kumimoji="1" lang="ja-JP" altLang="en-US" dirty="0" smtClean="0"/>
          </a:p>
          <a:p>
            <a:pPr lvl="4"/>
            <a:r>
              <a:rPr kumimoji="1" lang="en-US" altLang="ja-JP" dirty="0" smtClean="0"/>
              <a:t>5th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2D56F-5F95-451D-A19F-2D421F91B5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6507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2" r:id="rId3"/>
    <p:sldLayoutId id="2147483651" r:id="rId4"/>
    <p:sldLayoutId id="2147483654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 baseline="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游ゴシック" panose="020B0400000000000000" pitchFamily="50" charset="-128"/>
        <a:buChar char="-"/>
        <a:defRPr kumimoji="1"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プレースホルダー 17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altLang="ja-JP" dirty="0"/>
              <a:t>3GPP TSG-RAN WG4 Meeting #</a:t>
            </a:r>
            <a:r>
              <a:rPr lang="en-US" altLang="ja-JP" dirty="0" smtClean="0"/>
              <a:t>98-e</a:t>
            </a:r>
            <a:endParaRPr lang="en-US" altLang="ja-JP" dirty="0"/>
          </a:p>
          <a:p>
            <a:pPr lvl="0"/>
            <a:r>
              <a:rPr lang="en-US" altLang="ja-JP" dirty="0"/>
              <a:t>Electronic Meeting, </a:t>
            </a:r>
            <a:r>
              <a:rPr lang="en-GB" altLang="zh-CN" dirty="0" smtClean="0"/>
              <a:t>25</a:t>
            </a:r>
            <a:r>
              <a:rPr lang="en-US" altLang="zh-CN" baseline="30000" dirty="0" err="1" smtClean="0"/>
              <a:t>th</a:t>
            </a:r>
            <a:r>
              <a:rPr lang="en-US" altLang="zh-CN" dirty="0"/>
              <a:t> </a:t>
            </a:r>
            <a:r>
              <a:rPr lang="en-US" altLang="zh-CN" dirty="0" smtClean="0"/>
              <a:t>Jan-05</a:t>
            </a:r>
            <a:r>
              <a:rPr lang="en-US" altLang="zh-CN" baseline="30000" dirty="0" smtClean="0"/>
              <a:t>th</a:t>
            </a:r>
            <a:r>
              <a:rPr lang="en-US" altLang="zh-CN" dirty="0" smtClean="0"/>
              <a:t>  Feb.</a:t>
            </a:r>
            <a:r>
              <a:rPr lang="en-GB" altLang="zh-CN" dirty="0" smtClean="0"/>
              <a:t>, 2021</a:t>
            </a:r>
            <a:endParaRPr lang="en-US" altLang="ja-JP" dirty="0"/>
          </a:p>
          <a:p>
            <a:pPr lvl="0"/>
            <a:r>
              <a:rPr lang="sv-SE" altLang="ja-JP" dirty="0"/>
              <a:t>Agenda item:	</a:t>
            </a:r>
            <a:r>
              <a:rPr lang="sv-SE" altLang="ja-JP" dirty="0" smtClean="0"/>
              <a:t>11.10.4</a:t>
            </a:r>
            <a:endParaRPr lang="sv-SE" altLang="ja-JP" dirty="0"/>
          </a:p>
          <a:p>
            <a:pPr lvl="0"/>
            <a:r>
              <a:rPr lang="en-US" altLang="ja-JP" dirty="0"/>
              <a:t>Document for:	</a:t>
            </a:r>
            <a:r>
              <a:rPr lang="en-US" altLang="ja-JP" dirty="0" smtClean="0"/>
              <a:t>Approval</a:t>
            </a:r>
            <a:endParaRPr lang="en-US" altLang="ja-JP" dirty="0"/>
          </a:p>
        </p:txBody>
      </p:sp>
      <p:sp>
        <p:nvSpPr>
          <p:cNvPr id="21" name="テキスト プレースホルダー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R4-2103244</a:t>
            </a:r>
            <a:endParaRPr kumimoji="1" lang="ja-JP" altLang="en-US" dirty="0"/>
          </a:p>
        </p:txBody>
      </p:sp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473233" y="1544177"/>
            <a:ext cx="11245533" cy="3335628"/>
          </a:xfrm>
        </p:spPr>
        <p:txBody>
          <a:bodyPr/>
          <a:lstStyle/>
          <a:p>
            <a:r>
              <a:rPr lang="en-US" altLang="zh-CN" sz="5400" dirty="0" smtClean="0"/>
              <a:t>WF </a:t>
            </a:r>
            <a:r>
              <a:rPr lang="en-US" altLang="zh-CN" sz="5400" dirty="0"/>
              <a:t>on TDM operation for SL and </a:t>
            </a:r>
            <a:r>
              <a:rPr lang="en-US" altLang="zh-CN" sz="5400" dirty="0" err="1"/>
              <a:t>Uu</a:t>
            </a:r>
            <a:r>
              <a:rPr lang="en-US" altLang="zh-CN" sz="5400" dirty="0"/>
              <a:t> in licensed band</a:t>
            </a:r>
            <a:endParaRPr lang="ja-JP" altLang="en-US" sz="5400" dirty="0"/>
          </a:p>
        </p:txBody>
      </p:sp>
      <p:sp>
        <p:nvSpPr>
          <p:cNvPr id="22" name="テキスト プレースホルダー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kumimoji="1" lang="en-US" altLang="ja-JP" sz="3200" dirty="0" smtClean="0"/>
              <a:t>CATT, …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51295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58722" y="375921"/>
            <a:ext cx="9416238" cy="1026151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Whether </a:t>
            </a:r>
            <a:r>
              <a:rPr lang="en-US" altLang="zh-CN" sz="3600" dirty="0"/>
              <a:t>to introduce TDM operation </a:t>
            </a:r>
            <a:r>
              <a:rPr lang="en-US" altLang="zh-CN" sz="3600" dirty="0" smtClean="0"/>
              <a:t>between </a:t>
            </a:r>
            <a:r>
              <a:rPr lang="en-US" altLang="zh-CN" sz="3600" dirty="0"/>
              <a:t>SL and </a:t>
            </a:r>
            <a:r>
              <a:rPr lang="en-US" altLang="zh-CN" sz="3600" dirty="0" err="1"/>
              <a:t>Uu</a:t>
            </a:r>
            <a:endParaRPr lang="ja-JP" altLang="en-US" sz="3600" dirty="0"/>
          </a:p>
        </p:txBody>
      </p:sp>
      <p:sp>
        <p:nvSpPr>
          <p:cNvPr id="3" name="矩形 2"/>
          <p:cNvSpPr/>
          <p:nvPr/>
        </p:nvSpPr>
        <p:spPr>
          <a:xfrm>
            <a:off x="751840" y="1706880"/>
            <a:ext cx="10505440" cy="51578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1" indent="-228600"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900" dirty="0">
                <a:latin typeface="Arial" panose="020B0604020202020204" pitchFamily="34" charset="0"/>
                <a:cs typeface="Arial" panose="020B0604020202020204" pitchFamily="34" charset="0"/>
              </a:rPr>
              <a:t>Candidate options:</a:t>
            </a:r>
            <a:endParaRPr lang="zh-CN" altLang="zh-CN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 hangingPunct="0">
              <a:spcBef>
                <a:spcPts val="500"/>
              </a:spcBef>
              <a:spcAft>
                <a:spcPts val="600"/>
              </a:spcAft>
              <a:buFont typeface="游ゴシック" panose="020B0400000000000000" pitchFamily="50" charset="-128"/>
              <a:buChar char="-"/>
            </a:pPr>
            <a:r>
              <a:rPr lang="en-GB" altLang="zh-CN" sz="2300" dirty="0">
                <a:latin typeface="Arial" panose="020B0604020202020204" pitchFamily="34" charset="0"/>
                <a:cs typeface="Arial" panose="020B0604020202020204" pitchFamily="34" charset="0"/>
              </a:rPr>
              <a:t>Option 1: RAN4 allow TDM operation between spectrally partially used PC5 SL and </a:t>
            </a:r>
            <a:r>
              <a:rPr lang="en-GB" altLang="zh-CN" sz="2300" dirty="0" err="1">
                <a:latin typeface="Arial" panose="020B0604020202020204" pitchFamily="34" charset="0"/>
                <a:cs typeface="Arial" panose="020B0604020202020204" pitchFamily="34" charset="0"/>
              </a:rPr>
              <a:t>Uu</a:t>
            </a:r>
            <a:r>
              <a:rPr lang="en-GB" altLang="zh-CN" sz="2300" dirty="0">
                <a:latin typeface="Arial" panose="020B0604020202020204" pitchFamily="34" charset="0"/>
                <a:cs typeface="Arial" panose="020B0604020202020204" pitchFamily="34" charset="0"/>
              </a:rPr>
              <a:t> UL/DL operation in a licensed TDD band.</a:t>
            </a:r>
            <a:endParaRPr lang="zh-CN" altLang="zh-CN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 hangingPunct="0">
              <a:spcBef>
                <a:spcPts val="500"/>
              </a:spcBef>
              <a:spcAft>
                <a:spcPts val="600"/>
              </a:spcAft>
              <a:buFont typeface="游ゴシック" panose="020B0400000000000000" pitchFamily="50" charset="-128"/>
              <a:buChar char="-"/>
            </a:pPr>
            <a:r>
              <a:rPr lang="en-GB" altLang="zh-CN" sz="2300" dirty="0">
                <a:latin typeface="Arial" panose="020B0604020202020204" pitchFamily="34" charset="0"/>
                <a:cs typeface="Arial" panose="020B0604020202020204" pitchFamily="34" charset="0"/>
              </a:rPr>
              <a:t>Option 2: RAN4 allow TDM operation without FDM for SL and </a:t>
            </a:r>
            <a:r>
              <a:rPr lang="en-GB" altLang="zh-CN" sz="2300" dirty="0" err="1">
                <a:latin typeface="Arial" panose="020B0604020202020204" pitchFamily="34" charset="0"/>
                <a:cs typeface="Arial" panose="020B0604020202020204" pitchFamily="34" charset="0"/>
              </a:rPr>
              <a:t>Uu</a:t>
            </a:r>
            <a:r>
              <a:rPr lang="en-GB" altLang="zh-CN" sz="2300" dirty="0">
                <a:latin typeface="Arial" panose="020B0604020202020204" pitchFamily="34" charset="0"/>
                <a:cs typeface="Arial" panose="020B0604020202020204" pitchFamily="34" charset="0"/>
              </a:rPr>
              <a:t> in a licensed TDD band</a:t>
            </a:r>
            <a:r>
              <a:rPr lang="en-GB" altLang="zh-CN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685800" lvl="1" indent="-228600" hangingPunct="0">
              <a:spcBef>
                <a:spcPts val="500"/>
              </a:spcBef>
              <a:spcAft>
                <a:spcPts val="600"/>
              </a:spcAft>
              <a:buFont typeface="游ゴシック" panose="020B0400000000000000" pitchFamily="50" charset="-128"/>
              <a:buChar char="-"/>
            </a:pPr>
            <a:endParaRPr lang="en-GB" altLang="zh-CN" sz="2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1" indent="-228600"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900" dirty="0" smtClean="0">
                <a:latin typeface="Arial" panose="020B0604020202020204" pitchFamily="34" charset="0"/>
                <a:cs typeface="Arial" panose="020B0604020202020204" pitchFamily="34" charset="0"/>
              </a:rPr>
              <a:t>Recommended WF:</a:t>
            </a:r>
            <a:endParaRPr lang="zh-CN" altLang="zh-CN" sz="2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 hangingPunct="0">
              <a:spcBef>
                <a:spcPts val="500"/>
              </a:spcBef>
              <a:spcAft>
                <a:spcPts val="600"/>
              </a:spcAft>
              <a:buFont typeface="游ゴシック" panose="020B0400000000000000" pitchFamily="50" charset="-128"/>
              <a:buChar char="-"/>
            </a:pPr>
            <a:r>
              <a:rPr lang="en-US" altLang="zh-CN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Option 1 is feasible in </a:t>
            </a:r>
            <a:r>
              <a:rPr lang="en-US" altLang="zh-CN" sz="2300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Focus on </a:t>
            </a:r>
            <a:r>
              <a:rPr lang="en-US" altLang="zh-CN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TDD licensed band, i.e. n79. RAN4 further discuss </a:t>
            </a:r>
            <a:r>
              <a:rPr lang="en-US" altLang="zh-CN" sz="2300" strike="sngStrike" dirty="0" smtClean="0">
                <a:latin typeface="Arial" panose="020B0604020202020204" pitchFamily="34" charset="0"/>
                <a:cs typeface="Arial" panose="020B0604020202020204" pitchFamily="34" charset="0"/>
              </a:rPr>
              <a:t>TDM operation as to </a:t>
            </a:r>
            <a:r>
              <a:rPr lang="en-US" altLang="zh-CN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whether additional FDM </a:t>
            </a:r>
            <a:r>
              <a:rPr lang="en-US" altLang="zh-CN" sz="23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along with TDM </a:t>
            </a:r>
            <a:r>
              <a:rPr lang="en-US" altLang="zh-CN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is needed.</a:t>
            </a:r>
            <a:endParaRPr lang="zh-CN" altLang="zh-CN" sz="23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 hangingPunct="0">
              <a:spcBef>
                <a:spcPts val="500"/>
              </a:spcBef>
              <a:spcAft>
                <a:spcPts val="600"/>
              </a:spcAft>
              <a:buFont typeface="游ゴシック" panose="020B0400000000000000" pitchFamily="50" charset="-128"/>
              <a:buChar char="-"/>
            </a:pPr>
            <a:endParaRPr lang="zh-CN" altLang="zh-CN" sz="2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466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282" y="352001"/>
            <a:ext cx="11273436" cy="744870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Time mask for SL and </a:t>
            </a:r>
            <a:r>
              <a:rPr lang="en-US" altLang="zh-CN" sz="3600" dirty="0" err="1" smtClean="0"/>
              <a:t>Uu</a:t>
            </a:r>
            <a:r>
              <a:rPr lang="en-US" altLang="zh-CN" sz="3600" dirty="0" smtClean="0"/>
              <a:t> switching</a:t>
            </a:r>
            <a:endParaRPr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23900" y="1319590"/>
            <a:ext cx="10515600" cy="4907074"/>
          </a:xfrm>
        </p:spPr>
        <p:txBody>
          <a:bodyPr>
            <a:normAutofit/>
          </a:bodyPr>
          <a:lstStyle/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/>
              <a:t>Candidate options:</a:t>
            </a:r>
            <a:endParaRPr lang="zh-CN" altLang="zh-CN" sz="2600" dirty="0"/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GB" altLang="zh-CN" sz="2300" dirty="0"/>
              <a:t>Option 1: Consider the TDM timing mask for partially used SL operation with NR </a:t>
            </a:r>
            <a:r>
              <a:rPr lang="en-GB" altLang="zh-CN" sz="2300" dirty="0" err="1"/>
              <a:t>Uu</a:t>
            </a:r>
            <a:r>
              <a:rPr lang="en-GB" altLang="zh-CN" sz="2300" dirty="0"/>
              <a:t> in paper R4-2102346.</a:t>
            </a:r>
            <a:endParaRPr lang="zh-CN" altLang="zh-CN" sz="2300" dirty="0"/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r>
              <a:rPr lang="en-GB" altLang="zh-CN" sz="2300" dirty="0"/>
              <a:t>Option 2: Postpone until the operation mode and coexistence scenario are clear</a:t>
            </a:r>
            <a:r>
              <a:rPr lang="en-GB" altLang="zh-CN" sz="2300" dirty="0" smtClean="0"/>
              <a:t>.</a:t>
            </a: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endParaRPr lang="en-GB" altLang="zh-CN" sz="2300" dirty="0"/>
          </a:p>
          <a:p>
            <a:pPr marL="228600" lvl="1"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900" dirty="0"/>
              <a:t>Recommended WF:</a:t>
            </a:r>
            <a:endParaRPr lang="zh-CN" altLang="zh-CN" sz="2900" dirty="0"/>
          </a:p>
          <a:p>
            <a:pPr lvl="1" hangingPunct="0">
              <a:spcAft>
                <a:spcPts val="600"/>
              </a:spcAft>
            </a:pPr>
            <a:r>
              <a:rPr lang="en-US" altLang="zh-CN" sz="2300" strike="sngStrike" dirty="0" smtClean="0"/>
              <a:t>RAN4 </a:t>
            </a:r>
            <a:r>
              <a:rPr lang="en-US" altLang="zh-CN" sz="2300" strike="sngStrike" dirty="0"/>
              <a:t>check whether option 2 can be agreeable</a:t>
            </a:r>
            <a:r>
              <a:rPr lang="en-US" altLang="zh-CN" sz="2300" strike="sngStrike" dirty="0" smtClean="0"/>
              <a:t>. </a:t>
            </a:r>
            <a:r>
              <a:rPr lang="en-US" altLang="zh-CN" sz="2300" dirty="0" smtClean="0">
                <a:solidFill>
                  <a:srgbClr val="FF0000"/>
                </a:solidFill>
              </a:rPr>
              <a:t>Option 2 can be agreed.</a:t>
            </a:r>
            <a:endParaRPr lang="zh-CN" altLang="zh-CN" sz="2300" dirty="0">
              <a:solidFill>
                <a:srgbClr val="FF0000"/>
              </a:solidFill>
            </a:endParaRPr>
          </a:p>
          <a:p>
            <a:pPr lvl="1" hangingPunct="0">
              <a:lnSpc>
                <a:spcPct val="100000"/>
              </a:lnSpc>
              <a:spcAft>
                <a:spcPts val="600"/>
              </a:spcAft>
            </a:pPr>
            <a:endParaRPr lang="en-GB" altLang="zh-CN" sz="2300" dirty="0" smtClean="0"/>
          </a:p>
        </p:txBody>
      </p:sp>
    </p:spTree>
    <p:extLst>
      <p:ext uri="{BB962C8B-B14F-4D97-AF65-F5344CB8AC3E}">
        <p14:creationId xmlns:p14="http://schemas.microsoft.com/office/powerpoint/2010/main" val="72803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9282" y="352001"/>
            <a:ext cx="11273436" cy="744870"/>
          </a:xfrm>
        </p:spPr>
        <p:txBody>
          <a:bodyPr>
            <a:noAutofit/>
          </a:bodyPr>
          <a:lstStyle/>
          <a:p>
            <a:pPr lvl="1" algn="ctr" rtl="0">
              <a:lnSpc>
                <a:spcPct val="90000"/>
              </a:lnSpc>
              <a:spcBef>
                <a:spcPct val="0"/>
              </a:spcBef>
            </a:pPr>
            <a:r>
              <a:rPr lang="en-US" altLang="zh-CN" sz="3600" dirty="0" smtClean="0"/>
              <a:t>UE RF architecture for TDM</a:t>
            </a:r>
            <a:endParaRPr lang="ja-JP" altLang="en-US" sz="36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23900" y="1319590"/>
            <a:ext cx="10515600" cy="4907074"/>
          </a:xfrm>
        </p:spPr>
        <p:txBody>
          <a:bodyPr>
            <a:normAutofit/>
          </a:bodyPr>
          <a:lstStyle/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600" dirty="0" smtClean="0"/>
              <a:t>Companies are encourage to share views on UE RF architecture for TDM if possible.</a:t>
            </a:r>
          </a:p>
          <a:p>
            <a:pPr marL="685800" lvl="2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r>
              <a:rPr lang="en-US" altLang="zh-CN" sz="2200" dirty="0" smtClean="0">
                <a:solidFill>
                  <a:srgbClr val="FF0000"/>
                </a:solidFill>
              </a:rPr>
              <a:t>Option 1: One single RF chain can be used for TDM operation between SL and </a:t>
            </a:r>
            <a:r>
              <a:rPr lang="en-US" altLang="zh-CN" sz="2200" dirty="0" err="1" smtClean="0">
                <a:solidFill>
                  <a:srgbClr val="FF0000"/>
                </a:solidFill>
              </a:rPr>
              <a:t>Uu</a:t>
            </a:r>
            <a:r>
              <a:rPr lang="en-US" altLang="zh-CN" sz="2200" dirty="0" smtClean="0">
                <a:solidFill>
                  <a:srgbClr val="FF0000"/>
                </a:solidFill>
              </a:rPr>
              <a:t> in licensed band.</a:t>
            </a:r>
          </a:p>
          <a:p>
            <a:pPr marL="228600" lvl="1">
              <a:lnSpc>
                <a:spcPct val="120000"/>
              </a:lnSpc>
              <a:spcBef>
                <a:spcPts val="1000"/>
              </a:spcBef>
              <a:spcAft>
                <a:spcPts val="900"/>
              </a:spcAft>
              <a:buFont typeface="Arial" panose="020B0604020202020204" pitchFamily="34" charset="0"/>
              <a:buChar char="•"/>
            </a:pPr>
            <a:endParaRPr lang="zh-CN" altLang="zh-CN" sz="2600" dirty="0" smtClean="0"/>
          </a:p>
        </p:txBody>
      </p:sp>
    </p:spTree>
    <p:extLst>
      <p:ext uri="{BB962C8B-B14F-4D97-AF65-F5344CB8AC3E}">
        <p14:creationId xmlns:p14="http://schemas.microsoft.com/office/powerpoint/2010/main" val="403755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Reference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716280" y="1322374"/>
            <a:ext cx="10515600" cy="498163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ja-JP" sz="2000" dirty="0"/>
              <a:t>[1] </a:t>
            </a:r>
            <a:r>
              <a:rPr lang="en-US" altLang="zh-CN" sz="2000" dirty="0" smtClean="0"/>
              <a:t>R4-2102991, </a:t>
            </a:r>
            <a:r>
              <a:rPr lang="en-GB" altLang="zh-CN" sz="2000" dirty="0"/>
              <a:t>Email discussion summary for [98e][143] NRSL_enh_Part_2</a:t>
            </a:r>
            <a:r>
              <a:rPr lang="en-US" altLang="ja-JP" sz="2000" dirty="0" smtClean="0"/>
              <a:t>, </a:t>
            </a:r>
            <a:r>
              <a:rPr lang="en-GB" altLang="zh-CN" sz="2000" dirty="0"/>
              <a:t>Moderator </a:t>
            </a:r>
            <a:r>
              <a:rPr lang="en-GB" altLang="zh-CN" sz="2000" dirty="0" smtClean="0"/>
              <a:t>(CATT), </a:t>
            </a:r>
            <a:r>
              <a:rPr lang="en-US" altLang="ja-JP" sz="2000" dirty="0" smtClean="0"/>
              <a:t>RAN4#98e</a:t>
            </a:r>
            <a:endParaRPr lang="en-US" altLang="ja-JP" sz="2000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sz="2000" dirty="0" smtClean="0"/>
              <a:t>[</a:t>
            </a:r>
            <a:r>
              <a:rPr lang="en-US" altLang="ja-JP" sz="2000" dirty="0"/>
              <a:t>2</a:t>
            </a:r>
            <a:r>
              <a:rPr lang="en-US" altLang="ja-JP" sz="2000" dirty="0" smtClean="0"/>
              <a:t>] </a:t>
            </a:r>
            <a:r>
              <a:rPr lang="en-GB" altLang="zh-CN" sz="2000" dirty="0" smtClean="0"/>
              <a:t>R4-2102346, </a:t>
            </a:r>
            <a:r>
              <a:rPr lang="en-GB" altLang="zh-CN" sz="2000" dirty="0"/>
              <a:t>SL UE Timing mask for Partially used SL operation with NR </a:t>
            </a:r>
            <a:r>
              <a:rPr lang="en-GB" altLang="zh-CN" sz="2000" dirty="0" err="1"/>
              <a:t>Uu</a:t>
            </a:r>
            <a:r>
              <a:rPr lang="en-GB" altLang="zh-CN" sz="2000" dirty="0"/>
              <a:t> operating </a:t>
            </a:r>
            <a:r>
              <a:rPr lang="en-GB" altLang="zh-CN" sz="2000" dirty="0" smtClean="0"/>
              <a:t>bands, Ericsson, </a:t>
            </a:r>
            <a:r>
              <a:rPr lang="en-US" altLang="ja-JP" sz="2000" dirty="0" smtClean="0"/>
              <a:t>RAN4#98e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sz="2000" dirty="0" smtClean="0"/>
              <a:t>[3] R4-2100415, </a:t>
            </a:r>
            <a:r>
              <a:rPr lang="en-GB" altLang="zh-CN" sz="2000" dirty="0" smtClean="0"/>
              <a:t>Discussion on operating scenarios for partial used SL operation</a:t>
            </a:r>
            <a:r>
              <a:rPr lang="en-US" altLang="zh-CN" sz="2000" dirty="0" smtClean="0"/>
              <a:t>, CATT, </a:t>
            </a:r>
            <a:r>
              <a:rPr lang="en-US" altLang="ja-JP" sz="2000" dirty="0" smtClean="0"/>
              <a:t>RAN4#98e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sz="2000" dirty="0" smtClean="0"/>
              <a:t>[4</a:t>
            </a:r>
            <a:r>
              <a:rPr lang="en-US" altLang="ja-JP" sz="2000" dirty="0"/>
              <a:t>] </a:t>
            </a:r>
            <a:r>
              <a:rPr lang="en-US" altLang="ja-JP" sz="2000" dirty="0" smtClean="0"/>
              <a:t>R4-2101875, </a:t>
            </a:r>
            <a:r>
              <a:rPr lang="en-GB" altLang="zh-CN" sz="2000" dirty="0"/>
              <a:t>On operating scenarios for partially used SL </a:t>
            </a:r>
            <a:r>
              <a:rPr lang="en-GB" altLang="zh-CN" sz="2000" dirty="0" smtClean="0"/>
              <a:t>operation, Xiaomi, </a:t>
            </a:r>
            <a:r>
              <a:rPr lang="en-US" altLang="ja-JP" sz="2000" dirty="0"/>
              <a:t>RAN4#98e</a:t>
            </a:r>
            <a:endParaRPr lang="en-GB" altLang="zh-CN" sz="20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GB" altLang="zh-CN" sz="2000" dirty="0" smtClean="0"/>
              <a:t>[5] R4-2102343, </a:t>
            </a:r>
            <a:r>
              <a:rPr lang="en-GB" altLang="zh-CN" sz="2000" dirty="0"/>
              <a:t>Operating scenarios for partially used SL </a:t>
            </a:r>
            <a:r>
              <a:rPr lang="en-GB" altLang="zh-CN" sz="2000" dirty="0" smtClean="0"/>
              <a:t>operation, Ericsson, </a:t>
            </a:r>
            <a:r>
              <a:rPr lang="en-US" altLang="ja-JP" sz="2000" dirty="0"/>
              <a:t>RAN4#98e</a:t>
            </a:r>
            <a:endParaRPr lang="en-GB" altLang="zh-CN" sz="20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altLang="ja-JP" sz="2000" dirty="0" smtClean="0"/>
              <a:t>[6] R4-2100283</a:t>
            </a:r>
            <a:r>
              <a:rPr lang="en-US" altLang="ja-JP" sz="2000" dirty="0"/>
              <a:t>, </a:t>
            </a:r>
            <a:r>
              <a:rPr lang="en-GB" altLang="zh-CN" sz="2000" dirty="0"/>
              <a:t>Consideration on partial usage operation with PC5 and </a:t>
            </a:r>
            <a:r>
              <a:rPr lang="en-GB" altLang="zh-CN" sz="2000" dirty="0" err="1"/>
              <a:t>Uu</a:t>
            </a:r>
            <a:r>
              <a:rPr lang="en-GB" altLang="zh-CN" sz="2000" dirty="0"/>
              <a:t> in a licensed </a:t>
            </a:r>
            <a:r>
              <a:rPr lang="en-GB" altLang="zh-CN" sz="2000" dirty="0" smtClean="0"/>
              <a:t>band, </a:t>
            </a:r>
            <a:r>
              <a:rPr lang="en-US" altLang="ja-JP" sz="2000" dirty="0" smtClean="0"/>
              <a:t>LG </a:t>
            </a:r>
            <a:r>
              <a:rPr lang="en-US" altLang="ja-JP" sz="2000" dirty="0"/>
              <a:t>Electronics </a:t>
            </a:r>
            <a:r>
              <a:rPr lang="en-US" altLang="ja-JP" sz="2000" dirty="0" smtClean="0"/>
              <a:t>France, </a:t>
            </a:r>
            <a:r>
              <a:rPr lang="en-US" altLang="ja-JP" sz="2000" dirty="0"/>
              <a:t>RAN4#98e</a:t>
            </a:r>
          </a:p>
          <a:p>
            <a:pPr marL="0" indent="0">
              <a:lnSpc>
                <a:spcPct val="120000"/>
              </a:lnSpc>
              <a:buNone/>
            </a:pPr>
            <a:endParaRPr lang="en-GB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259774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3393</TotalTime>
  <Words>345</Words>
  <Application>Microsoft Office PowerPoint</Application>
  <PresentationFormat>自定义</PresentationFormat>
  <Paragraphs>31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テーマ</vt:lpstr>
      <vt:lpstr>WF on TDM operation for SL and Uu in licensed band</vt:lpstr>
      <vt:lpstr>Whether to introduce TDM operation between SL and Uu</vt:lpstr>
      <vt:lpstr>Time mask for SL and Uu switching</vt:lpstr>
      <vt:lpstr>UE RF architecture for TDM</vt:lpstr>
      <vt:lpstr>Reference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NTT DOCOMO v2</dc:creator>
  <cp:lastModifiedBy>CATT</cp:lastModifiedBy>
  <cp:revision>249</cp:revision>
  <dcterms:created xsi:type="dcterms:W3CDTF">2019-02-23T04:02:11Z</dcterms:created>
  <dcterms:modified xsi:type="dcterms:W3CDTF">2021-02-02T03:03:27Z</dcterms:modified>
</cp:coreProperties>
</file>