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73" r:id="rId7"/>
    <p:sldId id="274" r:id="rId8"/>
    <p:sldId id="275" r:id="rId9"/>
    <p:sldId id="279" r:id="rId10"/>
    <p:sldId id="27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0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925799-38F0-4D5D-B92B-5BAD3521B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8B4A907-D376-4E66-8824-05437F32F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BE0742F-4872-4C7C-99C3-73D633B8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216ADA-0B2E-46F8-978A-A02E309F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93CFB4-2E95-49D2-9121-E443B6D5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45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457492-AC61-42F7-A740-3D5D8E55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4535FC4-D0C1-47A4-98A1-2D57A722B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821D503-B3CF-4BA9-8454-BBC00564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26D209-5ED4-4D1A-91C7-70654DC3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50E3E02-DAE7-4DEC-9CEF-08272715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36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20D13F1-F3AE-4C59-B249-BCD21F284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EF7CB7F-08E2-4B7E-BD3E-C741E7DCE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17218B-9AF3-4676-9010-E379F2B6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583CE4-1EF8-4BF4-B5E0-7B973E2D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523ADE-87D3-46F4-B7D0-E59CFB98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846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8F957C-AE0B-4EA6-860F-9AF248859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277862-E99A-4F63-84AB-D024B61D9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CD797B-6414-4BD1-88E7-21B4BEE65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660F4-BA35-4275-96B9-02A61635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DAC75C-FB2A-4F3D-9FAF-1ECAC18F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84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169C27-98EF-477B-897C-FC78EEBD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25CD96-914F-445E-8483-4D61C204D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7F897F-A631-4B68-B17F-C73DB9B7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602FE5-11E1-4F61-BE53-B1C28DBB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63D8EEF-8551-4A72-A6F7-8E98D699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92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3AB115-913C-45F0-88BD-E9689D04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8E751B-579F-4EA2-95F9-A3C465075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0C04015-0054-4F11-A3C8-4E4D0AEF8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6CF37C7-E954-4B20-A291-01E1F398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4F29F0A-A1A8-48C0-8444-40F4460D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F91220A-B76F-41AF-B5BE-2C73088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85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8AA231-F8FE-4456-9DC1-0E7C809A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B76CE15-5CC7-40C5-9934-F8D277963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EEB9415-20D5-4549-8E79-D79C3533B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0BA6B3A-8B92-4A41-8B04-A147FFC98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3C610B2-EBBC-4D39-AE5B-D31FBD408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EE68968-DD4A-496A-A2CC-6618A523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4073599-2502-4567-B824-9E020C92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5F4938C-D185-4CDA-9C00-85ACBA15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06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EA4331-C747-4A89-AF8C-D70CF21D1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4966670-AE25-40ED-BFBD-E07FBFD4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E3D2912-0931-4432-B0E4-05FF3C48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1E6017-4311-4A10-930D-89169D1E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28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BA58D0B-AB19-450C-AA3B-670AE55E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AFC8D54-CA60-4D0D-96FE-E252800D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18190CA-7EE6-4DB3-A3F7-973C2A58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77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1663EE-12FC-4209-9EF1-438FA83F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3915E4-A118-4B0A-BDC2-A7CBCF48A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550DCBF-2878-401F-8374-35F488521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DA13331-8D1B-4A52-AD30-035EE347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628A17-CC11-400B-B349-A54663AD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78CC8AC-8231-4456-994D-E5C5F534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75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37AE61-25FA-40C0-BF1C-19A6922E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0D80C5E-21F7-4393-9C20-40D63B25B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678C6E6-FA27-4625-BAFA-D3E18083F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AE89BA1-12D0-4EC4-AA8A-70FD8AE5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C7381A3-C975-43B6-A87B-2326B003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35AF181-8CDA-48F9-AF6F-CE3D528A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0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71A8C3F-C1D5-49AD-8413-678A231C5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82076AF-7BD9-4AFE-B090-85E3C2469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3407A6-D417-4042-BC04-6D47AED6D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8632-1673-41B8-A175-B3BBF13535BC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A5B100-A4E0-489E-A90B-EF42ACA95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AB03476-DE24-48B6-9222-763144471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836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7D2E5F-934B-4B00-A1A5-A40E0BF38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885" y="2373087"/>
            <a:ext cx="11037057" cy="2049826"/>
          </a:xfrm>
        </p:spPr>
        <p:txBody>
          <a:bodyPr>
            <a:noAutofit/>
          </a:bodyPr>
          <a:lstStyle/>
          <a:p>
            <a:r>
              <a:rPr lang="en-CA" sz="4400" dirty="0" smtClean="0"/>
              <a:t>Way </a:t>
            </a:r>
            <a:r>
              <a:rPr lang="en-CA" sz="4400" dirty="0"/>
              <a:t>forward on NC UL CA PC2 evaluation assumptions and scenarios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0E252F5-07EB-4886-BC79-94B025EF9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2242"/>
            <a:ext cx="9144000" cy="725557"/>
          </a:xfrm>
        </p:spPr>
        <p:txBody>
          <a:bodyPr/>
          <a:lstStyle/>
          <a:p>
            <a:r>
              <a:rPr lang="en-US" dirty="0" smtClean="0"/>
              <a:t>Skyworks Solutions Inc.,…..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EE83764-0A69-4F31-A37F-356A6815C36B}"/>
              </a:ext>
            </a:extLst>
          </p:cNvPr>
          <p:cNvSpPr txBox="1"/>
          <p:nvPr/>
        </p:nvSpPr>
        <p:spPr>
          <a:xfrm>
            <a:off x="10212747" y="52232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R4-2103237</a:t>
            </a:r>
            <a:endParaRPr lang="sv-S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2EF8F4B-4669-4017-9B2A-468E3289AE55}"/>
              </a:ext>
            </a:extLst>
          </p:cNvPr>
          <p:cNvSpPr/>
          <p:nvPr/>
        </p:nvSpPr>
        <p:spPr>
          <a:xfrm>
            <a:off x="588886" y="5029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3GPP TSG-RAN WG4 Meeting #</a:t>
            </a:r>
            <a:r>
              <a:rPr lang="en-GB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98-e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</a:t>
            </a:r>
            <a:r>
              <a:rPr lang="en-GB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 Jan.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Feb. 2021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1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018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Background: Architecture options discussed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15" y="1018056"/>
            <a:ext cx="10515600" cy="12352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CA" dirty="0" smtClean="0"/>
              <a:t>To achieve PC2 capability the architecture must be able to achieve 26dBm with different allocation in each CC =&gt; &gt;23dBm in one CC vs &lt;23dBm in the other CC</a:t>
            </a:r>
          </a:p>
          <a:p>
            <a:pPr marL="0" indent="0">
              <a:buNone/>
            </a:pPr>
            <a:r>
              <a:rPr lang="en-CA" dirty="0" smtClean="0"/>
              <a:t>To cover all PC2 cases including n77(2A) &gt;200MHz total UL BW is needed</a:t>
            </a:r>
          </a:p>
          <a:p>
            <a:pPr marL="0" indent="0">
              <a:buNone/>
            </a:pPr>
            <a:endParaRPr lang="en-CA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21044"/>
              </p:ext>
            </p:extLst>
          </p:nvPr>
        </p:nvGraphicFramePr>
        <p:xfrm>
          <a:off x="413656" y="2105005"/>
          <a:ext cx="11255830" cy="46082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4545"/>
                <a:gridCol w="1643742"/>
                <a:gridCol w="1491343"/>
                <a:gridCol w="2405743"/>
                <a:gridCol w="2743200"/>
                <a:gridCol w="2547257"/>
              </a:tblGrid>
              <a:tr h="23979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PC2 non-contiguous UL CA architecture options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233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Arch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description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Coherence with PC3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constrains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MPR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prerequisite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70486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#1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 dirty="0">
                          <a:effectLst/>
                        </a:rPr>
                        <a:t>2x26dBm PA + 2LO </a:t>
                      </a:r>
                      <a:br>
                        <a:rPr lang="en-CA" sz="1600" u="none" strike="noStrike" dirty="0">
                          <a:effectLst/>
                        </a:rPr>
                      </a:br>
                      <a:r>
                        <a:rPr lang="en-CA" sz="1600" u="none" strike="noStrike" dirty="0">
                          <a:effectLst/>
                        </a:rPr>
                        <a:t>with 100MHz BW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>
                          <a:effectLst/>
                        </a:rPr>
                        <a:t>Equivalent to baseline can cover n77(2A)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no UL </a:t>
                      </a:r>
                      <a:r>
                        <a:rPr lang="en-US" sz="1600" u="none" strike="noStrike" dirty="0" smtClean="0">
                          <a:effectLst/>
                        </a:rPr>
                        <a:t>MIMO (or 4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P</a:t>
                      </a:r>
                      <a:r>
                        <a:rPr lang="en-US" sz="1600" u="none" strike="noStrike" dirty="0" smtClean="0">
                          <a:effectLst/>
                        </a:rPr>
                        <a:t>As)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>
                          <a:effectLst/>
                        </a:rPr>
                        <a:t>Baseline</a:t>
                      </a:r>
                      <a:br>
                        <a:rPr lang="en-CA" sz="1600" u="none" strike="noStrike">
                          <a:effectLst/>
                        </a:rPr>
                      </a:br>
                      <a:r>
                        <a:rPr lang="en-CA" sz="1600" u="none" strike="noStrike">
                          <a:effectLst/>
                        </a:rPr>
                        <a:t>Supports any BW separation class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none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70486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#2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>
                          <a:effectLst/>
                        </a:rPr>
                        <a:t>1x26dBm PA + 1LO </a:t>
                      </a:r>
                      <a:br>
                        <a:rPr lang="en-CA" sz="1600" u="none" strike="noStrike">
                          <a:effectLst/>
                        </a:rPr>
                      </a:br>
                      <a:r>
                        <a:rPr lang="en-CA" sz="1600" u="none" strike="noStrike">
                          <a:effectLst/>
                        </a:rPr>
                        <a:t>with 200MHz BW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>
                          <a:effectLst/>
                        </a:rPr>
                        <a:t>was discussed but not finalized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>
                          <a:effectLst/>
                        </a:rPr>
                        <a:t>need in gap exceptions</a:t>
                      </a:r>
                      <a:br>
                        <a:rPr lang="en-CA" sz="1600" u="none" strike="noStrike">
                          <a:effectLst/>
                        </a:rPr>
                      </a:br>
                      <a:r>
                        <a:rPr lang="en-CA" sz="1600" u="none" strike="noStrike">
                          <a:effectLst/>
                        </a:rPr>
                        <a:t>need second PA to support UL MIMO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>
                          <a:effectLst/>
                        </a:rPr>
                        <a:t>Can only be optional for bands &lt;3.3GHz and depends on in gap exceptions</a:t>
                      </a:r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 dirty="0">
                          <a:effectLst/>
                        </a:rPr>
                        <a:t>applicability of in gap exception in the bands &lt;3.3GHz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16993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#3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 dirty="0">
                          <a:effectLst/>
                        </a:rPr>
                        <a:t>2x23dBm PA + 1LO </a:t>
                      </a:r>
                      <a:br>
                        <a:rPr lang="en-CA" sz="1600" u="none" strike="noStrike" dirty="0">
                          <a:effectLst/>
                        </a:rPr>
                      </a:br>
                      <a:r>
                        <a:rPr lang="en-CA" sz="1600" u="none" strike="noStrike" dirty="0">
                          <a:effectLst/>
                        </a:rPr>
                        <a:t>with 200MHz BW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Not applicable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 dirty="0">
                          <a:effectLst/>
                        </a:rPr>
                        <a:t>need in gap exceptions</a:t>
                      </a:r>
                      <a:br>
                        <a:rPr lang="en-CA" sz="1600" u="none" strike="noStrike" dirty="0">
                          <a:effectLst/>
                        </a:rPr>
                      </a:br>
                      <a:r>
                        <a:rPr lang="en-CA" sz="1600" u="none" strike="noStrike" dirty="0">
                          <a:effectLst/>
                        </a:rPr>
                        <a:t>need second PA to support UL MIMO</a:t>
                      </a:r>
                      <a:br>
                        <a:rPr lang="en-CA" sz="1600" u="none" strike="noStrike" dirty="0">
                          <a:effectLst/>
                        </a:rPr>
                      </a:br>
                      <a:r>
                        <a:rPr lang="en-CA" sz="1600" u="none" strike="noStrike" dirty="0">
                          <a:effectLst/>
                        </a:rPr>
                        <a:t>must use </a:t>
                      </a:r>
                      <a:r>
                        <a:rPr lang="en-CA" sz="1600" u="none" strike="noStrike" dirty="0" err="1">
                          <a:effectLst/>
                        </a:rPr>
                        <a:t>TxDiv</a:t>
                      </a:r>
                      <a:r>
                        <a:rPr lang="en-CA" sz="1600" u="none" strike="noStrike" dirty="0">
                          <a:effectLst/>
                        </a:rPr>
                        <a:t> or UL MIMO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 dirty="0">
                          <a:effectLst/>
                        </a:rPr>
                        <a:t>Can only be optional for bands &lt;3.3GHz and depends on in gap </a:t>
                      </a:r>
                      <a:r>
                        <a:rPr lang="en-CA" sz="1600" u="none" strike="noStrike" dirty="0" err="1">
                          <a:effectLst/>
                        </a:rPr>
                        <a:t>exceptionsneed</a:t>
                      </a:r>
                      <a:r>
                        <a:rPr lang="en-CA" sz="1600" u="none" strike="noStrike" dirty="0">
                          <a:effectLst/>
                        </a:rPr>
                        <a:t> assessment of additional MPR for </a:t>
                      </a:r>
                      <a:r>
                        <a:rPr lang="en-CA" sz="1600" u="none" strike="noStrike" dirty="0" err="1">
                          <a:effectLst/>
                        </a:rPr>
                        <a:t>TxDiv</a:t>
                      </a:r>
                      <a:r>
                        <a:rPr lang="en-CA" sz="1600" u="none" strike="noStrike" dirty="0">
                          <a:effectLst/>
                        </a:rPr>
                        <a:t> on top of UL CA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u="none" strike="noStrike" dirty="0">
                          <a:effectLst/>
                        </a:rPr>
                        <a:t>applicability of in gap exception in the bands &lt;3.3GHz</a:t>
                      </a:r>
                      <a:br>
                        <a:rPr lang="en-CA" sz="1600" u="none" strike="noStrike" dirty="0">
                          <a:effectLst/>
                        </a:rPr>
                      </a:br>
                      <a:r>
                        <a:rPr lang="en-CA" sz="1600" u="none" strike="noStrike" dirty="0">
                          <a:effectLst/>
                        </a:rPr>
                        <a:t>single CC </a:t>
                      </a:r>
                      <a:r>
                        <a:rPr lang="en-CA" sz="1600" u="none" strike="noStrike" dirty="0" err="1">
                          <a:effectLst/>
                        </a:rPr>
                        <a:t>TxDiv</a:t>
                      </a:r>
                      <a:r>
                        <a:rPr lang="en-CA" sz="1600" u="none" strike="noStrike" dirty="0">
                          <a:effectLst/>
                        </a:rPr>
                        <a:t> MPR/signalling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156402"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1x23dBm+12x6dBm </a:t>
                      </a:r>
                      <a:r>
                        <a:rPr lang="en-CA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CA" sz="1600" u="none" strike="noStrike" dirty="0" smtClean="0">
                          <a:effectLst/>
                        </a:rPr>
                        <a:t>+ 2LO </a:t>
                      </a:r>
                      <a:br>
                        <a:rPr lang="en-CA" sz="1600" u="none" strike="noStrike" dirty="0" smtClean="0">
                          <a:effectLst/>
                        </a:rPr>
                      </a:br>
                      <a:r>
                        <a:rPr lang="en-CA" sz="1600" u="none" strike="noStrike" dirty="0" smtClean="0">
                          <a:effectLst/>
                        </a:rPr>
                        <a:t>with 100MHz BW</a:t>
                      </a:r>
                      <a:endParaRPr lang="en-CA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partial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and 26dBm PA have to swap from one CC to the other</a:t>
                      </a:r>
                      <a:r>
                        <a:rPr lang="en-CA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depending on allocation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Since equal back-off applies to two different type of PAs it need</a:t>
                      </a:r>
                      <a:r>
                        <a:rPr lang="en-CA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different back-off than the baseline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“swap” time of the two PAs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968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365126"/>
            <a:ext cx="11310257" cy="969604"/>
          </a:xfrm>
        </p:spPr>
        <p:txBody>
          <a:bodyPr>
            <a:normAutofit/>
          </a:bodyPr>
          <a:lstStyle/>
          <a:p>
            <a:r>
              <a:rPr lang="en-CA" dirty="0" smtClean="0"/>
              <a:t>WF on architecture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826" y="1578429"/>
            <a:ext cx="10903974" cy="476794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2x26dBm </a:t>
            </a:r>
            <a:r>
              <a:rPr lang="en-CA" dirty="0"/>
              <a:t>PA + </a:t>
            </a:r>
            <a:r>
              <a:rPr lang="en-CA" dirty="0" smtClean="0"/>
              <a:t>2LO </a:t>
            </a:r>
            <a:r>
              <a:rPr lang="en-CA" dirty="0"/>
              <a:t>with </a:t>
            </a:r>
            <a:r>
              <a:rPr lang="en-CA" dirty="0" smtClean="0"/>
              <a:t>100MHz </a:t>
            </a:r>
            <a:r>
              <a:rPr lang="en-CA" dirty="0"/>
              <a:t>BW </a:t>
            </a:r>
            <a:r>
              <a:rPr lang="en-CA" dirty="0" smtClean="0"/>
              <a:t>is the </a:t>
            </a:r>
            <a:r>
              <a:rPr lang="en-CA" dirty="0"/>
              <a:t>baseline for </a:t>
            </a:r>
            <a:r>
              <a:rPr lang="en-CA" dirty="0" smtClean="0"/>
              <a:t>MPR/A-MPR evaluation </a:t>
            </a:r>
            <a:r>
              <a:rPr lang="en-CA" dirty="0"/>
              <a:t>and </a:t>
            </a:r>
            <a:r>
              <a:rPr lang="en-CA" dirty="0" smtClean="0"/>
              <a:t>as it does not require in gap exceptions and can cover &gt;200MHz separation classes</a:t>
            </a:r>
          </a:p>
          <a:p>
            <a:r>
              <a:rPr lang="en-CA" dirty="0" smtClean="0"/>
              <a:t>1x23dBm + 1x26dBm PA </a:t>
            </a:r>
            <a:r>
              <a:rPr lang="en-CA" dirty="0"/>
              <a:t>+ 2LO with 100MHz BW </a:t>
            </a:r>
            <a:r>
              <a:rPr lang="en-CA" dirty="0" smtClean="0"/>
              <a:t>which has the same power capability than the baseline is </a:t>
            </a:r>
            <a:r>
              <a:rPr lang="en-CA" dirty="0" smtClean="0"/>
              <a:t>studied but MPR/A-MPR may be different and PA swap time needs to be assessed</a:t>
            </a:r>
          </a:p>
          <a:p>
            <a:r>
              <a:rPr lang="en-CA" dirty="0" smtClean="0"/>
              <a:t>Other architecture options are limited to &lt;3.3GHz bands (&lt;200MHz BW) and need to be allowed for in gap exceptions. </a:t>
            </a:r>
          </a:p>
          <a:p>
            <a:pPr lvl="1"/>
            <a:r>
              <a:rPr lang="en-CA" dirty="0" smtClean="0"/>
              <a:t>They cannot be used as baseline but they can be further discussed</a:t>
            </a:r>
          </a:p>
          <a:p>
            <a:pPr lvl="1"/>
            <a:r>
              <a:rPr lang="en-CA" dirty="0" smtClean="0"/>
              <a:t>A clear band example where exceptions are acceptable needs to be used. From </a:t>
            </a:r>
            <a:r>
              <a:rPr lang="en-CA" dirty="0"/>
              <a:t>PC3 discussions there was some level of consensus that it can only be for TDD band and if the affected channel belongs to the same </a:t>
            </a:r>
            <a:r>
              <a:rPr lang="en-CA" dirty="0" smtClean="0"/>
              <a:t>operator. Following </a:t>
            </a:r>
            <a:r>
              <a:rPr lang="en-CA" dirty="0"/>
              <a:t>architectures would be </a:t>
            </a:r>
            <a:r>
              <a:rPr lang="en-CA" dirty="0" smtClean="0"/>
              <a:t>applicable:</a:t>
            </a:r>
          </a:p>
          <a:p>
            <a:pPr lvl="1"/>
            <a:r>
              <a:rPr lang="en-CA" dirty="0" smtClean="0"/>
              <a:t>1x26dBm PA + 1LO with 200MHz BW</a:t>
            </a:r>
          </a:p>
          <a:p>
            <a:pPr lvl="1"/>
            <a:r>
              <a:rPr lang="en-CA" dirty="0" smtClean="0"/>
              <a:t>2x23dBm </a:t>
            </a:r>
            <a:r>
              <a:rPr lang="en-CA" dirty="0"/>
              <a:t>PA + </a:t>
            </a:r>
            <a:r>
              <a:rPr lang="en-CA" dirty="0" smtClean="0"/>
              <a:t>1LO </a:t>
            </a:r>
            <a:r>
              <a:rPr lang="en-CA" dirty="0"/>
              <a:t>with </a:t>
            </a:r>
            <a:r>
              <a:rPr lang="en-CA" dirty="0" smtClean="0"/>
              <a:t>200MHz BW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05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r>
              <a:rPr lang="en-CA" dirty="0" smtClean="0"/>
              <a:t>WF: MPR/AMPR evaluation assumptions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315"/>
            <a:ext cx="10515600" cy="4968648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PA </a:t>
            </a:r>
            <a:r>
              <a:rPr lang="en-CA" dirty="0"/>
              <a:t>calibration for 20MHz QPSK </a:t>
            </a:r>
            <a:r>
              <a:rPr lang="en-CA" dirty="0" smtClean="0"/>
              <a:t>DFT-s-OFDM 100RB0 waveform </a:t>
            </a:r>
            <a:r>
              <a:rPr lang="en-CA" dirty="0"/>
              <a:t>based </a:t>
            </a:r>
            <a:r>
              <a:rPr lang="en-CA" dirty="0" smtClean="0"/>
              <a:t>on 4dB post PA losses and 1dB MPR.</a:t>
            </a:r>
          </a:p>
          <a:p>
            <a:pPr lvl="1"/>
            <a:r>
              <a:rPr lang="en-CA" dirty="0" smtClean="0"/>
              <a:t>26dBm/antenna: 29dBm at 31dB ACLR</a:t>
            </a:r>
          </a:p>
          <a:p>
            <a:pPr lvl="1"/>
            <a:r>
              <a:rPr lang="en-CA" dirty="0" smtClean="0"/>
              <a:t>23dBm/antenna: 26dBm at 30dB ACLR</a:t>
            </a:r>
          </a:p>
          <a:p>
            <a:r>
              <a:rPr lang="en-CA" dirty="0" smtClean="0"/>
              <a:t>Back-off is relative to 26dBm at the antenna</a:t>
            </a:r>
          </a:p>
          <a:p>
            <a:pPr lvl="0"/>
            <a:r>
              <a:rPr lang="en-CA" dirty="0"/>
              <a:t>Equal PSD and Equal back-off power </a:t>
            </a:r>
            <a:r>
              <a:rPr lang="en-CA" dirty="0" smtClean="0"/>
              <a:t>split</a:t>
            </a:r>
          </a:p>
          <a:p>
            <a:r>
              <a:rPr lang="en-CA" dirty="0" smtClean="0"/>
              <a:t>Measurements is used where two PA are coupled on the output recreating the 10dB antenna isolation assumption</a:t>
            </a:r>
          </a:p>
          <a:p>
            <a:r>
              <a:rPr lang="en-CA" dirty="0" smtClean="0"/>
              <a:t>Emission requirements (ACLR/SEM/spurious emissions) are checked by summing the power of the two transmit paths</a:t>
            </a:r>
          </a:p>
          <a:p>
            <a:r>
              <a:rPr lang="en-CA" dirty="0" smtClean="0"/>
              <a:t>Since simulation are not available, at least worst case corners are evaluated for different modulation order</a:t>
            </a:r>
          </a:p>
          <a:p>
            <a:r>
              <a:rPr lang="en-CA" dirty="0" smtClean="0"/>
              <a:t>Like for PC3 same MPR/A-MPR values for DFT-s and CP-OFDM are targeted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811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WF: MPR/AMPR evaluation scenarios</a:t>
            </a:r>
            <a:br>
              <a:rPr lang="en-CA" dirty="0" smtClean="0"/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9457"/>
            <a:ext cx="10515600" cy="507750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CA" dirty="0"/>
              <a:t>Since same MPR is targeted CP-OFDM is used in each carrier but both CP-OFDM and DFT-s-OFDM can be evaluated</a:t>
            </a:r>
            <a:endParaRPr lang="en-US" dirty="0"/>
          </a:p>
          <a:p>
            <a:pPr lvl="0"/>
            <a:r>
              <a:rPr lang="en-CA" dirty="0"/>
              <a:t>Worst case back-off  IMD3 at -13dBm/MHz and -30dBm/MHz for 1RB+1RB at 15kHz and 30kHz SCS for MPR with 31dBc ACLR and </a:t>
            </a:r>
            <a:endParaRPr lang="en-US" dirty="0"/>
          </a:p>
          <a:p>
            <a:pPr lvl="0"/>
            <a:r>
              <a:rPr lang="en-CA" dirty="0"/>
              <a:t>Worst case back-off  IMD3 at -13dBm/MHz and -25dBm/MHz for 1RB+1RB at 15kHz and 30kHz SCS for NS04 A-MPR</a:t>
            </a:r>
            <a:endParaRPr lang="en-US" dirty="0"/>
          </a:p>
          <a:p>
            <a:pPr lvl="0"/>
            <a:r>
              <a:rPr lang="en-CA" dirty="0"/>
              <a:t>1RB+1RB separation of ~100, 200, 600MHz to cover variation across BW separation classes</a:t>
            </a:r>
            <a:endParaRPr lang="en-US" dirty="0"/>
          </a:p>
          <a:p>
            <a:pPr lvl="0"/>
            <a:r>
              <a:rPr lang="en-CA" dirty="0"/>
              <a:t>Other allocations sizes are recommended but the MPR vs allocation BW behavior from PC3 MPR can also be reused </a:t>
            </a:r>
            <a:endParaRPr lang="en-US" dirty="0"/>
          </a:p>
          <a:p>
            <a:pPr lvl="0"/>
            <a:r>
              <a:rPr lang="en-CA" dirty="0"/>
              <a:t>20MHz channel 15kHz SCS and 40MHz channel 15kHz SCS with a gap of 20MHz (100MHz class and in gap ACLR)</a:t>
            </a:r>
            <a:endParaRPr lang="en-US" dirty="0"/>
          </a:p>
          <a:p>
            <a:pPr lvl="0"/>
            <a:r>
              <a:rPr lang="en-CA" dirty="0"/>
              <a:t>40MHz channel 15kHz SCS and 40MHz channel 15kHz SCS with a gap of 120MHz (200MHz class)</a:t>
            </a:r>
            <a:endParaRPr lang="en-US" dirty="0"/>
          </a:p>
          <a:p>
            <a:pPr lvl="0"/>
            <a:r>
              <a:rPr lang="en-CA" dirty="0"/>
              <a:t>100MHz channel 30kHz SCS and 100MHz channel 30kHz SCS with a gap of 400MHz (600MHz </a:t>
            </a:r>
            <a:r>
              <a:rPr lang="en-CA" dirty="0" smtClean="0"/>
              <a:t>class for n77(2A)) </a:t>
            </a:r>
            <a:endParaRPr lang="en-US" dirty="0"/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026086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en-CA" dirty="0" smtClean="0"/>
              <a:t>WF: proposals for MPR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8" y="1206457"/>
            <a:ext cx="11310257" cy="5510029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Like for PC3 MPR</a:t>
            </a:r>
            <a:r>
              <a:rPr lang="en-GB" baseline="-25000" dirty="0" smtClean="0"/>
              <a:t>IM3</a:t>
            </a:r>
            <a:r>
              <a:rPr lang="en-GB" dirty="0" smtClean="0"/>
              <a:t> </a:t>
            </a:r>
            <a:r>
              <a:rPr lang="en-GB" dirty="0"/>
              <a:t>to meet -</a:t>
            </a:r>
            <a:r>
              <a:rPr lang="en-GB" dirty="0" smtClean="0"/>
              <a:t>30dBm/MHz and </a:t>
            </a:r>
            <a:r>
              <a:rPr lang="en-GB" dirty="0"/>
              <a:t>MPR</a:t>
            </a:r>
            <a:r>
              <a:rPr lang="en-GB" baseline="-25000" dirty="0"/>
              <a:t>IM3</a:t>
            </a:r>
            <a:r>
              <a:rPr lang="en-GB" dirty="0"/>
              <a:t> to meet -</a:t>
            </a:r>
            <a:r>
              <a:rPr lang="en-GB" dirty="0" smtClean="0"/>
              <a:t>13dBm/MHz curves are provided using the same BW definitions than PC3. values are multiples of 0.5dB</a:t>
            </a:r>
          </a:p>
          <a:p>
            <a:r>
              <a:rPr lang="en-GB" dirty="0" smtClean="0"/>
              <a:t>Consistency with PC3 should be checked</a:t>
            </a:r>
          </a:p>
          <a:p>
            <a:r>
              <a:rPr lang="en-GB" dirty="0" smtClean="0"/>
              <a:t>Architecture should be clarified to qualify how MPR compares between architectures and whether different tables are needed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lvl="2" algn="r"/>
            <a:r>
              <a:rPr lang="en-GB" dirty="0" smtClean="0"/>
              <a:t>Collecting back-off at -25dBm/MHz IM3 may be useful for NS04 in the future</a:t>
            </a:r>
            <a:endParaRPr lang="en-US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21828" y="2633404"/>
            <a:ext cx="5976258" cy="36933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b="1" dirty="0"/>
              <a:t>MPR</a:t>
            </a:r>
            <a:r>
              <a:rPr lang="en-GB" b="1" baseline="-25000" dirty="0"/>
              <a:t>IM3</a:t>
            </a:r>
            <a:r>
              <a:rPr lang="en-GB" b="1" dirty="0"/>
              <a:t> to meet -</a:t>
            </a:r>
            <a:r>
              <a:rPr lang="en-GB" b="1" dirty="0" smtClean="0"/>
              <a:t>30dBm/MHz</a:t>
            </a:r>
          </a:p>
          <a:p>
            <a:r>
              <a:rPr lang="en-GB" dirty="0" smtClean="0"/>
              <a:t>MPR </a:t>
            </a:r>
            <a:r>
              <a:rPr lang="en-GB" dirty="0"/>
              <a:t>in this clause is for intra-band non-contiguous CA power class 3 for UEs indicating IE </a:t>
            </a:r>
            <a:r>
              <a:rPr lang="en-GB" i="1" dirty="0" err="1"/>
              <a:t>dualPA</a:t>
            </a:r>
            <a:r>
              <a:rPr lang="en-GB" i="1" dirty="0"/>
              <a:t>-Architecture</a:t>
            </a:r>
            <a:r>
              <a:rPr lang="en-GB" dirty="0"/>
              <a:t> supported. The allowed maximum output power reduction is defined as:</a:t>
            </a:r>
            <a:endParaRPr lang="en-US" dirty="0"/>
          </a:p>
          <a:p>
            <a:r>
              <a:rPr lang="en-GB" dirty="0"/>
              <a:t>MPR=M</a:t>
            </a:r>
            <a:r>
              <a:rPr lang="en-GB" baseline="-25000" dirty="0"/>
              <a:t>A</a:t>
            </a:r>
            <a:r>
              <a:rPr lang="en-US" dirty="0"/>
              <a:t>Where M</a:t>
            </a:r>
            <a:r>
              <a:rPr lang="en-US" baseline="-25000" dirty="0"/>
              <a:t>A</a:t>
            </a:r>
            <a:r>
              <a:rPr lang="en-US" dirty="0"/>
              <a:t> is defined as follows</a:t>
            </a:r>
          </a:p>
          <a:p>
            <a:r>
              <a:rPr lang="en-GB" dirty="0"/>
              <a:t>M</a:t>
            </a:r>
            <a:r>
              <a:rPr lang="en-GB" baseline="-25000" dirty="0"/>
              <a:t>A</a:t>
            </a:r>
            <a:r>
              <a:rPr lang="en-GB" dirty="0"/>
              <a:t> = 	</a:t>
            </a:r>
            <a:r>
              <a:rPr lang="en-GB" dirty="0" smtClean="0"/>
              <a:t>TBD; </a:t>
            </a:r>
            <a:r>
              <a:rPr lang="en-GB" dirty="0"/>
              <a:t>	0 ≤ B &lt; 1.08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 </a:t>
            </a:r>
            <a:r>
              <a:rPr lang="en-GB" dirty="0"/>
              <a:t>	1.08 ≤ B &lt; 2.16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 </a:t>
            </a:r>
            <a:r>
              <a:rPr lang="en-GB" dirty="0"/>
              <a:t>	2.16 ≤ B &lt; 3.24</a:t>
            </a:r>
            <a:endParaRPr lang="en-US" dirty="0"/>
          </a:p>
          <a:p>
            <a:pPr lvl="2"/>
            <a:r>
              <a:rPr lang="en-GB" dirty="0"/>
              <a:t>TBD</a:t>
            </a:r>
            <a:r>
              <a:rPr lang="en-GB" dirty="0" smtClean="0"/>
              <a:t>;       	3.24 </a:t>
            </a:r>
            <a:r>
              <a:rPr lang="en-GB" dirty="0"/>
              <a:t>≤ B &lt; 5.04</a:t>
            </a:r>
            <a:endParaRPr lang="en-US" dirty="0"/>
          </a:p>
          <a:p>
            <a:r>
              <a:rPr lang="en-GB" dirty="0" smtClean="0"/>
              <a:t>	TBD; </a:t>
            </a:r>
            <a:r>
              <a:rPr lang="en-GB" dirty="0"/>
              <a:t>	5.04≤ B &lt; 10.08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 </a:t>
            </a:r>
            <a:r>
              <a:rPr lang="en-GB" dirty="0"/>
              <a:t>	10.08 ≤ B &lt; 16.38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       	16.38 </a:t>
            </a:r>
            <a:r>
              <a:rPr lang="en-GB" dirty="0"/>
              <a:t>≤ B &lt; 21.78</a:t>
            </a:r>
            <a:endParaRPr lang="en-US" dirty="0"/>
          </a:p>
          <a:p>
            <a:r>
              <a:rPr lang="en-GB" dirty="0"/>
              <a:t>               </a:t>
            </a:r>
            <a:r>
              <a:rPr lang="en-GB" dirty="0" smtClean="0"/>
              <a:t>	TBD; 	21.78 </a:t>
            </a:r>
            <a:r>
              <a:rPr lang="en-GB" dirty="0"/>
              <a:t>≤ 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7829" y="2633403"/>
            <a:ext cx="5105400" cy="36933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b="1" dirty="0"/>
              <a:t>MPR</a:t>
            </a:r>
            <a:r>
              <a:rPr lang="en-GB" b="1" baseline="-25000" dirty="0"/>
              <a:t>IM3</a:t>
            </a:r>
            <a:r>
              <a:rPr lang="en-GB" b="1" dirty="0"/>
              <a:t> to meet -13dBm/MHz</a:t>
            </a:r>
            <a:endParaRPr lang="en-US" b="1" dirty="0"/>
          </a:p>
          <a:p>
            <a:r>
              <a:rPr lang="en-GB" dirty="0"/>
              <a:t>MPR in this clause is for intra-band non-contiguous CA power class 3 for UEs indicating IE </a:t>
            </a:r>
            <a:r>
              <a:rPr lang="en-GB" i="1" dirty="0" err="1"/>
              <a:t>dualPA</a:t>
            </a:r>
            <a:r>
              <a:rPr lang="en-GB" i="1" dirty="0"/>
              <a:t>-Architecture</a:t>
            </a:r>
            <a:r>
              <a:rPr lang="en-GB" dirty="0"/>
              <a:t> supported. The allowed maximum output power reduction is defined as:</a:t>
            </a:r>
            <a:endParaRPr lang="en-US" dirty="0"/>
          </a:p>
          <a:p>
            <a:r>
              <a:rPr lang="en-GB" dirty="0"/>
              <a:t>MPR=M</a:t>
            </a:r>
            <a:r>
              <a:rPr lang="en-GB" baseline="-25000" dirty="0"/>
              <a:t>A</a:t>
            </a:r>
            <a:endParaRPr lang="en-US" dirty="0"/>
          </a:p>
          <a:p>
            <a:r>
              <a:rPr lang="en-US" dirty="0"/>
              <a:t>Where M</a:t>
            </a:r>
            <a:r>
              <a:rPr lang="en-US" baseline="-25000" dirty="0"/>
              <a:t>A</a:t>
            </a:r>
            <a:r>
              <a:rPr lang="en-US" dirty="0"/>
              <a:t> is defined as follows</a:t>
            </a:r>
          </a:p>
          <a:p>
            <a:r>
              <a:rPr lang="en-GB" dirty="0"/>
              <a:t>M</a:t>
            </a:r>
            <a:r>
              <a:rPr lang="en-GB" baseline="-25000" dirty="0"/>
              <a:t>A</a:t>
            </a:r>
            <a:r>
              <a:rPr lang="en-GB" dirty="0"/>
              <a:t> = 	</a:t>
            </a:r>
            <a:r>
              <a:rPr lang="en-GB" dirty="0" smtClean="0"/>
              <a:t>TBD;</a:t>
            </a:r>
            <a:r>
              <a:rPr lang="en-GB" dirty="0"/>
              <a:t>	 0 ≤ B &lt; 0.54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</a:t>
            </a:r>
            <a:r>
              <a:rPr lang="en-GB" dirty="0"/>
              <a:t>	 0.54 ≤ B &lt; 1.08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 </a:t>
            </a:r>
            <a:r>
              <a:rPr lang="en-GB" dirty="0"/>
              <a:t>	1.08 ≤ B &lt; 2.16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 </a:t>
            </a:r>
            <a:r>
              <a:rPr lang="en-GB" dirty="0"/>
              <a:t>	2.16 ≤ B &lt; 3.24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 </a:t>
            </a:r>
            <a:r>
              <a:rPr lang="en-GB" dirty="0"/>
              <a:t>	3.24 ≤ B &lt; 5.4</a:t>
            </a:r>
            <a:endParaRPr lang="en-US" dirty="0"/>
          </a:p>
          <a:p>
            <a:r>
              <a:rPr lang="en-GB" dirty="0"/>
              <a:t>	</a:t>
            </a:r>
            <a:r>
              <a:rPr lang="en-GB" dirty="0" smtClean="0"/>
              <a:t>TBD; </a:t>
            </a:r>
            <a:r>
              <a:rPr lang="en-GB" dirty="0"/>
              <a:t>	5.4 ≤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3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8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 of related CRs introducing such cases: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254265"/>
            <a:ext cx="11474506" cy="4922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dirty="0" smtClean="0"/>
              <a:t>[1] R4-2100289 MPR/A-MPR </a:t>
            </a:r>
            <a:r>
              <a:rPr lang="en-CA" sz="2000" dirty="0"/>
              <a:t>initial simulation assumptions for PC2 NR intra-band NC </a:t>
            </a:r>
            <a:r>
              <a:rPr lang="en-CA" sz="2000" dirty="0" smtClean="0"/>
              <a:t>CA, LG </a:t>
            </a:r>
            <a:r>
              <a:rPr lang="en-CA" sz="2000" dirty="0"/>
              <a:t>Electronics France, LG </a:t>
            </a:r>
            <a:r>
              <a:rPr lang="en-CA" sz="2000" dirty="0" err="1" smtClean="0"/>
              <a:t>Uplus</a:t>
            </a:r>
            <a:r>
              <a:rPr lang="en-CA" sz="2000" dirty="0"/>
              <a:t>, R4#98e</a:t>
            </a:r>
          </a:p>
          <a:p>
            <a:pPr marL="0" indent="0">
              <a:buNone/>
            </a:pPr>
            <a:r>
              <a:rPr lang="en-CA" sz="2000" dirty="0" smtClean="0"/>
              <a:t>[2] R4-2100572 PC2 </a:t>
            </a:r>
            <a:r>
              <a:rPr lang="en-CA" sz="2000" dirty="0"/>
              <a:t>non-contiguous UL CA UE Architecture and MPR/A-MPR </a:t>
            </a:r>
            <a:r>
              <a:rPr lang="en-CA" sz="2000" dirty="0" smtClean="0"/>
              <a:t>evaluation, Skyworks </a:t>
            </a:r>
            <a:r>
              <a:rPr lang="en-CA" sz="2000" dirty="0"/>
              <a:t>Solutions Inc</a:t>
            </a:r>
            <a:r>
              <a:rPr lang="en-CA" sz="2000" dirty="0" smtClean="0"/>
              <a:t>.</a:t>
            </a:r>
            <a:r>
              <a:rPr lang="en-CA" sz="2000" dirty="0"/>
              <a:t> , </a:t>
            </a:r>
            <a:r>
              <a:rPr lang="en-CA" sz="2000" dirty="0" smtClean="0"/>
              <a:t>R4#98e</a:t>
            </a:r>
            <a:endParaRPr lang="en-CA" sz="2000" dirty="0"/>
          </a:p>
          <a:p>
            <a:pPr marL="0" indent="0">
              <a:buNone/>
            </a:pPr>
            <a:r>
              <a:rPr lang="en-CA" sz="2000" dirty="0" smtClean="0"/>
              <a:t>[3] R4-2102185 Discussion </a:t>
            </a:r>
            <a:r>
              <a:rPr lang="en-CA" sz="2000" dirty="0"/>
              <a:t>on PC2 intra-band non-contiguous NR </a:t>
            </a:r>
            <a:r>
              <a:rPr lang="en-CA" sz="2000" dirty="0" smtClean="0"/>
              <a:t>CA, ZTE Corporation, </a:t>
            </a:r>
            <a:r>
              <a:rPr lang="en-CA" sz="2000" dirty="0"/>
              <a:t>R4#98e</a:t>
            </a:r>
          </a:p>
          <a:p>
            <a:pPr marL="0" lvl="0" indent="0">
              <a:buNone/>
            </a:pPr>
            <a:endParaRPr lang="en-CA" sz="2000" dirty="0"/>
          </a:p>
          <a:p>
            <a:pPr marL="0" lvl="0" indent="0">
              <a:buNone/>
            </a:pPr>
            <a:endParaRPr lang="en-CA" sz="2000" dirty="0"/>
          </a:p>
          <a:p>
            <a:pPr marL="0" lvl="0" indent="0">
              <a:buNone/>
            </a:pPr>
            <a:endParaRPr lang="en-CA" sz="2000" dirty="0"/>
          </a:p>
          <a:p>
            <a:pPr marL="0" lv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102009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393421504b390e75c13e1df3eeeba9ad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e5c1c0fc1bab5f01085b46c370843bb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D86B90-44A4-4D14-B93E-0D265AB056AF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6f846979-0e6f-42ff-8b87-e1893efeda9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E96A4C6-9032-4E5E-BE6E-A04CC0260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FF7558-FF60-429D-8AA9-D2D16FD4C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3334</TotalTime>
  <Words>917</Words>
  <Application>Microsoft Office PowerPoint</Application>
  <PresentationFormat>Custom</PresentationFormat>
  <Paragraphs>109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Way forward on NC UL CA PC2 evaluation assumptions and scenarios</vt:lpstr>
      <vt:lpstr>Background: Architecture options discussed</vt:lpstr>
      <vt:lpstr>WF on architecture</vt:lpstr>
      <vt:lpstr>WF: MPR/AMPR evaluation assumptions</vt:lpstr>
      <vt:lpstr>WF: MPR/AMPR evaluation scenarios </vt:lpstr>
      <vt:lpstr>WF: proposals for MPR</vt:lpstr>
      <vt:lpstr>References of related CRs introducing such cases: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new intra-band CA BW classes for NR-U</dc:title>
  <dc:creator>Apple</dc:creator>
  <cp:lastModifiedBy>Skyworks</cp:lastModifiedBy>
  <cp:revision>168</cp:revision>
  <dcterms:created xsi:type="dcterms:W3CDTF">2020-03-02T22:32:10Z</dcterms:created>
  <dcterms:modified xsi:type="dcterms:W3CDTF">2021-02-04T09:41:15Z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