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4660"/>
  </p:normalViewPr>
  <p:slideViewPr>
    <p:cSldViewPr snapToGrid="0">
      <p:cViewPr varScale="1">
        <p:scale>
          <a:sx n="89" d="100"/>
          <a:sy n="89" d="100"/>
        </p:scale>
        <p:origin x="102"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2A5FB-0242-40F8-A50D-412D0BE201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75E825-F7BF-4F13-8C06-A12C72BEBD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9EF1E0-3A36-4A1C-A9B6-A0DBF8818D89}"/>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5" name="Footer Placeholder 4">
            <a:extLst>
              <a:ext uri="{FF2B5EF4-FFF2-40B4-BE49-F238E27FC236}">
                <a16:creationId xmlns:a16="http://schemas.microsoft.com/office/drawing/2014/main" id="{8196F8B6-9CAD-41D2-B28A-D14C5F4EA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92032B-7E5A-448E-BB73-63355188F092}"/>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187381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DF279-E31F-4A73-B580-F3FD06A949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FF6525-5989-4BA8-A77E-FC8E660D2F7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514AD4-3BD5-4F76-91CB-FA0625B7A8E5}"/>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5" name="Footer Placeholder 4">
            <a:extLst>
              <a:ext uri="{FF2B5EF4-FFF2-40B4-BE49-F238E27FC236}">
                <a16:creationId xmlns:a16="http://schemas.microsoft.com/office/drawing/2014/main" id="{9B8E6222-FD73-4797-8AD8-BDD58152E5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F8B3D-5BA6-4914-AE0E-BFF87272AD5F}"/>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509547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38C49-907B-4F61-B730-893B7FF385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397185-58E7-479A-952D-8496ED3A31A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0DF420-4989-4170-9B0B-9818956C7CB4}"/>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5" name="Footer Placeholder 4">
            <a:extLst>
              <a:ext uri="{FF2B5EF4-FFF2-40B4-BE49-F238E27FC236}">
                <a16:creationId xmlns:a16="http://schemas.microsoft.com/office/drawing/2014/main" id="{4BF36404-950D-4403-BA2B-A800E7923C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61BF45-4C32-4310-8FE9-090B32BB9090}"/>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2116659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23058-8FE6-4220-AF21-569509A3D0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96F053-249B-4AD7-9FA4-9BCB9894606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D5F9A5-655D-47B5-94F4-F1CC2FA34E04}"/>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5" name="Footer Placeholder 4">
            <a:extLst>
              <a:ext uri="{FF2B5EF4-FFF2-40B4-BE49-F238E27FC236}">
                <a16:creationId xmlns:a16="http://schemas.microsoft.com/office/drawing/2014/main" id="{CB0F3C67-A099-4697-9A16-EDD89B682C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486D3C-F562-4977-AAFB-70ED9988258F}"/>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1961066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5EC6E-6061-457C-BBD2-350D44D9A3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BA7184-71A4-49C8-92BE-49EEC6E86E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C7D5288-A31D-42ED-8006-170602A2B134}"/>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5" name="Footer Placeholder 4">
            <a:extLst>
              <a:ext uri="{FF2B5EF4-FFF2-40B4-BE49-F238E27FC236}">
                <a16:creationId xmlns:a16="http://schemas.microsoft.com/office/drawing/2014/main" id="{FDB5FBF3-49D7-49BC-BA40-34E6F24A9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CA9B9A-C113-4DB7-BE0F-CEE6C7F8EC7F}"/>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325325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482EE-02B7-4AF1-BAA3-D8059B4A38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589783-B0FE-4C54-9052-FFD6ADCF71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B7635F-5BCF-4FFE-A1F3-892BB2C49AC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B26C6F-7A35-43BF-9DED-D43090B40B44}"/>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6" name="Footer Placeholder 5">
            <a:extLst>
              <a:ext uri="{FF2B5EF4-FFF2-40B4-BE49-F238E27FC236}">
                <a16:creationId xmlns:a16="http://schemas.microsoft.com/office/drawing/2014/main" id="{621EB1FC-E584-4C50-ACD5-9FF93D2998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A5FAF5-1F4D-4A4D-BBFF-A65BF18E8581}"/>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4164046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EE21F-CDEA-4213-AB8B-1E6100CC2D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86FEF6-D6E8-4D7C-9CF1-583035FAB3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7606D65-785D-45DC-B7A2-9952B095831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CC0495-41C4-4702-B759-33D5DE8008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49D14DB-050B-4B63-AA29-FCD38270DB2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779378-6399-4F14-B5CF-61587029850F}"/>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8" name="Footer Placeholder 7">
            <a:extLst>
              <a:ext uri="{FF2B5EF4-FFF2-40B4-BE49-F238E27FC236}">
                <a16:creationId xmlns:a16="http://schemas.microsoft.com/office/drawing/2014/main" id="{2C540F8F-001B-4155-BDB5-3EA23735CF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B1F8F8-3F16-443F-880F-B738CE6EDEF7}"/>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1292852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F8921-7D47-494F-8F6A-618AD95DD1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B45C90-E1B5-469E-83DA-D8145D18F7B9}"/>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4" name="Footer Placeholder 3">
            <a:extLst>
              <a:ext uri="{FF2B5EF4-FFF2-40B4-BE49-F238E27FC236}">
                <a16:creationId xmlns:a16="http://schemas.microsoft.com/office/drawing/2014/main" id="{3F987427-79CF-4DA8-963B-7EAA26EBD7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4FAB69-53ED-4ACA-86A0-922B02806FE3}"/>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3237934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D98C6F-DC9D-46C4-92DB-4BE5DF126406}"/>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3" name="Footer Placeholder 2">
            <a:extLst>
              <a:ext uri="{FF2B5EF4-FFF2-40B4-BE49-F238E27FC236}">
                <a16:creationId xmlns:a16="http://schemas.microsoft.com/office/drawing/2014/main" id="{134613F8-C2A8-4C21-BEB6-4326FC82CC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52467D-10A0-471D-B844-8BAD63E818CE}"/>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4236969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71E69-DE2B-4417-AB02-829892EA53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C9B313-D36E-41DD-8AFB-0C6B1042DE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BECD59-86F5-45C6-9BC5-6100C2F03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33C271-244D-43DF-AA78-EA3C4E45674F}"/>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6" name="Footer Placeholder 5">
            <a:extLst>
              <a:ext uri="{FF2B5EF4-FFF2-40B4-BE49-F238E27FC236}">
                <a16:creationId xmlns:a16="http://schemas.microsoft.com/office/drawing/2014/main" id="{7412AF53-4FBD-4F05-801A-302B7CD98F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02971A-995B-4189-8F9A-8E983B0B8917}"/>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389479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D5A43-7322-47BA-BEEF-D429C0923E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9F4DAB-62AA-44E0-B1A2-A4CC930E71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E01840-C740-4511-8327-FD28A32D3B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C412D7-4925-46D9-B4DE-EBAA1A85D585}"/>
              </a:ext>
            </a:extLst>
          </p:cNvPr>
          <p:cNvSpPr>
            <a:spLocks noGrp="1"/>
          </p:cNvSpPr>
          <p:nvPr>
            <p:ph type="dt" sz="half" idx="10"/>
          </p:nvPr>
        </p:nvSpPr>
        <p:spPr/>
        <p:txBody>
          <a:bodyPr/>
          <a:lstStyle/>
          <a:p>
            <a:fld id="{9B8B1930-9F7D-49FB-ACCE-9CABED15E85B}" type="datetimeFigureOut">
              <a:rPr lang="en-US" smtClean="0"/>
              <a:t>2/3/2021</a:t>
            </a:fld>
            <a:endParaRPr lang="en-US"/>
          </a:p>
        </p:txBody>
      </p:sp>
      <p:sp>
        <p:nvSpPr>
          <p:cNvPr id="6" name="Footer Placeholder 5">
            <a:extLst>
              <a:ext uri="{FF2B5EF4-FFF2-40B4-BE49-F238E27FC236}">
                <a16:creationId xmlns:a16="http://schemas.microsoft.com/office/drawing/2014/main" id="{A4203FA2-9F6D-4686-AF83-FDD5875504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482594-FD7B-4B5E-B6F0-AC45BA4E0AF9}"/>
              </a:ext>
            </a:extLst>
          </p:cNvPr>
          <p:cNvSpPr>
            <a:spLocks noGrp="1"/>
          </p:cNvSpPr>
          <p:nvPr>
            <p:ph type="sldNum" sz="quarter" idx="12"/>
          </p:nvPr>
        </p:nvSpPr>
        <p:spPr/>
        <p:txBody>
          <a:bodyPr/>
          <a:lstStyle/>
          <a:p>
            <a:fld id="{5A895D4C-8F8D-4A03-BC45-F746214387B6}" type="slidenum">
              <a:rPr lang="en-US" smtClean="0"/>
              <a:t>‹#›</a:t>
            </a:fld>
            <a:endParaRPr lang="en-US"/>
          </a:p>
        </p:txBody>
      </p:sp>
    </p:spTree>
    <p:extLst>
      <p:ext uri="{BB962C8B-B14F-4D97-AF65-F5344CB8AC3E}">
        <p14:creationId xmlns:p14="http://schemas.microsoft.com/office/powerpoint/2010/main" val="3370869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4AFF5C-A668-4F3A-BC04-AEECB0D90E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317311-5BA0-40E6-80C9-68221E17E7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94547-4537-4216-B76D-9990EC8CD9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B1930-9F7D-49FB-ACCE-9CABED15E85B}" type="datetimeFigureOut">
              <a:rPr lang="en-US" smtClean="0"/>
              <a:t>2/3/2021</a:t>
            </a:fld>
            <a:endParaRPr lang="en-US"/>
          </a:p>
        </p:txBody>
      </p:sp>
      <p:sp>
        <p:nvSpPr>
          <p:cNvPr id="5" name="Footer Placeholder 4">
            <a:extLst>
              <a:ext uri="{FF2B5EF4-FFF2-40B4-BE49-F238E27FC236}">
                <a16:creationId xmlns:a16="http://schemas.microsoft.com/office/drawing/2014/main" id="{59BC33F7-2CF8-4E17-935A-0F890E5FEC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83C0F2-6F65-43B8-859C-4EE05D72CF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95D4C-8F8D-4A03-BC45-F746214387B6}" type="slidenum">
              <a:rPr lang="en-US" smtClean="0"/>
              <a:t>‹#›</a:t>
            </a:fld>
            <a:endParaRPr lang="en-US"/>
          </a:p>
        </p:txBody>
      </p:sp>
    </p:spTree>
    <p:extLst>
      <p:ext uri="{BB962C8B-B14F-4D97-AF65-F5344CB8AC3E}">
        <p14:creationId xmlns:p14="http://schemas.microsoft.com/office/powerpoint/2010/main" val="4202759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41FB5-6394-4B61-AD7A-9926A8D96033}"/>
              </a:ext>
            </a:extLst>
          </p:cNvPr>
          <p:cNvSpPr>
            <a:spLocks noGrp="1"/>
          </p:cNvSpPr>
          <p:nvPr>
            <p:ph type="ctrTitle"/>
          </p:nvPr>
        </p:nvSpPr>
        <p:spPr/>
        <p:txBody>
          <a:bodyPr>
            <a:normAutofit fontScale="90000"/>
          </a:bodyPr>
          <a:lstStyle/>
          <a:p>
            <a:r>
              <a:rPr lang="en-US" dirty="0"/>
              <a:t>Way Forward on Assumptions for PC 1.5 in Bands </a:t>
            </a:r>
            <a:r>
              <a:rPr lang="en-US" dirty="0" err="1"/>
              <a:t>n77</a:t>
            </a:r>
            <a:r>
              <a:rPr lang="en-US" dirty="0"/>
              <a:t> and </a:t>
            </a:r>
            <a:r>
              <a:rPr lang="en-US" dirty="0" err="1"/>
              <a:t>n78</a:t>
            </a:r>
            <a:endParaRPr lang="en-US" dirty="0"/>
          </a:p>
        </p:txBody>
      </p:sp>
      <p:sp>
        <p:nvSpPr>
          <p:cNvPr id="3" name="Subtitle 2">
            <a:extLst>
              <a:ext uri="{FF2B5EF4-FFF2-40B4-BE49-F238E27FC236}">
                <a16:creationId xmlns:a16="http://schemas.microsoft.com/office/drawing/2014/main" id="{8677E230-623E-4B23-8128-061E597F1AF1}"/>
              </a:ext>
            </a:extLst>
          </p:cNvPr>
          <p:cNvSpPr>
            <a:spLocks noGrp="1"/>
          </p:cNvSpPr>
          <p:nvPr>
            <p:ph type="subTitle" idx="1"/>
          </p:nvPr>
        </p:nvSpPr>
        <p:spPr/>
        <p:txBody>
          <a:bodyPr/>
          <a:lstStyle/>
          <a:p>
            <a:r>
              <a:rPr lang="en-US" dirty="0"/>
              <a:t>Qualcomm Incorporated, Verizon</a:t>
            </a:r>
          </a:p>
        </p:txBody>
      </p:sp>
      <p:sp>
        <p:nvSpPr>
          <p:cNvPr id="4" name="TextBox 3">
            <a:extLst>
              <a:ext uri="{FF2B5EF4-FFF2-40B4-BE49-F238E27FC236}">
                <a16:creationId xmlns:a16="http://schemas.microsoft.com/office/drawing/2014/main" id="{5BB3C6A5-B872-4979-A917-7B860739811B}"/>
              </a:ext>
            </a:extLst>
          </p:cNvPr>
          <p:cNvSpPr txBox="1"/>
          <p:nvPr/>
        </p:nvSpPr>
        <p:spPr>
          <a:xfrm>
            <a:off x="8805333" y="474133"/>
            <a:ext cx="2483556" cy="369332"/>
          </a:xfrm>
          <a:prstGeom prst="rect">
            <a:avLst/>
          </a:prstGeom>
          <a:noFill/>
        </p:spPr>
        <p:txBody>
          <a:bodyPr wrap="square" rtlCol="0">
            <a:spAutoFit/>
          </a:bodyPr>
          <a:lstStyle/>
          <a:p>
            <a:pPr algn="r"/>
            <a:r>
              <a:rPr lang="en-US" b="1" dirty="0"/>
              <a:t>DRAFT R4-2103227</a:t>
            </a:r>
          </a:p>
        </p:txBody>
      </p:sp>
      <p:sp>
        <p:nvSpPr>
          <p:cNvPr id="5" name="TextBox 4">
            <a:extLst>
              <a:ext uri="{FF2B5EF4-FFF2-40B4-BE49-F238E27FC236}">
                <a16:creationId xmlns:a16="http://schemas.microsoft.com/office/drawing/2014/main" id="{961EBA95-7131-4683-B8EE-049359931A13}"/>
              </a:ext>
            </a:extLst>
          </p:cNvPr>
          <p:cNvSpPr txBox="1"/>
          <p:nvPr/>
        </p:nvSpPr>
        <p:spPr>
          <a:xfrm>
            <a:off x="903112" y="428916"/>
            <a:ext cx="2856088" cy="923330"/>
          </a:xfrm>
          <a:prstGeom prst="rect">
            <a:avLst/>
          </a:prstGeom>
          <a:noFill/>
        </p:spPr>
        <p:txBody>
          <a:bodyPr wrap="square" rtlCol="0">
            <a:spAutoFit/>
          </a:bodyPr>
          <a:lstStyle/>
          <a:p>
            <a:r>
              <a:rPr lang="en-US" b="1" dirty="0"/>
              <a:t>3GPP TSG-RAN WG4 #98-e</a:t>
            </a:r>
          </a:p>
          <a:p>
            <a:r>
              <a:rPr lang="en-US" b="1" dirty="0"/>
              <a:t>Jan 25</a:t>
            </a:r>
            <a:r>
              <a:rPr lang="en-US" b="1" baseline="30000" dirty="0"/>
              <a:t>th</a:t>
            </a:r>
            <a:r>
              <a:rPr lang="en-US" b="1" dirty="0"/>
              <a:t> ‒ Feb 5</a:t>
            </a:r>
            <a:r>
              <a:rPr lang="en-US" b="1" baseline="30000" dirty="0"/>
              <a:t>th</a:t>
            </a:r>
            <a:r>
              <a:rPr lang="en-US" b="1" dirty="0"/>
              <a:t>, 2020</a:t>
            </a:r>
          </a:p>
          <a:p>
            <a:r>
              <a:rPr lang="en-US" b="1" dirty="0"/>
              <a:t>Electronic Meeting</a:t>
            </a:r>
          </a:p>
        </p:txBody>
      </p:sp>
    </p:spTree>
    <p:extLst>
      <p:ext uri="{BB962C8B-B14F-4D97-AF65-F5344CB8AC3E}">
        <p14:creationId xmlns:p14="http://schemas.microsoft.com/office/powerpoint/2010/main" val="2341414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4B345-351C-4C87-9F81-C1CDED0601A2}"/>
              </a:ext>
            </a:extLst>
          </p:cNvPr>
          <p:cNvSpPr>
            <a:spLocks noGrp="1"/>
          </p:cNvSpPr>
          <p:nvPr>
            <p:ph type="title"/>
          </p:nvPr>
        </p:nvSpPr>
        <p:spPr/>
        <p:txBody>
          <a:bodyPr/>
          <a:lstStyle/>
          <a:p>
            <a:r>
              <a:rPr lang="en-US" dirty="0" err="1"/>
              <a:t>WF</a:t>
            </a:r>
            <a:r>
              <a:rPr lang="en-US" dirty="0"/>
              <a:t> on UE RF assumptions</a:t>
            </a:r>
          </a:p>
        </p:txBody>
      </p:sp>
      <p:sp>
        <p:nvSpPr>
          <p:cNvPr id="3" name="Content Placeholder 2">
            <a:extLst>
              <a:ext uri="{FF2B5EF4-FFF2-40B4-BE49-F238E27FC236}">
                <a16:creationId xmlns:a16="http://schemas.microsoft.com/office/drawing/2014/main" id="{EAA279CD-DB63-45C1-94E1-FA33804E348A}"/>
              </a:ext>
            </a:extLst>
          </p:cNvPr>
          <p:cNvSpPr>
            <a:spLocks noGrp="1"/>
          </p:cNvSpPr>
          <p:nvPr>
            <p:ph idx="1"/>
          </p:nvPr>
        </p:nvSpPr>
        <p:spPr/>
        <p:txBody>
          <a:bodyPr>
            <a:normAutofit fontScale="62500" lnSpcReduction="20000"/>
          </a:bodyPr>
          <a:lstStyle/>
          <a:p>
            <a:r>
              <a:rPr lang="en-US" strike="sngStrike" dirty="0"/>
              <a:t>Smartphone Handheld UE MPR</a:t>
            </a:r>
          </a:p>
          <a:p>
            <a:pPr lvl="1"/>
            <a:r>
              <a:rPr lang="en-US" strike="sngStrike" dirty="0"/>
              <a:t>TBD</a:t>
            </a:r>
          </a:p>
          <a:p>
            <a:pPr lvl="1"/>
            <a:r>
              <a:rPr lang="en-US" strike="sngStrike" dirty="0">
                <a:solidFill>
                  <a:srgbClr val="FF0000"/>
                </a:solidFill>
              </a:rPr>
              <a:t>The same assumptions previously used to derive PC1.5 MPR and therefore the MPR itself are reused for Band n77/n78 for </a:t>
            </a:r>
            <a:r>
              <a:rPr lang="en-GB" altLang="zh-CN" strike="sngStrike" dirty="0">
                <a:solidFill>
                  <a:srgbClr val="FF0000"/>
                </a:solidFill>
              </a:rPr>
              <a:t>handheld UEs</a:t>
            </a:r>
            <a:endParaRPr lang="en-US" strike="sngStrike" dirty="0">
              <a:solidFill>
                <a:srgbClr val="FF0000"/>
              </a:solidFill>
            </a:endParaRPr>
          </a:p>
          <a:p>
            <a:r>
              <a:rPr lang="en-US" dirty="0"/>
              <a:t>MPR applicability to </a:t>
            </a:r>
            <a:r>
              <a:rPr lang="en-US" dirty="0" err="1"/>
              <a:t>TxDiv</a:t>
            </a:r>
            <a:endParaRPr lang="en-US" dirty="0"/>
          </a:p>
          <a:p>
            <a:pPr lvl="1"/>
            <a:r>
              <a:rPr lang="en-US" i="1" dirty="0" err="1"/>
              <a:t>MPR</a:t>
            </a:r>
            <a:r>
              <a:rPr lang="en-US" i="1" dirty="0"/>
              <a:t> applies to both UL MIMO and </a:t>
            </a:r>
            <a:r>
              <a:rPr lang="en-US" i="1" dirty="0" err="1"/>
              <a:t>TxDiv</a:t>
            </a:r>
            <a:endParaRPr lang="en-US" i="1" dirty="0"/>
          </a:p>
          <a:p>
            <a:r>
              <a:rPr lang="en-US" dirty="0"/>
              <a:t>FWA MPR</a:t>
            </a:r>
          </a:p>
          <a:p>
            <a:pPr lvl="1"/>
            <a:r>
              <a:rPr lang="en-US" i="1" dirty="0">
                <a:solidFill>
                  <a:srgbClr val="FF0000"/>
                </a:solidFill>
              </a:rPr>
              <a:t>Continue to discuss whether to </a:t>
            </a:r>
            <a:r>
              <a:rPr lang="en-GB" i="1" dirty="0">
                <a:solidFill>
                  <a:srgbClr val="FF0000"/>
                </a:solidFill>
              </a:rPr>
              <a:t>reuse the existing MPR requirements or to define </a:t>
            </a:r>
            <a:r>
              <a:rPr lang="en-US" i="1" dirty="0">
                <a:solidFill>
                  <a:srgbClr val="FF0000"/>
                </a:solidFill>
              </a:rPr>
              <a:t>new MPR requirements for FWA UEs, and study the impact to the specs if new requirements are needed</a:t>
            </a:r>
            <a:endParaRPr lang="en-US" dirty="0">
              <a:solidFill>
                <a:srgbClr val="FF0000"/>
              </a:solidFill>
            </a:endParaRPr>
          </a:p>
          <a:p>
            <a:pPr lvl="1"/>
            <a:r>
              <a:rPr lang="en-US" i="1" dirty="0"/>
              <a:t>For the next meeting, companies are free to provide assumptions with justification for FWA.  It is not precluded that those assumptions are the same or different from previous assumptions for mobile handset as long as they are provided with justification. </a:t>
            </a:r>
            <a:endParaRPr lang="en-US" dirty="0"/>
          </a:p>
          <a:p>
            <a:r>
              <a:rPr lang="en-US" dirty="0"/>
              <a:t>Additional emission requirements for </a:t>
            </a:r>
            <a:r>
              <a:rPr lang="en-US" dirty="0" err="1"/>
              <a:t>n77</a:t>
            </a:r>
            <a:r>
              <a:rPr lang="en-US" dirty="0"/>
              <a:t> and </a:t>
            </a:r>
            <a:r>
              <a:rPr lang="en-US" dirty="0" err="1"/>
              <a:t>n78</a:t>
            </a:r>
            <a:endParaRPr lang="en-US" dirty="0"/>
          </a:p>
          <a:p>
            <a:pPr lvl="1"/>
            <a:r>
              <a:rPr lang="en-US" i="1" dirty="0"/>
              <a:t>No additional emission requirements and no new NS for Band </a:t>
            </a:r>
            <a:r>
              <a:rPr lang="en-US" i="1" dirty="0" err="1"/>
              <a:t>n77</a:t>
            </a:r>
            <a:r>
              <a:rPr lang="en-US" i="1" dirty="0"/>
              <a:t> and </a:t>
            </a:r>
            <a:r>
              <a:rPr lang="en-US" i="1" dirty="0" err="1"/>
              <a:t>n78</a:t>
            </a:r>
            <a:r>
              <a:rPr lang="en-US" i="1" dirty="0"/>
              <a:t> for the purpose of additional emission requirements.  This agreement can be revisited if a company discovers a regulatory requirement needing to be reflected.</a:t>
            </a:r>
          </a:p>
          <a:p>
            <a:r>
              <a:rPr lang="en-US" dirty="0"/>
              <a:t>Additional emission requirements for </a:t>
            </a:r>
            <a:r>
              <a:rPr lang="en-US" dirty="0" err="1"/>
              <a:t>n77</a:t>
            </a:r>
            <a:r>
              <a:rPr lang="en-US" dirty="0"/>
              <a:t> and </a:t>
            </a:r>
            <a:r>
              <a:rPr lang="en-US" dirty="0" err="1"/>
              <a:t>n78</a:t>
            </a:r>
            <a:endParaRPr lang="en-US" dirty="0"/>
          </a:p>
          <a:p>
            <a:pPr lvl="1"/>
            <a:r>
              <a:rPr lang="en-US" i="1" dirty="0"/>
              <a:t>No need for A-</a:t>
            </a:r>
            <a:r>
              <a:rPr lang="en-US" i="1" dirty="0" err="1"/>
              <a:t>MPR</a:t>
            </a:r>
            <a:r>
              <a:rPr lang="en-US" i="1" dirty="0"/>
              <a:t> has been identified so far</a:t>
            </a:r>
            <a:endParaRPr lang="en-US" dirty="0"/>
          </a:p>
          <a:p>
            <a:pPr lvl="1"/>
            <a:endParaRPr lang="en-US" dirty="0"/>
          </a:p>
          <a:p>
            <a:pPr lvl="1"/>
            <a:endParaRPr lang="en-US" dirty="0"/>
          </a:p>
        </p:txBody>
      </p:sp>
    </p:spTree>
    <p:extLst>
      <p:ext uri="{BB962C8B-B14F-4D97-AF65-F5344CB8AC3E}">
        <p14:creationId xmlns:p14="http://schemas.microsoft.com/office/powerpoint/2010/main" val="33078803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1207</TotalTime>
  <Words>216</Words>
  <Application>Microsoft Office PowerPoint</Application>
  <PresentationFormat>Widescreen</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Way Forward on Assumptions for PC 1.5 in Bands n77 and n78</vt:lpstr>
      <vt:lpstr>WF on UE RF assumptions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for NR PC3 fallback</dc:title>
  <dc:creator>Gene Fong</dc:creator>
  <cp:lastModifiedBy>Gene Fong</cp:lastModifiedBy>
  <cp:revision>40</cp:revision>
  <dcterms:created xsi:type="dcterms:W3CDTF">2018-08-21T06:09:04Z</dcterms:created>
  <dcterms:modified xsi:type="dcterms:W3CDTF">2021-02-03T15:17:38Z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1612174707</vt:lpwstr>
  </property>
</Properties>
</file>