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63" r:id="rId3"/>
    <p:sldId id="265" r:id="rId4"/>
    <p:sldId id="26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34" y="-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pPr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WF on transient period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Moderator (</a:t>
            </a:r>
            <a:r>
              <a:rPr lang="en-US" altLang="ja-JP" sz="3200" dirty="0"/>
              <a:t>CMCC</a:t>
            </a:r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#98-e</a:t>
            </a:r>
          </a:p>
          <a:p>
            <a:r>
              <a:rPr lang="en-US" b="1" dirty="0"/>
              <a:t>25 Jan. – 5 Feb. 2021</a:t>
            </a:r>
          </a:p>
          <a:p>
            <a:r>
              <a:rPr lang="en-US" b="1" dirty="0"/>
              <a:t>Electronic meeting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=""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R4-2103151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81" y="400612"/>
            <a:ext cx="10515600" cy="5298553"/>
          </a:xfrm>
        </p:spPr>
        <p:txBody>
          <a:bodyPr>
            <a:noAutofit/>
          </a:bodyPr>
          <a:lstStyle/>
          <a:p>
            <a:r>
              <a:rPr lang="en-GB" altLang="zh-CN" sz="2000" b="1" u="sng" dirty="0" smtClean="0"/>
              <a:t>Issue 1-1-1 :CR on introduction of shorter Transient Period Capability</a:t>
            </a:r>
            <a:endParaRPr lang="zh-CN" altLang="zh-CN" sz="2000" dirty="0" smtClean="0"/>
          </a:p>
          <a:p>
            <a:pPr lvl="0"/>
            <a:r>
              <a:rPr lang="en-GB" altLang="zh-CN" sz="2000" dirty="0" smtClean="0"/>
              <a:t>Agreements:</a:t>
            </a:r>
            <a:endParaRPr lang="zh-CN" altLang="zh-CN" sz="2000" dirty="0" smtClean="0"/>
          </a:p>
          <a:p>
            <a:pPr lvl="1"/>
            <a:r>
              <a:rPr lang="en-GB" altLang="zh-CN" sz="2000" dirty="0" smtClean="0"/>
              <a:t>Type 1 transient period placement in 2684 is agreed</a:t>
            </a:r>
            <a:endParaRPr lang="zh-CN" altLang="zh-CN" sz="2000" dirty="0" smtClean="0"/>
          </a:p>
          <a:p>
            <a:pPr lvl="1"/>
            <a:r>
              <a:rPr lang="en-GB" altLang="zh-CN" sz="2000" dirty="0" smtClean="0"/>
              <a:t>EVM measurement exclusion period needs to be agreed with type 1 placement as a package</a:t>
            </a:r>
            <a:endParaRPr lang="zh-CN" altLang="zh-CN" sz="2000" dirty="0" smtClean="0"/>
          </a:p>
          <a:p>
            <a:pPr lvl="0"/>
            <a:r>
              <a:rPr lang="en-GB" altLang="zh-CN" sz="2000" dirty="0" smtClean="0"/>
              <a:t>Proposals for EVM measurement exclusion period</a:t>
            </a:r>
            <a:r>
              <a:rPr lang="zh-CN" altLang="zh-CN" sz="2000" dirty="0" smtClean="0"/>
              <a:t>：</a:t>
            </a:r>
            <a:endParaRPr lang="en-US" altLang="zh-CN" sz="2000" dirty="0" smtClean="0"/>
          </a:p>
          <a:p>
            <a:pPr lvl="0"/>
            <a:endParaRPr lang="zh-CN" altLang="zh-CN" sz="2400" dirty="0" smtClean="0"/>
          </a:p>
          <a:p>
            <a:pPr lvl="0"/>
            <a:endParaRPr lang="en-GB" altLang="zh-CN" dirty="0" smtClean="0"/>
          </a:p>
          <a:p>
            <a:pPr lvl="0"/>
            <a:endParaRPr lang="en-GB" altLang="zh-CN" dirty="0" smtClean="0"/>
          </a:p>
          <a:p>
            <a:pPr lvl="0"/>
            <a:endParaRPr lang="en-GB" altLang="zh-CN" dirty="0" smtClean="0"/>
          </a:p>
          <a:p>
            <a:pPr lvl="0"/>
            <a:endParaRPr lang="en-GB" altLang="zh-CN" dirty="0" smtClean="0"/>
          </a:p>
          <a:p>
            <a:pPr lvl="0"/>
            <a:endParaRPr lang="en-GB" altLang="zh-CN" dirty="0" smtClean="0"/>
          </a:p>
          <a:p>
            <a:pPr lvl="0"/>
            <a:endParaRPr lang="en-GB" altLang="zh-CN" dirty="0" smtClean="0"/>
          </a:p>
          <a:p>
            <a:pPr lvl="0"/>
            <a:r>
              <a:rPr lang="en-GB" altLang="zh-CN" dirty="0" smtClean="0"/>
              <a:t>WF:</a:t>
            </a:r>
          </a:p>
          <a:p>
            <a:pPr lvl="1"/>
            <a:r>
              <a:rPr lang="en-GB" altLang="zh-CN" sz="1600" dirty="0" smtClean="0"/>
              <a:t>TBD</a:t>
            </a:r>
            <a:endParaRPr lang="zh-CN" altLang="zh-CN" sz="1600" dirty="0" smtClean="0"/>
          </a:p>
        </p:txBody>
      </p:sp>
      <p:graphicFrame>
        <p:nvGraphicFramePr>
          <p:cNvPr id="44" name="表格 43"/>
          <p:cNvGraphicFramePr>
            <a:graphicFrameLocks noGrp="1"/>
          </p:cNvGraphicFramePr>
          <p:nvPr/>
        </p:nvGraphicFramePr>
        <p:xfrm>
          <a:off x="1798532" y="2242375"/>
          <a:ext cx="8392977" cy="2358921"/>
        </p:xfrm>
        <a:graphic>
          <a:graphicData uri="http://schemas.openxmlformats.org/drawingml/2006/table">
            <a:tbl>
              <a:tblPr/>
              <a:tblGrid>
                <a:gridCol w="915880"/>
                <a:gridCol w="2517345"/>
                <a:gridCol w="908613"/>
                <a:gridCol w="1261640"/>
                <a:gridCol w="1307939"/>
                <a:gridCol w="1481560"/>
              </a:tblGrid>
              <a:tr h="127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00" dirty="0">
                          <a:latin typeface="Arial"/>
                          <a:ea typeface="MS Mincho"/>
                          <a:cs typeface="Times New Roman"/>
                        </a:rPr>
                        <a:t>Reported transient capability (us)</a:t>
                      </a:r>
                      <a:endParaRPr lang="zh-CN" sz="900" b="1" kern="1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00" dirty="0">
                          <a:latin typeface="Arial"/>
                          <a:ea typeface="MS Mincho"/>
                          <a:cs typeface="Times New Roman"/>
                        </a:rPr>
                        <a:t>EVM definition</a:t>
                      </a:r>
                      <a:endParaRPr lang="zh-CN" sz="900" b="1" kern="1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00" dirty="0" err="1">
                          <a:latin typeface="Arial"/>
                          <a:ea typeface="MS Mincho"/>
                          <a:cs typeface="Times New Roman"/>
                        </a:rPr>
                        <a:t>tp</a:t>
                      </a:r>
                      <a:r>
                        <a:rPr lang="en-GB" sz="900" b="1" kern="100" baseline="-25000" dirty="0" err="1">
                          <a:latin typeface="Arial"/>
                          <a:ea typeface="MS Mincho"/>
                          <a:cs typeface="Times New Roman"/>
                        </a:rPr>
                        <a:t>start</a:t>
                      </a:r>
                      <a:r>
                        <a:rPr lang="en-GB" sz="900" b="1" kern="100" dirty="0">
                          <a:latin typeface="Arial"/>
                          <a:ea typeface="MS Mincho"/>
                          <a:cs typeface="Times New Roman"/>
                        </a:rPr>
                        <a:t> (µs)</a:t>
                      </a:r>
                      <a:endParaRPr lang="zh-CN" sz="900" b="1" kern="1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kern="100" dirty="0" smtClean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SCS 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(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option1)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SCS (option2)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zh-CN" sz="1100" b="1" kern="100" dirty="0" smtClean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SCS (option3)</a:t>
                      </a:r>
                      <a:endParaRPr kumimoji="1" lang="zh-CN" altLang="zh-CN" sz="1100" b="1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kern="100">
                          <a:latin typeface="Arial"/>
                          <a:ea typeface="MS Mincho"/>
                          <a:cs typeface="Times New Roman"/>
                        </a:rPr>
                        <a:t>2</a:t>
                      </a:r>
                      <a:endParaRPr lang="zh-CN" sz="900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kern="100" dirty="0">
                          <a:latin typeface="Arial"/>
                          <a:ea typeface="MS Mincho"/>
                          <a:cs typeface="Times New Roman"/>
                        </a:rPr>
                        <a:t>0.5</a:t>
                      </a:r>
                      <a:endParaRPr lang="zh-CN" sz="900" kern="1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1" lang="en-GB" sz="1100" kern="100" dirty="0" smtClean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15KHz or 30kHz</a:t>
                      </a:r>
                      <a:endParaRPr kumimoji="1" lang="zh-CN" sz="11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1" lang="en-GB" sz="1100" kern="100" dirty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30kHz</a:t>
                      </a:r>
                      <a:endParaRPr kumimoji="1" lang="zh-CN" sz="11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1" lang="en-GB" sz="1100" kern="100" dirty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30kHz</a:t>
                      </a:r>
                      <a:endParaRPr kumimoji="1" lang="zh-CN" sz="11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kern="100">
                          <a:latin typeface="Arial"/>
                          <a:ea typeface="MS Mincho"/>
                          <a:cs typeface="Times New Roman"/>
                        </a:rPr>
                        <a:t>4</a:t>
                      </a:r>
                      <a:endParaRPr lang="zh-CN" sz="900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kern="100">
                          <a:latin typeface="Arial"/>
                          <a:ea typeface="MS Mincho"/>
                          <a:cs typeface="Times New Roman"/>
                        </a:rPr>
                        <a:t>1</a:t>
                      </a:r>
                      <a:endParaRPr lang="zh-CN" sz="900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1" lang="en-GB" sz="1100" kern="100" dirty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15kHz</a:t>
                      </a:r>
                      <a:endParaRPr kumimoji="1" lang="zh-CN" sz="11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1" lang="en-GB" sz="1100" kern="100" dirty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15kHz</a:t>
                      </a:r>
                      <a:endParaRPr kumimoji="1" lang="zh-CN" sz="11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1" lang="en-GB" sz="1100" kern="100" dirty="0" smtClean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30kHz</a:t>
                      </a:r>
                      <a:endParaRPr kumimoji="1" lang="zh-CN" sz="11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kern="100">
                          <a:latin typeface="Arial"/>
                          <a:ea typeface="MS Mincho"/>
                          <a:cs typeface="Times New Roman"/>
                        </a:rPr>
                        <a:t>7</a:t>
                      </a:r>
                      <a:endParaRPr lang="zh-CN" sz="900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kern="100" dirty="0">
                          <a:latin typeface="Arial"/>
                          <a:ea typeface="MS Mincho"/>
                          <a:cs typeface="Times New Roman"/>
                        </a:rPr>
                        <a:t>2</a:t>
                      </a:r>
                      <a:endParaRPr lang="zh-CN" sz="900" kern="1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1" lang="en-GB" sz="1100" kern="100" dirty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15kHz</a:t>
                      </a:r>
                      <a:endParaRPr kumimoji="1" lang="zh-CN" sz="11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1" lang="en-GB" sz="1100" kern="100" dirty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15kHz</a:t>
                      </a:r>
                      <a:endParaRPr kumimoji="1" lang="zh-CN" sz="11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1" lang="en-GB" sz="1100" kern="100" dirty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Times New Roman"/>
                        </a:rPr>
                        <a:t>15kHz</a:t>
                      </a:r>
                      <a:endParaRPr kumimoji="1" lang="zh-CN" sz="11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09">
                <a:tc gridSpan="6"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900" kern="100" dirty="0">
                          <a:latin typeface="Arial"/>
                          <a:ea typeface="MS Mincho"/>
                          <a:cs typeface="Arial"/>
                        </a:rPr>
                        <a:t>NOTE 1:    ,,and are defined in Annex F</a:t>
                      </a:r>
                      <a:endParaRPr lang="zh-CN" sz="1000" kern="100" dirty="0">
                        <a:latin typeface="Times New Roman"/>
                        <a:ea typeface="MS Mincho"/>
                        <a:cs typeface="Arial"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900" kern="100" dirty="0">
                          <a:latin typeface="Arial"/>
                          <a:ea typeface="MS Mincho"/>
                          <a:cs typeface="Arial"/>
                        </a:rPr>
                        <a:t>NOTE 2:    is the EVM for a symbol right after a transition;  is the EVM for a symbol right before a transition</a:t>
                      </a:r>
                      <a:endParaRPr lang="zh-CN" sz="1000" kern="100" dirty="0">
                        <a:latin typeface="Times New Roman"/>
                        <a:ea typeface="MS Mincho"/>
                        <a:cs typeface="Arial"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900" kern="100" dirty="0">
                          <a:latin typeface="Arial"/>
                          <a:ea typeface="MS Mincho"/>
                          <a:cs typeface="Arial"/>
                        </a:rPr>
                        <a:t>NOTE 3: </a:t>
                      </a:r>
                      <a:r>
                        <a:rPr lang="en-GB" sz="900" kern="100" dirty="0" err="1">
                          <a:latin typeface="Arial"/>
                          <a:ea typeface="MS Mincho"/>
                          <a:cs typeface="Arial"/>
                        </a:rPr>
                        <a:t>tp</a:t>
                      </a:r>
                      <a:r>
                        <a:rPr lang="en-GB" sz="900" kern="100" baseline="-25000" dirty="0" err="1">
                          <a:latin typeface="Arial"/>
                          <a:ea typeface="MS Mincho"/>
                          <a:cs typeface="Arial"/>
                        </a:rPr>
                        <a:t>start</a:t>
                      </a:r>
                      <a:r>
                        <a:rPr lang="en-GB" sz="900" kern="100" dirty="0">
                          <a:latin typeface="Arial"/>
                          <a:ea typeface="MS Mincho"/>
                          <a:cs typeface="Arial"/>
                        </a:rPr>
                        <a:t> denotes the start position of the EVM exclusion window as shown in Annex F.4</a:t>
                      </a:r>
                      <a:endParaRPr lang="zh-CN" sz="1000" kern="100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000" kern="100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120" name="Picture 4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4566" y="3650440"/>
            <a:ext cx="1676400" cy="149225"/>
          </a:xfrm>
          <a:prstGeom prst="rect">
            <a:avLst/>
          </a:prstGeom>
          <a:noFill/>
        </p:spPr>
      </p:pic>
      <p:pic>
        <p:nvPicPr>
          <p:cNvPr id="3119" name="Picture 4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4569" y="3065923"/>
            <a:ext cx="1565275" cy="149225"/>
          </a:xfrm>
          <a:prstGeom prst="rect">
            <a:avLst/>
          </a:prstGeom>
          <a:noFill/>
        </p:spPr>
      </p:pic>
      <p:pic>
        <p:nvPicPr>
          <p:cNvPr id="3118" name="Picture 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9845" y="3222180"/>
            <a:ext cx="1676400" cy="149225"/>
          </a:xfrm>
          <a:prstGeom prst="rect">
            <a:avLst/>
          </a:prstGeom>
          <a:noFill/>
        </p:spPr>
      </p:pic>
      <p:pic>
        <p:nvPicPr>
          <p:cNvPr id="3117" name="Picture 4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6652" y="2660811"/>
            <a:ext cx="1565275" cy="149225"/>
          </a:xfrm>
          <a:prstGeom prst="rect">
            <a:avLst/>
          </a:prstGeom>
          <a:noFill/>
        </p:spPr>
      </p:pic>
      <p:pic>
        <p:nvPicPr>
          <p:cNvPr id="3116" name="Picture 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9846" y="2874942"/>
            <a:ext cx="1676400" cy="149225"/>
          </a:xfrm>
          <a:prstGeom prst="rect">
            <a:avLst/>
          </a:prstGeom>
          <a:noFill/>
        </p:spPr>
      </p:pic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695533" y="4906765"/>
          <a:ext cx="4314825" cy="893210"/>
        </p:xfrm>
        <a:graphic>
          <a:graphicData uri="http://schemas.openxmlformats.org/drawingml/2006/table">
            <a:tbl>
              <a:tblPr/>
              <a:tblGrid>
                <a:gridCol w="2066952"/>
                <a:gridCol w="720513"/>
                <a:gridCol w="1527360"/>
              </a:tblGrid>
              <a:tr h="338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00" dirty="0">
                          <a:latin typeface="Arial"/>
                          <a:ea typeface="MS Mincho"/>
                          <a:cs typeface="Times New Roman"/>
                        </a:rPr>
                        <a:t/>
                      </a:r>
                      <a:br>
                        <a:rPr lang="en-GB" sz="1400" b="1" kern="100" dirty="0">
                          <a:latin typeface="Arial"/>
                          <a:ea typeface="MS Mincho"/>
                          <a:cs typeface="Times New Roman"/>
                        </a:rPr>
                      </a:br>
                      <a:r>
                        <a:rPr lang="en-GB" sz="1400" b="1" kern="100" dirty="0">
                          <a:latin typeface="Arial"/>
                          <a:ea typeface="MS Mincho"/>
                          <a:cs typeface="Times New Roman"/>
                        </a:rPr>
                        <a:t>Parameter</a:t>
                      </a:r>
                      <a:endParaRPr lang="zh-CN" sz="1400" b="1" kern="1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00">
                          <a:latin typeface="Arial"/>
                          <a:ea typeface="MS Mincho"/>
                          <a:cs typeface="Times New Roman"/>
                        </a:rPr>
                        <a:t>Unit</a:t>
                      </a:r>
                      <a:endParaRPr lang="zh-CN" sz="1400" b="1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00">
                          <a:latin typeface="Arial"/>
                          <a:ea typeface="MS Mincho"/>
                          <a:cs typeface="Times New Roman"/>
                        </a:rPr>
                        <a:t>Average EVM Level</a:t>
                      </a:r>
                      <a:endParaRPr lang="zh-CN" sz="1400" b="1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00">
                          <a:latin typeface="Arial"/>
                          <a:ea typeface="MS Mincho"/>
                          <a:cs typeface="Times New Roman"/>
                        </a:rPr>
                        <a:t>64</a:t>
                      </a:r>
                      <a:r>
                        <a:rPr lang="en-GB" sz="1400" kern="100">
                          <a:latin typeface="Arial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GB" sz="1400" kern="100">
                          <a:latin typeface="Arial"/>
                          <a:ea typeface="MS Mincho"/>
                          <a:cs typeface="Times New Roman"/>
                        </a:rPr>
                        <a:t>QAM </a:t>
                      </a:r>
                      <a:endParaRPr lang="zh-CN" sz="1400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00">
                          <a:latin typeface="Arial"/>
                          <a:ea typeface="MS Mincho"/>
                          <a:cs typeface="v5.0.0"/>
                        </a:rPr>
                        <a:t>%</a:t>
                      </a:r>
                      <a:endParaRPr lang="zh-CN" sz="1400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00" dirty="0" smtClean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v5.0.0"/>
                        </a:rPr>
                        <a:t>[10]</a:t>
                      </a:r>
                      <a:endParaRPr lang="zh-CN" sz="14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latin typeface="Arial"/>
                          <a:ea typeface="MS Mincho"/>
                          <a:cs typeface="Times New Roman"/>
                        </a:rPr>
                        <a:t>256 QAM</a:t>
                      </a:r>
                      <a:endParaRPr lang="zh-CN" sz="1400" kern="1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00">
                          <a:latin typeface="Arial"/>
                          <a:ea typeface="MS Mincho"/>
                          <a:cs typeface="v5.0.0"/>
                        </a:rPr>
                        <a:t>%</a:t>
                      </a:r>
                      <a:endParaRPr lang="zh-CN" sz="1400" kern="1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00" dirty="0" smtClean="0">
                          <a:solidFill>
                            <a:srgbClr val="FF0000"/>
                          </a:solidFill>
                          <a:latin typeface="Arial"/>
                          <a:ea typeface="MS Mincho"/>
                          <a:cs typeface="v5.0.0"/>
                        </a:rPr>
                        <a:t>[5-8]</a:t>
                      </a:r>
                      <a:endParaRPr lang="zh-CN" sz="1400" kern="100" dirty="0">
                        <a:solidFill>
                          <a:srgbClr val="FF0000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17626" y="4618878"/>
            <a:ext cx="1469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/>
              <a:t>Table 1</a:t>
            </a:r>
            <a:endParaRPr lang="zh-CN" alt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42694" y="5870873"/>
            <a:ext cx="1469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/>
              <a:t>Table 2</a:t>
            </a:r>
            <a:endParaRPr lang="zh-CN" altLang="en-US" sz="12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2950" y="3467100"/>
            <a:ext cx="1549400" cy="14922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06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225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728"/>
            <a:ext cx="10515600" cy="4843623"/>
          </a:xfrm>
        </p:spPr>
        <p:txBody>
          <a:bodyPr>
            <a:normAutofit/>
          </a:bodyPr>
          <a:lstStyle/>
          <a:p>
            <a:r>
              <a:rPr lang="en-US" altLang="zh-CN" b="1" u="sng" dirty="0" smtClean="0"/>
              <a:t> </a:t>
            </a:r>
            <a:r>
              <a:rPr lang="en-GB" altLang="zh-CN" b="1" u="sng" dirty="0" smtClean="0"/>
              <a:t>Issue 1-2-6 EVM budget for symbol where the transient occurs </a:t>
            </a:r>
            <a:endParaRPr lang="zh-CN" altLang="zh-CN" dirty="0" smtClean="0"/>
          </a:p>
          <a:p>
            <a:pPr lvl="0"/>
            <a:r>
              <a:rPr lang="en-GB" altLang="zh-CN" dirty="0" smtClean="0"/>
              <a:t>Proposals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256QAM: [5%], or [8%],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64QAM: [15%], or [10%], </a:t>
            </a:r>
            <a:endParaRPr lang="zh-CN" altLang="zh-CN" dirty="0" smtClean="0"/>
          </a:p>
          <a:p>
            <a:pPr lvl="0"/>
            <a:r>
              <a:rPr lang="en-GB" altLang="zh-CN" dirty="0" smtClean="0"/>
              <a:t>WF </a:t>
            </a:r>
            <a:endParaRPr lang="zh-CN" altLang="zh-CN" dirty="0" smtClean="0"/>
          </a:p>
          <a:p>
            <a:pPr lvl="1"/>
            <a:r>
              <a:rPr lang="en-GB" altLang="zh-CN" i="1" dirty="0" smtClean="0"/>
              <a:t>64QAM: [10%]</a:t>
            </a:r>
            <a:endParaRPr lang="zh-CN" altLang="zh-CN" dirty="0" smtClean="0"/>
          </a:p>
          <a:p>
            <a:pPr lvl="1"/>
            <a:r>
              <a:rPr lang="en-GB" altLang="zh-CN" i="1" dirty="0" smtClean="0"/>
              <a:t>256QAM: </a:t>
            </a:r>
            <a:r>
              <a:rPr lang="en-GB" altLang="zh-CN" i="1" dirty="0" smtClean="0">
                <a:solidFill>
                  <a:srgbClr val="FF0000"/>
                </a:solidFill>
              </a:rPr>
              <a:t>[5-8%]</a:t>
            </a:r>
            <a:endParaRPr lang="en-US" altLang="ja-JP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66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/>
          </a:bodyPr>
          <a:lstStyle/>
          <a:p>
            <a:r>
              <a:rPr lang="en-GB" b="1" u="sng" dirty="0"/>
              <a:t>Issue 1-2-2: Whether 20dB power change can represent the maximum power change in the network, if not, whether TE can provide the test condition for the maximum power change 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 1: 20 dB power step is reasonable for on-on power change.</a:t>
            </a:r>
            <a:endParaRPr lang="en-US" dirty="0"/>
          </a:p>
          <a:p>
            <a:pPr lvl="1"/>
            <a:r>
              <a:rPr lang="en-GB" dirty="0"/>
              <a:t>Option 2: </a:t>
            </a:r>
            <a:r>
              <a:rPr lang="en-GB" dirty="0" smtClean="0"/>
              <a:t>55dB </a:t>
            </a:r>
            <a:r>
              <a:rPr lang="en-GB" dirty="0"/>
              <a:t>Large power change range case cannot be ignored.</a:t>
            </a:r>
            <a:endParaRPr lang="en-US" dirty="0"/>
          </a:p>
          <a:p>
            <a:pPr lvl="0"/>
            <a:r>
              <a:rPr lang="en-GB" dirty="0" smtClean="0"/>
              <a:t>WF</a:t>
            </a:r>
            <a:endParaRPr lang="en-US" dirty="0"/>
          </a:p>
          <a:p>
            <a:pPr lvl="1"/>
            <a:r>
              <a:rPr lang="en-GB" dirty="0"/>
              <a:t>To be decided at this meeting</a:t>
            </a:r>
            <a:endParaRPr lang="en-US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="" xmlns:p14="http://schemas.microsoft.com/office/powerpoint/2010/main" val="612355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4267</TotalTime>
  <Words>243</Words>
  <Application>Microsoft Office PowerPoint</Application>
  <PresentationFormat>自定义</PresentationFormat>
  <Paragraphs>68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テーマ</vt:lpstr>
      <vt:lpstr>WF on transient period 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cmcc</cp:lastModifiedBy>
  <cp:revision>72</cp:revision>
  <dcterms:created xsi:type="dcterms:W3CDTF">2020-11-04T06:34:52Z</dcterms:created>
  <dcterms:modified xsi:type="dcterms:W3CDTF">2021-02-04T12:46:22Z</dcterms:modified>
</cp:coreProperties>
</file>