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56" r:id="rId2"/>
    <p:sldId id="263" r:id="rId3"/>
    <p:sldId id="265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7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34" y="-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9197520-E942-409D-82B8-2A11AF90A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C1A94A16-34E3-4905-AE72-0DA787E0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0CDF29D-21C6-4F96-92A7-D264BE09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F47475C-AC37-480B-B628-889EF0494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3E27CAF-88DC-4851-925C-5C2AFE9CC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3636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4D2B6B-AF8B-4E32-861E-EEE8B100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E4597966-7B9B-4A2F-BCB2-CEFF1A86D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CC5B7B4-6B73-4E74-B05D-554C58E3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D20FFBA4-ED16-4301-A160-4E910A4A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9DD7BBD-3169-4265-AF45-6757BEDA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9758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3E06FF6C-B070-4222-8E38-44B865148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EF1F5774-BE63-41B5-8E3E-29B3BD29B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30D0B0D-50F7-4C1C-B94B-5E048203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23F6FF7-C413-43B8-93AE-866230E6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C55F147-BF9B-42E7-B4E1-0C9B1903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9700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F983590-9A6D-4A77-9AC8-D9B8EFFB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8858C25-6AB8-4AAE-B747-B18EDFAB1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E841A1A-C017-4661-8790-196D0CF7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713A952-76DD-48F3-9B17-34079960E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2A34B90-9C77-47CE-90E1-2D380D94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3806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B07A8F0-FF9D-4E4C-AAED-FB9302EE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14BCCAC6-96D7-4443-AE4F-95DF37AA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9AA429F-70F7-4E95-8565-DBC8B43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C644DD9-6DF2-4CE3-9AE8-06BC5761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6C97E49-3F4F-407B-9666-C0DC0EA4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2156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1E92407-2A44-4ECC-9A09-CFB6861C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DAEAD94-0F3C-40A7-84CC-37EA69657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10280E61-A7E7-41D3-95AC-0629175BD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50FBA2C9-FF0D-4E89-9C74-70DDC599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2BB12BE8-54EA-424F-81E0-22E487CD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A9A6CAE-796F-48C6-82D9-32E75931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784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39D8FCA-BAD2-4E41-84D1-ED6F2E41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1C911AE-8A98-483D-933F-FF385C7A1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FAC34C01-21EA-4BE9-83A0-AB76E5638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BC612AF8-701C-4371-8293-CF0F8E0B8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8378A6D4-AD45-4479-954D-281D289FA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77BF8FF6-0018-4990-B939-9A3497A7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BDF82550-4105-4912-9F42-B4C29335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322415B9-DBE6-4C25-89D3-83825797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2802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1B25A8B-2D84-44FD-BC57-A59411B1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88A9F51-3D2C-46EE-868D-3FC8A8B6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A52038FE-7BCD-4DB8-B4C2-B7CA5D5C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4A2B9195-D73D-4A3F-AB77-349694B0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3921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BF7BE302-AE4C-4016-9D7C-9B2942C50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367E6A1-6569-4208-9E79-70BF6BEE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FBE081EC-CC88-4426-8B6D-4D5F5078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7291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4A917C2-71AD-4F41-8DDC-22C70302D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9AFB439-41DA-4F58-9A2D-493FC43E3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147CA3A1-6454-47DE-887A-4A8F558A7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7DFBEEE6-6D66-4765-9A29-536D9898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0C63031-563F-4229-B535-F8F65134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BAE77334-1C6E-48B2-8D9A-4C06BFDF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019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5539806-CF01-455C-8963-618C2BA3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00EE8FDC-BEE6-4FDA-B71F-DE6BDB11B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8EB92D4-C803-4660-BB57-A067766A1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7491AAE8-0DF3-4450-9043-10658504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B01FD334-2E48-4A18-BA42-5D4F1F72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7DCC18F-2808-46BF-9F16-2E30DD04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84890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F9E6ED64-60CA-482C-B3D3-822167E7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548F4DDF-0F2A-47A5-BE2E-ABD7C27A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D33021-0BBC-4301-A3E5-260B94215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1DE4-1554-428A-9732-43F3EA25A624}" type="datetimeFigureOut">
              <a:rPr kumimoji="1" lang="ja-JP" altLang="en-US" smtClean="0"/>
              <a:pPr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CA607899-A6CE-4445-B505-CB88F8E9D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8DEB9F8-87CB-4715-9F59-2AE7285E9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8518-0B74-4F85-971B-B6D5E1E25A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4891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FEBDBF9-3F0D-4EF2-98E8-98D09AB90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WF on transient period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BE3FE237-F2E7-4AE6-8091-BE383EA36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>
                <a:latin typeface="Calibri" panose="020F0502020204030204" pitchFamily="34" charset="0"/>
                <a:cs typeface="Calibri" panose="020F0502020204030204" pitchFamily="34" charset="0"/>
              </a:rPr>
              <a:t>Moderator (</a:t>
            </a:r>
            <a:r>
              <a:rPr lang="en-US" altLang="ja-JP" sz="3200" dirty="0"/>
              <a:t>CMCC</a:t>
            </a:r>
            <a:r>
              <a:rPr kumimoji="1" lang="en-US" altLang="ja-JP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1" lang="ja-JP" alt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DFD2372-F3D5-4A79-80CE-2B028376EA52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#98-e</a:t>
            </a:r>
          </a:p>
          <a:p>
            <a:r>
              <a:rPr lang="en-US" b="1" dirty="0"/>
              <a:t>25 Jan. – 5 Feb. 2021</a:t>
            </a:r>
          </a:p>
          <a:p>
            <a:r>
              <a:rPr lang="en-US" b="1" dirty="0"/>
              <a:t>Electronic meeting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337387D3-A9C4-44CC-9049-38D5934BE842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R4-2103151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53713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52D7A14-8124-49EA-9FC6-9664C7B0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81" y="400612"/>
            <a:ext cx="10515600" cy="5298553"/>
          </a:xfrm>
        </p:spPr>
        <p:txBody>
          <a:bodyPr>
            <a:noAutofit/>
          </a:bodyPr>
          <a:lstStyle/>
          <a:p>
            <a:r>
              <a:rPr lang="en-GB" altLang="zh-CN" sz="2000" b="1" u="sng" dirty="0" smtClean="0"/>
              <a:t>Issue 1-1-1 :CR on introduction of shorter Transient Period Capability</a:t>
            </a:r>
            <a:endParaRPr lang="zh-CN" altLang="zh-CN" sz="2000" dirty="0" smtClean="0"/>
          </a:p>
          <a:p>
            <a:pPr lvl="0"/>
            <a:r>
              <a:rPr lang="en-GB" altLang="zh-CN" sz="2000" dirty="0" smtClean="0"/>
              <a:t>Agreements:</a:t>
            </a:r>
            <a:endParaRPr lang="zh-CN" altLang="zh-CN" sz="2000" dirty="0" smtClean="0"/>
          </a:p>
          <a:p>
            <a:pPr lvl="1"/>
            <a:r>
              <a:rPr lang="en-GB" altLang="zh-CN" sz="2000" dirty="0" smtClean="0"/>
              <a:t>Type 1 transient period placement in 2684 is agreed</a:t>
            </a:r>
            <a:endParaRPr lang="zh-CN" altLang="zh-CN" sz="2000" dirty="0" smtClean="0"/>
          </a:p>
          <a:p>
            <a:pPr lvl="1"/>
            <a:r>
              <a:rPr lang="en-GB" altLang="zh-CN" sz="2000" dirty="0" smtClean="0"/>
              <a:t>EVM measurement exclusion period needs to be agreed with type 1 placement as a package</a:t>
            </a:r>
            <a:endParaRPr lang="zh-CN" altLang="zh-CN" sz="2000" dirty="0" smtClean="0"/>
          </a:p>
          <a:p>
            <a:pPr lvl="0"/>
            <a:r>
              <a:rPr lang="en-GB" altLang="zh-CN" sz="2000" dirty="0" smtClean="0"/>
              <a:t>Proposals for EVM measurement exclusion period</a:t>
            </a:r>
            <a:r>
              <a:rPr lang="zh-CN" altLang="zh-CN" sz="2000" dirty="0" smtClean="0"/>
              <a:t>：</a:t>
            </a:r>
            <a:endParaRPr lang="en-US" altLang="zh-CN" sz="2000" dirty="0" smtClean="0"/>
          </a:p>
          <a:p>
            <a:pPr lvl="0"/>
            <a:endParaRPr lang="zh-CN" altLang="zh-CN" sz="2400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r>
              <a:rPr lang="en-GB" altLang="zh-CN" dirty="0" smtClean="0"/>
              <a:t>WF:</a:t>
            </a:r>
          </a:p>
          <a:p>
            <a:pPr lvl="1"/>
            <a:r>
              <a:rPr lang="en-GB" altLang="zh-CN" sz="1600" dirty="0" smtClean="0"/>
              <a:t>TBD</a:t>
            </a:r>
            <a:endParaRPr lang="zh-CN" altLang="zh-CN" sz="1600" dirty="0" smtClean="0"/>
          </a:p>
        </p:txBody>
      </p:sp>
      <p:graphicFrame>
        <p:nvGraphicFramePr>
          <p:cNvPr id="44" name="表格 43"/>
          <p:cNvGraphicFramePr>
            <a:graphicFrameLocks noGrp="1"/>
          </p:cNvGraphicFramePr>
          <p:nvPr/>
        </p:nvGraphicFramePr>
        <p:xfrm>
          <a:off x="1798532" y="2242375"/>
          <a:ext cx="8392977" cy="2358921"/>
        </p:xfrm>
        <a:graphic>
          <a:graphicData uri="http://schemas.openxmlformats.org/drawingml/2006/table">
            <a:tbl>
              <a:tblPr/>
              <a:tblGrid>
                <a:gridCol w="915880"/>
                <a:gridCol w="2517345"/>
                <a:gridCol w="908613"/>
                <a:gridCol w="1261640"/>
                <a:gridCol w="1307939"/>
                <a:gridCol w="1481560"/>
              </a:tblGrid>
              <a:tr h="127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00" dirty="0">
                          <a:latin typeface="Arial"/>
                          <a:ea typeface="MS Mincho"/>
                          <a:cs typeface="Times New Roman"/>
                        </a:rPr>
                        <a:t>Reported transient capability (us)</a:t>
                      </a:r>
                      <a:endParaRPr lang="zh-CN" sz="900" b="1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00" dirty="0">
                          <a:latin typeface="Arial"/>
                          <a:ea typeface="MS Mincho"/>
                          <a:cs typeface="Times New Roman"/>
                        </a:rPr>
                        <a:t>EVM definition</a:t>
                      </a:r>
                      <a:endParaRPr lang="zh-CN" sz="900" b="1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kern="100" dirty="0" err="1">
                          <a:latin typeface="Arial"/>
                          <a:ea typeface="MS Mincho"/>
                          <a:cs typeface="Times New Roman"/>
                        </a:rPr>
                        <a:t>tp</a:t>
                      </a:r>
                      <a:r>
                        <a:rPr lang="en-GB" sz="900" b="1" kern="100" baseline="-25000" dirty="0" err="1">
                          <a:latin typeface="Arial"/>
                          <a:ea typeface="MS Mincho"/>
                          <a:cs typeface="Times New Roman"/>
                        </a:rPr>
                        <a:t>start</a:t>
                      </a:r>
                      <a:r>
                        <a:rPr lang="en-GB" sz="900" b="1" kern="100" dirty="0">
                          <a:latin typeface="Arial"/>
                          <a:ea typeface="MS Mincho"/>
                          <a:cs typeface="Times New Roman"/>
                        </a:rPr>
                        <a:t> (µs)</a:t>
                      </a:r>
                      <a:endParaRPr lang="zh-CN" sz="900" b="1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SCS </a:t>
                      </a:r>
                      <a:r>
                        <a:rPr lang="en-US" sz="1100" b="1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(</a:t>
                      </a:r>
                      <a:r>
                        <a:rPr lang="en-US" altLang="zh-CN" sz="1100" b="1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option1)</a:t>
                      </a:r>
                      <a:endParaRPr lang="zh-CN" sz="1100" b="1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SCS (option2)</a:t>
                      </a:r>
                      <a:endParaRPr lang="zh-CN" sz="1100" b="1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100" b="1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SCS (option3)</a:t>
                      </a:r>
                      <a:endParaRPr kumimoji="1" lang="zh-CN" altLang="zh-CN" sz="1100" b="1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zh-CN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 dirty="0">
                          <a:latin typeface="Arial"/>
                          <a:ea typeface="MS Mincho"/>
                          <a:cs typeface="Times New Roman"/>
                        </a:rPr>
                        <a:t>0.5</a:t>
                      </a:r>
                      <a:endParaRPr lang="zh-CN" sz="900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 or 30kHz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30kHz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30kHz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>
                          <a:latin typeface="Arial"/>
                          <a:ea typeface="MS Mincho"/>
                          <a:cs typeface="Times New Roman"/>
                        </a:rPr>
                        <a:t>4</a:t>
                      </a:r>
                      <a:endParaRPr lang="zh-CN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>
                          <a:latin typeface="Arial"/>
                          <a:ea typeface="MS Mincho"/>
                          <a:cs typeface="Times New Roman"/>
                        </a:rPr>
                        <a:t>1</a:t>
                      </a:r>
                      <a:endParaRPr lang="zh-CN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30kHz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>
                          <a:latin typeface="Arial"/>
                          <a:ea typeface="MS Mincho"/>
                          <a:cs typeface="Times New Roman"/>
                        </a:rPr>
                        <a:t>7</a:t>
                      </a:r>
                      <a:endParaRPr lang="zh-CN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kern="100" dirty="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zh-CN" sz="900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1" lang="en-GB" sz="1100" kern="100" dirty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Times New Roman"/>
                        </a:rPr>
                        <a:t>15kHz</a:t>
                      </a:r>
                      <a:endParaRPr kumimoji="1" lang="zh-CN" sz="11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309">
                <a:tc gridSpan="6"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900" kern="100" dirty="0">
                          <a:latin typeface="Arial"/>
                          <a:ea typeface="MS Mincho"/>
                          <a:cs typeface="Arial"/>
                        </a:rPr>
                        <a:t>NOTE 1:    ,,and are defined in Annex F</a:t>
                      </a:r>
                      <a:endParaRPr lang="zh-CN" sz="1000" kern="100" dirty="0">
                        <a:latin typeface="Times New Roman"/>
                        <a:ea typeface="MS Mincho"/>
                        <a:cs typeface="Arial"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900" kern="100" dirty="0">
                          <a:latin typeface="Arial"/>
                          <a:ea typeface="MS Mincho"/>
                          <a:cs typeface="Arial"/>
                        </a:rPr>
                        <a:t>NOTE 2:    is the EVM for a symbol right after a transition;  is the EVM for a symbol right before a transition</a:t>
                      </a:r>
                      <a:endParaRPr lang="zh-CN" sz="1000" kern="100" dirty="0">
                        <a:latin typeface="Times New Roman"/>
                        <a:ea typeface="MS Mincho"/>
                        <a:cs typeface="Arial"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900" kern="100" dirty="0">
                          <a:latin typeface="Arial"/>
                          <a:ea typeface="MS Mincho"/>
                          <a:cs typeface="Arial"/>
                        </a:rPr>
                        <a:t>NOTE 3: </a:t>
                      </a:r>
                      <a:r>
                        <a:rPr lang="en-GB" sz="900" kern="100" dirty="0" err="1">
                          <a:latin typeface="Arial"/>
                          <a:ea typeface="MS Mincho"/>
                          <a:cs typeface="Arial"/>
                        </a:rPr>
                        <a:t>tp</a:t>
                      </a:r>
                      <a:r>
                        <a:rPr lang="en-GB" sz="900" kern="100" baseline="-25000" dirty="0" err="1">
                          <a:latin typeface="Arial"/>
                          <a:ea typeface="MS Mincho"/>
                          <a:cs typeface="Arial"/>
                        </a:rPr>
                        <a:t>start</a:t>
                      </a:r>
                      <a:r>
                        <a:rPr lang="en-GB" sz="900" kern="100" dirty="0">
                          <a:latin typeface="Arial"/>
                          <a:ea typeface="MS Mincho"/>
                          <a:cs typeface="Arial"/>
                        </a:rPr>
                        <a:t> denotes the start position of the EVM exclusion window as shown in Annex F.4</a:t>
                      </a:r>
                      <a:endParaRPr lang="zh-CN" sz="1000" kern="1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zh-CN" sz="1000" kern="1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120" name="Picture 4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04566" y="3650440"/>
            <a:ext cx="1676400" cy="149225"/>
          </a:xfrm>
          <a:prstGeom prst="rect">
            <a:avLst/>
          </a:prstGeom>
          <a:noFill/>
        </p:spPr>
      </p:pic>
      <p:pic>
        <p:nvPicPr>
          <p:cNvPr id="3119" name="Picture 4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04569" y="3065923"/>
            <a:ext cx="1565275" cy="149225"/>
          </a:xfrm>
          <a:prstGeom prst="rect">
            <a:avLst/>
          </a:prstGeom>
          <a:noFill/>
        </p:spPr>
      </p:pic>
      <p:pic>
        <p:nvPicPr>
          <p:cNvPr id="3118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69845" y="3222180"/>
            <a:ext cx="1676400" cy="149225"/>
          </a:xfrm>
          <a:prstGeom prst="rect">
            <a:avLst/>
          </a:prstGeom>
          <a:noFill/>
        </p:spPr>
      </p:pic>
      <p:pic>
        <p:nvPicPr>
          <p:cNvPr id="3117" name="Picture 4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652" y="2660811"/>
            <a:ext cx="1565275" cy="149225"/>
          </a:xfrm>
          <a:prstGeom prst="rect">
            <a:avLst/>
          </a:prstGeom>
          <a:noFill/>
        </p:spPr>
      </p:pic>
      <p:pic>
        <p:nvPicPr>
          <p:cNvPr id="3116" name="Picture 4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69846" y="2874942"/>
            <a:ext cx="1676400" cy="149225"/>
          </a:xfrm>
          <a:prstGeom prst="rect">
            <a:avLst/>
          </a:prstGeom>
          <a:noFill/>
        </p:spPr>
      </p:pic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3695533" y="4906765"/>
          <a:ext cx="4314825" cy="893210"/>
        </p:xfrm>
        <a:graphic>
          <a:graphicData uri="http://schemas.openxmlformats.org/drawingml/2006/table">
            <a:tbl>
              <a:tblPr/>
              <a:tblGrid>
                <a:gridCol w="2066952"/>
                <a:gridCol w="720513"/>
                <a:gridCol w="1527360"/>
              </a:tblGrid>
              <a:tr h="3383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00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GB" sz="1400" b="1" kern="100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GB" sz="1400" b="1" kern="100" dirty="0">
                          <a:latin typeface="Arial"/>
                          <a:ea typeface="MS Mincho"/>
                          <a:cs typeface="Times New Roman"/>
                        </a:rPr>
                        <a:t>Parameter</a:t>
                      </a:r>
                      <a:endParaRPr lang="zh-CN" sz="1400" b="1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00">
                          <a:latin typeface="Arial"/>
                          <a:ea typeface="MS Mincho"/>
                          <a:cs typeface="Times New Roman"/>
                        </a:rPr>
                        <a:t>Unit</a:t>
                      </a:r>
                      <a:endParaRPr lang="zh-CN" sz="1400" b="1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00">
                          <a:latin typeface="Arial"/>
                          <a:ea typeface="MS Mincho"/>
                          <a:cs typeface="Times New Roman"/>
                        </a:rPr>
                        <a:t>Average EVM Level</a:t>
                      </a:r>
                      <a:endParaRPr lang="zh-CN" sz="1400" b="1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>
                          <a:latin typeface="Arial"/>
                          <a:ea typeface="MS Mincho"/>
                          <a:cs typeface="Times New Roman"/>
                        </a:rPr>
                        <a:t>64</a:t>
                      </a:r>
                      <a:r>
                        <a:rPr lang="en-GB" sz="1400" kern="100">
                          <a:latin typeface="Arial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GB" sz="1400" kern="100">
                          <a:latin typeface="Arial"/>
                          <a:ea typeface="MS Mincho"/>
                          <a:cs typeface="Times New Roman"/>
                        </a:rPr>
                        <a:t>QAM </a:t>
                      </a:r>
                      <a:endParaRPr lang="zh-CN" sz="14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>
                          <a:latin typeface="Arial"/>
                          <a:ea typeface="MS Mincho"/>
                          <a:cs typeface="v5.0.0"/>
                        </a:rPr>
                        <a:t>%</a:t>
                      </a:r>
                      <a:endParaRPr lang="zh-CN" sz="14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v5.0.0"/>
                        </a:rPr>
                        <a:t>[10]</a:t>
                      </a:r>
                      <a:endParaRPr lang="zh-CN" sz="14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 dirty="0">
                          <a:latin typeface="Arial"/>
                          <a:ea typeface="MS Mincho"/>
                          <a:cs typeface="Times New Roman"/>
                        </a:rPr>
                        <a:t>256 QAM</a:t>
                      </a:r>
                      <a:endParaRPr lang="zh-CN" sz="1400" kern="1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>
                          <a:latin typeface="Arial"/>
                          <a:ea typeface="MS Mincho"/>
                          <a:cs typeface="v5.0.0"/>
                        </a:rPr>
                        <a:t>%</a:t>
                      </a:r>
                      <a:endParaRPr lang="zh-CN" sz="1400" kern="1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00" dirty="0" smtClean="0">
                          <a:solidFill>
                            <a:srgbClr val="FF0000"/>
                          </a:solidFill>
                          <a:latin typeface="Arial"/>
                          <a:ea typeface="MS Mincho"/>
                          <a:cs typeface="v5.0.0"/>
                        </a:rPr>
                        <a:t>[5-8]</a:t>
                      </a:r>
                      <a:endParaRPr lang="zh-CN" sz="1400" kern="100" dirty="0">
                        <a:solidFill>
                          <a:srgbClr val="FF0000"/>
                        </a:solidFill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17626" y="4618878"/>
            <a:ext cx="1469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Table 1</a:t>
            </a:r>
            <a:endParaRPr lang="zh-CN" alt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42694" y="5870873"/>
            <a:ext cx="1469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Table 2</a:t>
            </a:r>
            <a:endParaRPr lang="zh-CN" altLang="en-US" sz="12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2950" y="3467100"/>
            <a:ext cx="1549400" cy="14922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06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225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52D7A14-8124-49EA-9FC6-9664C7B0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728"/>
            <a:ext cx="10515600" cy="4843623"/>
          </a:xfrm>
        </p:spPr>
        <p:txBody>
          <a:bodyPr>
            <a:normAutofit/>
          </a:bodyPr>
          <a:lstStyle/>
          <a:p>
            <a:r>
              <a:rPr lang="en-US" altLang="zh-CN" b="1" u="sng" dirty="0" smtClean="0"/>
              <a:t> </a:t>
            </a:r>
            <a:r>
              <a:rPr lang="en-GB" altLang="zh-CN" b="1" u="sng" dirty="0" smtClean="0"/>
              <a:t>Issue 1-2-6 EVM budget for symbol where the transient occurs </a:t>
            </a:r>
            <a:endParaRPr lang="zh-CN" altLang="zh-CN" dirty="0" smtClean="0"/>
          </a:p>
          <a:p>
            <a:pPr lvl="0"/>
            <a:r>
              <a:rPr lang="en-GB" altLang="zh-CN" dirty="0" smtClean="0"/>
              <a:t>Proposals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256QAM: [5%], or [8%],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64QAM: [15%], or [10%], </a:t>
            </a:r>
            <a:endParaRPr lang="zh-CN" altLang="zh-CN" dirty="0" smtClean="0"/>
          </a:p>
          <a:p>
            <a:pPr lvl="0"/>
            <a:r>
              <a:rPr lang="en-GB" altLang="zh-CN" dirty="0" smtClean="0"/>
              <a:t>WF </a:t>
            </a:r>
            <a:endParaRPr lang="zh-CN" altLang="zh-CN" dirty="0" smtClean="0"/>
          </a:p>
          <a:p>
            <a:pPr lvl="1"/>
            <a:r>
              <a:rPr lang="en-GB" altLang="zh-CN" i="1" dirty="0" smtClean="0"/>
              <a:t>64QAM: [10%]</a:t>
            </a:r>
            <a:endParaRPr lang="zh-CN" altLang="zh-CN" dirty="0" smtClean="0"/>
          </a:p>
          <a:p>
            <a:pPr lvl="1"/>
            <a:r>
              <a:rPr lang="en-GB" altLang="zh-CN" i="1" dirty="0" smtClean="0"/>
              <a:t>256QAM: </a:t>
            </a:r>
            <a:r>
              <a:rPr lang="en-GB" altLang="zh-CN" i="1" dirty="0" smtClean="0">
                <a:solidFill>
                  <a:srgbClr val="FF0000"/>
                </a:solidFill>
              </a:rPr>
              <a:t>[5-8%]</a:t>
            </a:r>
            <a:endParaRPr lang="en-US" altLang="ja-JP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866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52D7A14-8124-49EA-9FC6-9664C7B0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623"/>
          </a:xfrm>
        </p:spPr>
        <p:txBody>
          <a:bodyPr>
            <a:normAutofit/>
          </a:bodyPr>
          <a:lstStyle/>
          <a:p>
            <a:r>
              <a:rPr lang="en-GB" b="1" u="sng" dirty="0"/>
              <a:t>Issue 1-2-2: Whether 20dB power change can represent the maximum power change in the network, if not, whether TE can provide the test condition for the maximum power change 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 1: 20 dB power step is reasonable for on-on power change.</a:t>
            </a:r>
            <a:endParaRPr lang="en-US" dirty="0"/>
          </a:p>
          <a:p>
            <a:pPr lvl="1"/>
            <a:r>
              <a:rPr lang="en-GB" dirty="0"/>
              <a:t>Option 2: </a:t>
            </a:r>
            <a:r>
              <a:rPr lang="en-GB" dirty="0" smtClean="0"/>
              <a:t>55dB </a:t>
            </a:r>
            <a:r>
              <a:rPr lang="en-GB" dirty="0"/>
              <a:t>Large power change range case cannot be ignored.</a:t>
            </a:r>
            <a:endParaRPr lang="en-US" dirty="0"/>
          </a:p>
          <a:p>
            <a:pPr lvl="0"/>
            <a:r>
              <a:rPr lang="en-GB" dirty="0" smtClean="0"/>
              <a:t>WF</a:t>
            </a:r>
            <a:endParaRPr lang="en-US" dirty="0"/>
          </a:p>
          <a:p>
            <a:pPr lvl="1"/>
            <a:r>
              <a:rPr lang="en-GB" dirty="0"/>
              <a:t>To be decided at this meeting</a:t>
            </a:r>
            <a:endParaRPr lang="en-US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="" xmlns:p14="http://schemas.microsoft.com/office/powerpoint/2010/main" val="61235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4267</TotalTime>
  <Words>243</Words>
  <Application>Microsoft Office PowerPoint</Application>
  <PresentationFormat>自定义</PresentationFormat>
  <Paragraphs>68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テーマ</vt:lpstr>
      <vt:lpstr>WF on transient period 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[97e][127]FR2 FWA GTW (Nov. 4)</dc:title>
  <dc:creator>無線 規格</dc:creator>
  <cp:lastModifiedBy>cmcc</cp:lastModifiedBy>
  <cp:revision>72</cp:revision>
  <dcterms:created xsi:type="dcterms:W3CDTF">2020-11-04T06:34:52Z</dcterms:created>
  <dcterms:modified xsi:type="dcterms:W3CDTF">2021-02-04T12:46:22Z</dcterms:modified>
</cp:coreProperties>
</file>