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3" r:id="rId4"/>
    <p:sldId id="264" r:id="rId5"/>
    <p:sldId id="270" r:id="rId6"/>
    <p:sldId id="266" r:id="rId7"/>
    <p:sldId id="268" r:id="rId8"/>
    <p:sldId id="269" r:id="rId9"/>
    <p:sldId id="272" r:id="rId10"/>
    <p:sldId id="27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91"/>
    <p:restoredTop sz="94741"/>
  </p:normalViewPr>
  <p:slideViewPr>
    <p:cSldViewPr snapToGrid="0">
      <p:cViewPr>
        <p:scale>
          <a:sx n="110" d="100"/>
          <a:sy n="110" d="100"/>
        </p:scale>
        <p:origin x="840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3E3A6-B9BC-47CC-9546-703D41E72F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C621E8-B233-477A-AC22-B517FD44F3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F7E8F0-DF9C-4D1F-BC6D-A50E7FBC1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1/25/21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3FA49-E975-46C1-9ADE-C168058D0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25BB07-538A-47AF-9C83-1D5B233DE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779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7E969-82F9-4894-8F12-EF92FAA0F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6CD74E-AF37-4A9A-8EAE-03BAD254F3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A1BE7-B6AA-4BD5-89A8-957CDFC4B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1/25/21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E0E463-2A77-48B4-96FA-DCF007FC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3EA04-B28F-44F2-B530-7C84F5603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993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7C64D4-6DAA-4EF7-9412-514349BD5E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B29A1A-C22B-4C70-BC44-9FBAE0C099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4EA0EA-FB0F-4F20-8166-119EE680E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1/25/21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854A09-DF14-4BB0-8222-021F3A9FA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8DD96C-3F61-4186-BA84-C9DDC6010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577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11D8E-BA83-42AB-8FA3-A4048A321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8611A8-A400-4519-A1AF-CB78710DD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D1E7B3-711E-49CD-85ED-56690507F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1/25/21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4CC46-BB0E-4369-A899-B28A3CA6A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CD804B-4208-4DCA-B826-50A8715E8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905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A4D9C-A9AB-4664-83F4-64A43F27A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D36EDB-39DB-450F-BC19-5297BC632F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565AF2-0A22-4626-A14B-809347993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1/25/21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1A91D-01CA-4D53-B2BB-44C7CBD84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97ED4F-34CD-4D68-8534-FDED77F13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141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A70E3-4394-4F59-AC7D-E2D0F845A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E039E-CAAD-433F-830D-843BAF2E71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69FBA2-106C-44E3-A954-F6B4AEEBFF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186288-18C5-4BD3-B235-0C32EF82C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1/25/21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FB20F3-25FA-4127-8EB0-7C5A03D03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3380FE-B97D-4976-9E9C-4CEBAFD51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036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56C0D-DD28-4A7F-81D6-73856ACAF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A62EE6-B6A3-4BC5-A764-5FE14EDC9B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25C2DC-A4DD-4FC3-A0A1-EE4BA1C114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991833-E441-4C41-80C0-1B977CABA4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8344BD-BC0A-4D62-A1C9-A04A52AE21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F92ACA-0C53-48D7-AF7C-5E50212B0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1/25/21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5BF3F7-218C-4C6F-BB3F-1A09AD134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B091AE-E943-4AEA-82F8-5B8EDE194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731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C03A6-A176-461D-AFCD-78344C2DB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B93DE9-8559-4621-BB96-8C0933009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1/25/21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9A36E9-4BBB-4B9F-8B3C-0C251D77D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331A13-633C-4647-A9C5-328948240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429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3AF411-175F-4444-BA52-03B4EC37A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1/25/21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201B43-76D4-4583-B98C-275745983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6B74D1-EAE8-474D-B923-6E0D5DCF8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071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9FF2D-E95E-4155-9DDF-4D22F96D1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890FE-9490-42E8-8063-C0C2EEFEB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8B1D2F-7B0F-4A61-878A-40A59000C0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82E9C-0557-439E-BBC1-57BDA57C7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1/25/21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94AD34-21B8-4FE2-A9DF-761396AA4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CF4DF-093E-4176-9EF4-9EAA87355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2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D9C64-D640-4789-BCF5-C03FF6C5C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7023DB-A429-47C1-913F-1AD7D2A46B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62B66F-7DA0-46FB-8A58-4BE3D47C97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F80D5D-1BF7-4977-81A4-F69A37A92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1/25/21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77FFE9-4F0F-47D5-88E2-8B8F8C294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2F1111-5722-456E-AF6F-FAFE609D5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029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DD8DAE-8130-4491-B28D-48BFA106A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341038-7069-464A-AA8D-2D350C0B6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9F64A2-2287-4084-9621-06147C1CD3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77FA6-14F9-4F9B-BC46-8871F47A9012}" type="datetimeFigureOut">
              <a:rPr lang="en-US" smtClean="0"/>
              <a:t>1/25/21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A9E735-EF38-4FE5-8293-9FDCCEC9A1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EF942D-225C-4526-BEF1-A744D1712C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982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7.png@01D6B494.60D8F8C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1E050-588E-4ED2-968E-02254B024D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51731"/>
            <a:ext cx="9144000" cy="2387600"/>
          </a:xfrm>
        </p:spPr>
        <p:txBody>
          <a:bodyPr>
            <a:normAutofit/>
          </a:bodyPr>
          <a:lstStyle/>
          <a:p>
            <a:r>
              <a:rPr lang="en-US" sz="4400" dirty="0"/>
              <a:t>Way Forward on NR </a:t>
            </a:r>
            <a:r>
              <a:rPr lang="en-US" sz="4400" dirty="0" err="1"/>
              <a:t>TxD</a:t>
            </a:r>
            <a:r>
              <a:rPr lang="en-US" sz="4400" dirty="0"/>
              <a:t> &amp; Power Class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3A2C79-E080-491D-AFCE-D17887D800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27878"/>
            <a:ext cx="9144000" cy="1655762"/>
          </a:xfrm>
        </p:spPr>
        <p:txBody>
          <a:bodyPr/>
          <a:lstStyle/>
          <a:p>
            <a:r>
              <a:rPr lang="en-US" dirty="0"/>
              <a:t>vivo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005290-B47D-42A9-8855-4A6D38C26D58}"/>
              </a:ext>
            </a:extLst>
          </p:cNvPr>
          <p:cNvSpPr txBox="1"/>
          <p:nvPr/>
        </p:nvSpPr>
        <p:spPr>
          <a:xfrm>
            <a:off x="996593" y="739739"/>
            <a:ext cx="40210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3GPP TSG-RAN WG4 Meeting # 98-e </a:t>
            </a:r>
          </a:p>
          <a:p>
            <a:r>
              <a:rPr lang="en-GB" b="1" dirty="0"/>
              <a:t>Electronic Meeting, </a:t>
            </a:r>
            <a:r>
              <a:rPr lang="en-GB" altLang="zh-CN" b="1" dirty="0"/>
              <a:t>25 Jan - 5 Feb., 2021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EF9F9D-EEF2-4BFC-8087-40C5A7AAF8AD}"/>
              </a:ext>
            </a:extLst>
          </p:cNvPr>
          <p:cNvSpPr txBox="1"/>
          <p:nvPr/>
        </p:nvSpPr>
        <p:spPr>
          <a:xfrm>
            <a:off x="10459092" y="893852"/>
            <a:ext cx="1276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R4-210</a:t>
            </a:r>
            <a:r>
              <a:rPr lang="en-US" altLang="zh-CN" b="1" dirty="0" err="1"/>
              <a:t>xxxx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5986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C9DCA-AD34-48EA-8E98-0E05497B3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/>
              <a:t> Power class fall back for SA UL-MIMO in Rel-15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E5A4C-12AF-4889-ADE2-A3166B901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altLang="zh-CN" dirty="0"/>
              <a:t>Background &amp; motivation:</a:t>
            </a:r>
            <a:endParaRPr lang="zh-CN" altLang="zh-CN" dirty="0"/>
          </a:p>
          <a:p>
            <a:pPr lvl="1"/>
            <a:r>
              <a:rPr lang="en-GB" altLang="zh-CN" dirty="0"/>
              <a:t>Rel-15: </a:t>
            </a:r>
            <a:r>
              <a:rPr lang="en-GB" altLang="zh-CN" i="1" dirty="0"/>
              <a:t>“If UE is scheduled for single antenna-port PUSCH transmission by DCI format 0_0 or by DCI format 0_1 for single antenna port codebook based transmission, the requirements in clause 6.2.1 apply.”</a:t>
            </a:r>
            <a:endParaRPr lang="zh-CN" altLang="zh-CN" dirty="0"/>
          </a:p>
          <a:p>
            <a:pPr lvl="1"/>
            <a:r>
              <a:rPr lang="en-GB" altLang="zh-CN" dirty="0"/>
              <a:t>Rel-16:</a:t>
            </a:r>
            <a:r>
              <a:rPr lang="en-GB" altLang="zh-CN" i="1" dirty="0"/>
              <a:t> “If UE is scheduled for single antenna-port PUSCH transmission by DCI format 0_0 or by DCI format 0_1 for single antenna port codebook based transmission, the requirements in clause 6.2.1 apply </a:t>
            </a:r>
            <a:r>
              <a:rPr lang="en-GB" altLang="zh-CN" i="1" u="sng" dirty="0"/>
              <a:t>for the power class as indicated by the </a:t>
            </a:r>
            <a:r>
              <a:rPr lang="en-GB" altLang="zh-CN" i="1" u="sng" dirty="0" err="1"/>
              <a:t>ue-PowerClass</a:t>
            </a:r>
            <a:r>
              <a:rPr lang="en-GB" altLang="zh-CN" i="1" u="sng" dirty="0"/>
              <a:t> field in capability signalling.</a:t>
            </a:r>
            <a:r>
              <a:rPr lang="en-GB" altLang="zh-CN" i="1" dirty="0"/>
              <a:t>”</a:t>
            </a:r>
            <a:endParaRPr lang="zh-CN" altLang="zh-CN" dirty="0"/>
          </a:p>
          <a:p>
            <a:pPr lvl="0"/>
            <a:r>
              <a:rPr lang="en-GB" altLang="zh-CN" dirty="0"/>
              <a:t>Proposals</a:t>
            </a:r>
            <a:endParaRPr lang="zh-CN" altLang="zh-CN" dirty="0"/>
          </a:p>
          <a:p>
            <a:pPr lvl="1"/>
            <a:r>
              <a:rPr lang="en-GB" altLang="zh-CN" dirty="0"/>
              <a:t>Option 1: Rel-15 is the same to Rel-16;</a:t>
            </a:r>
            <a:endParaRPr lang="zh-CN" altLang="zh-CN" dirty="0"/>
          </a:p>
          <a:p>
            <a:pPr lvl="1"/>
            <a:r>
              <a:rPr lang="en-GB" altLang="zh-CN" dirty="0"/>
              <a:t>Option 2: Rel-15 can still have different explanation compared to Rel-16.</a:t>
            </a:r>
          </a:p>
          <a:p>
            <a:pPr lvl="1"/>
            <a:endParaRPr lang="zh-CN" altLang="zh-CN" dirty="0"/>
          </a:p>
          <a:p>
            <a:pPr lvl="0"/>
            <a:r>
              <a:rPr lang="en-GB" altLang="zh-CN" dirty="0"/>
              <a:t>Recommended WF</a:t>
            </a:r>
            <a:endParaRPr lang="zh-CN" altLang="zh-CN" dirty="0"/>
          </a:p>
          <a:p>
            <a:pPr lvl="1"/>
            <a:r>
              <a:rPr lang="en-GB" altLang="zh-CN" dirty="0"/>
              <a:t>TBA</a:t>
            </a:r>
            <a:endParaRPr lang="zh-CN" altLang="zh-CN" dirty="0"/>
          </a:p>
          <a:p>
            <a:pPr lvl="2">
              <a:buFont typeface="Wingdings" panose="05000000000000000000" pitchFamily="2" charset="2"/>
              <a:buChar char="§"/>
            </a:pPr>
            <a:endParaRPr lang="en-US" dirty="0"/>
          </a:p>
          <a:p>
            <a:pPr marL="0" indent="0">
              <a:buNone/>
            </a:pPr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3095541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5271A-AF2F-497A-8E43-1B3A00EA8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8758"/>
          </a:xfrm>
        </p:spPr>
        <p:txBody>
          <a:bodyPr/>
          <a:lstStyle/>
          <a:p>
            <a:r>
              <a:rPr lang="en-US" dirty="0"/>
              <a:t>EVM for Transparent </a:t>
            </a:r>
            <a:r>
              <a:rPr lang="en-US" dirty="0" err="1"/>
              <a:t>TxD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D360BE2-FF22-46A2-AF8E-D2FFA52AC3D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51533" y="1245239"/>
                <a:ext cx="8516379" cy="5367106"/>
              </a:xfrm>
            </p:spPr>
            <p:txBody>
              <a:bodyPr>
                <a:normAutofit fontScale="85000" lnSpcReduction="20000"/>
              </a:bodyPr>
              <a:lstStyle/>
              <a:p>
                <a:pPr marL="361950" indent="-361950">
                  <a:spcBef>
                    <a:spcPts val="1200"/>
                  </a:spcBef>
                  <a:buFont typeface="Courier New" panose="02070309020205020404" pitchFamily="49" charset="0"/>
                  <a:buChar char="o"/>
                </a:pPr>
                <a:r>
                  <a:rPr lang="en-US" sz="2400" dirty="0">
                    <a:solidFill>
                      <a:schemeClr val="tx1"/>
                    </a:solidFill>
                  </a:rPr>
                  <a:t>Proposals: </a:t>
                </a:r>
              </a:p>
              <a:p>
                <a:pPr lvl="1"/>
                <a:r>
                  <a:rPr lang="en-GB" altLang="zh-CN" dirty="0"/>
                  <a:t>Option 1: As in agreed WF R4-2008465</a:t>
                </a:r>
                <a:endParaRPr lang="zh-CN" altLang="zh-CN" dirty="0"/>
              </a:p>
              <a:p>
                <a:pPr lvl="3" hangingPunct="0"/>
                <a14:m>
                  <m:oMath xmlns:m="http://schemas.openxmlformats.org/officeDocument/2006/math">
                    <m:r>
                      <a:rPr lang="en-GB" altLang="zh-CN" i="1">
                        <a:latin typeface="Cambria Math" panose="02040503050406030204" pitchFamily="18" charset="0"/>
                      </a:rPr>
                      <m:t>𝐸𝑉𝑀</m:t>
                    </m:r>
                    <m:r>
                      <a:rPr lang="en-GB" altLang="zh-CN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zh-CN" altLang="zh-CN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altLang="zh-CN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zh-CN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GB" altLang="zh-CN" i="1">
                            <a:latin typeface="Cambria Math" panose="02040503050406030204" pitchFamily="18" charset="0"/>
                          </a:rPr>
                          <m:t>∗</m:t>
                        </m:r>
                        <m:sSubSup>
                          <m:sSubSupPr>
                            <m:ctrlPr>
                              <a:rPr lang="zh-CN" altLang="zh-CN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𝐸𝑉𝑀</m:t>
                            </m:r>
                          </m:e>
                          <m:sub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GB" altLang="zh-CN" i="1">
                            <a:latin typeface="Cambria Math" panose="02040503050406030204" pitchFamily="18" charset="0"/>
                          </a:rPr>
                          <m:t>+ </m:t>
                        </m:r>
                        <m:sSub>
                          <m:sSubPr>
                            <m:ctrlPr>
                              <a:rPr lang="zh-CN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GB" altLang="zh-CN" i="1">
                            <a:latin typeface="Cambria Math" panose="02040503050406030204" pitchFamily="18" charset="0"/>
                          </a:rPr>
                          <m:t>∗</m:t>
                        </m:r>
                        <m:sSubSup>
                          <m:sSubSupPr>
                            <m:ctrlPr>
                              <a:rPr lang="zh-CN" altLang="zh-CN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𝐸𝑉𝑀</m:t>
                            </m:r>
                          </m:e>
                          <m:sub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GB" altLang="zh-CN" i="1">
                            <a:latin typeface="Cambria Math" panose="02040503050406030204" pitchFamily="18" charset="0"/>
                          </a:rPr>
                          <m:t>)/(</m:t>
                        </m:r>
                        <m:r>
                          <a:rPr lang="en-GB" altLang="zh-CN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GB" altLang="zh-CN" i="1" baseline="-2500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GB" altLang="zh-CN" i="1"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GB" altLang="zh-CN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GB" altLang="zh-CN" i="1" baseline="-2500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altLang="zh-CN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rad>
                  </m:oMath>
                </a14:m>
                <a:endParaRPr lang="en-US" altLang="zh-CN" dirty="0"/>
              </a:p>
              <a:p>
                <a:pPr lvl="3" hangingPunct="0"/>
                <a:endParaRPr lang="zh-CN" altLang="zh-CN" dirty="0"/>
              </a:p>
              <a:p>
                <a:pPr lvl="1"/>
                <a:r>
                  <a:rPr lang="en-GB" altLang="zh-CN" dirty="0"/>
                  <a:t>Option 2: As has been provided in R4-2016288:</a:t>
                </a:r>
              </a:p>
              <a:p>
                <a:pPr lvl="2"/>
                <a:r>
                  <a:rPr lang="en-US" altLang="zh-CN" dirty="0"/>
                  <a:t>Option 2a.</a:t>
                </a:r>
                <a:endParaRPr lang="zh-CN" altLang="zh-CN" dirty="0"/>
              </a:p>
              <a:p>
                <a:pPr lvl="3"/>
                <a:r>
                  <a:rPr lang="en-GB" altLang="zh-CN" dirty="0"/>
                  <a:t>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zh-CN" i="1">
                            <a:latin typeface="Cambria Math" panose="02040503050406030204" pitchFamily="18" charset="0"/>
                          </a:rPr>
                          <m:t>𝐸𝑉𝑀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GB" altLang="zh-CN">
                            <a:latin typeface="Cambria Math" panose="02040503050406030204" pitchFamily="18" charset="0"/>
                          </a:rPr>
                          <m:t>port</m:t>
                        </m:r>
                      </m:sub>
                    </m:sSub>
                    <m:r>
                      <a:rPr lang="en-GB" altLang="zh-CN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altLang="zh-CN" i="1">
                        <a:latin typeface="Cambria Math" panose="02040503050406030204" pitchFamily="18" charset="0"/>
                      </a:rPr>
                      <m:t>100∙</m:t>
                    </m:r>
                    <m:r>
                      <a:rPr lang="en-GB" altLang="zh-CN" b="1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zh-CN" altLang="zh-CN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zh-CN" altLang="zh-CN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zh-CN" altLang="zh-CN" b="1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zh-CN" altLang="zh-CN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2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zh-CN" altLang="zh-CN" b="1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a:rPr lang="en-GB" altLang="zh-CN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e>
                                        <m:e>
                                          <m:r>
                                            <a:rPr lang="en-GB" altLang="zh-CN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e>
                                      </m:mr>
                                    </m:m>
                                  </m:e>
                                </m:d>
                              </m:e>
                              <m:sup>
                                <m:r>
                                  <a:rPr lang="en-GB" altLang="zh-CN" i="1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zh-CN" altLang="zh-CN" b="1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sSup>
                                  <m:sSupPr>
                                    <m:ctrlPr>
                                      <a:rPr lang="zh-CN" altLang="zh-CN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altLang="zh-CN" b="1" i="1">
                                        <a:latin typeface="Cambria Math" panose="02040503050406030204" pitchFamily="18" charset="0"/>
                                      </a:rPr>
                                      <m:t>𝚺</m:t>
                                    </m:r>
                                  </m:e>
                                  <m:sup>
                                    <m:r>
                                      <a:rPr lang="en-GB" altLang="zh-CN" i="1"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</m:e>
                              <m:sup>
                                <m:r>
                                  <a:rPr lang="en-GB" altLang="zh-CN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p>
                            <m:d>
                              <m:dPr>
                                <m:begChr m:val="["/>
                                <m:endChr m:val="]"/>
                                <m:ctrlPr>
                                  <a:rPr lang="zh-CN" altLang="zh-CN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zh-CN" altLang="zh-CN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GB" altLang="zh-CN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GB" altLang="zh-CN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</m:d>
                          </m:e>
                        </m:d>
                      </m:e>
                      <m:sup>
                        <m:r>
                          <a:rPr lang="en-GB" altLang="zh-CN" b="1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zh-CN" altLang="zh-CN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altLang="zh-CN" dirty="0"/>
                  <a:t>where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CN" altLang="zh-CN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zh-CN" b="1" i="1">
                            <a:latin typeface="Cambria Math" panose="02040503050406030204" pitchFamily="18" charset="0"/>
                          </a:rPr>
                          <m:t>𝚺</m:t>
                        </m:r>
                      </m:e>
                      <m:sup>
                        <m:r>
                          <a:rPr lang="en-GB" altLang="zh-CN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GB" altLang="zh-CN" b="1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zh-CN" altLang="zh-CN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zh-CN" altLang="zh-CN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altLang="zh-CN" b="1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  <m:sup>
                            <m:r>
                              <a:rPr lang="en-GB" altLang="zh-CN" b="1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GB" altLang="zh-CN" b="1" i="1">
                            <a:latin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zh-CN" altLang="zh-CN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altLang="zh-CN" b="1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  <m:sup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sup>
                        </m:sSup>
                      </m:e>
                    </m:d>
                    <m:r>
                      <a:rPr lang="en-GB" altLang="zh-CN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altLang="zh-CN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zh-CN" altLang="zh-CN" sz="1000" dirty="0"/>
              </a:p>
              <a:p>
                <a:pPr lvl="2"/>
                <a:r>
                  <a:rPr lang="en-US" altLang="zh-CN" dirty="0"/>
                  <a:t>Option 2b.</a:t>
                </a:r>
                <a:endParaRPr lang="zh-CN" altLang="zh-CN" sz="1000" dirty="0"/>
              </a:p>
              <a:p>
                <a:pPr lvl="3"/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zh-CN" i="1">
                            <a:latin typeface="Cambria Math" panose="02040503050406030204" pitchFamily="18" charset="0"/>
                          </a:rPr>
                          <m:t>𝐸𝑉𝑀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GB" altLang="zh-CN">
                            <a:latin typeface="Cambria Math" panose="02040503050406030204" pitchFamily="18" charset="0"/>
                          </a:rPr>
                          <m:t>port</m:t>
                        </m:r>
                      </m:sub>
                    </m:sSub>
                    <m:r>
                      <a:rPr lang="en-GB" altLang="zh-CN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GB" altLang="zh-CN">
                        <a:latin typeface="Cambria Math" panose="02040503050406030204" pitchFamily="18" charset="0"/>
                      </a:rPr>
                      <m:t>min</m:t>
                    </m:r>
                    <m:d>
                      <m:dPr>
                        <m:ctrlPr>
                          <a:rPr lang="zh-CN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zh-CN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𝐸𝑉𝑀</m:t>
                            </m:r>
                          </m:e>
                          <m:sub>
                            <m:r>
                              <a:rPr lang="en-US" altLang="zh-CN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GB" altLang="zh-CN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zh-CN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𝐸𝑉𝑀</m:t>
                            </m:r>
                          </m:e>
                          <m:sub>
                            <m:r>
                              <a:rPr lang="en-US" altLang="zh-CN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endParaRPr lang="en-US" altLang="zh-CN" sz="1000" dirty="0"/>
              </a:p>
              <a:p>
                <a:pPr lvl="1"/>
                <a:r>
                  <a:rPr lang="en-GB" altLang="zh-CN" dirty="0"/>
                  <a:t>Option 3: As has been provided in R4-2102917:</a:t>
                </a:r>
              </a:p>
              <a:p>
                <a:pPr lvl="2"/>
                <a:r>
                  <a:rPr lang="en-US" altLang="zh-CN" dirty="0"/>
                  <a:t>Option 3a.</a:t>
                </a:r>
                <a:endParaRPr lang="zh-CN" altLang="zh-CN" dirty="0"/>
              </a:p>
              <a:p>
                <a:pPr lvl="3">
                  <a:spcAft>
                    <a:spcPts val="6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EVM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port</m:t>
                        </m:r>
                        <m:r>
                          <a:rPr lang="en-GB">
                            <a:latin typeface="Cambria Math" panose="02040503050406030204" pitchFamily="18" charset="0"/>
                          </a:rPr>
                          <m:t>,  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𝜌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GB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 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𝐸𝑉𝑀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GB" i="1">
                            <a:latin typeface="Cambria Math" panose="020405030504060302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GB" i="1">
                            <a:latin typeface="Cambria Math" panose="02040503050406030204" pitchFamily="18" charset="0"/>
                          </a:rPr>
                          <m:t> 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𝐸𝑉𝑀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GB" i="1">
                            <a:latin typeface="Cambria Math" panose="02040503050406030204" pitchFamily="18" charset="0"/>
                          </a:rPr>
                          <m:t>+2 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𝜌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GB" i="1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GB" i="1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𝐸𝑉𝑀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𝐸𝑉𝑀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GB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rad>
                  </m:oMath>
                </a14:m>
                <a:r>
                  <a:rPr lang="en-US" dirty="0"/>
                  <a:t>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en-US" dirty="0"/>
                  <a:t> is the</a:t>
                </a:r>
              </a:p>
              <a:p>
                <a:pPr marL="1371600" lvl="3" indent="0">
                  <a:buNone/>
                </a:pPr>
                <a:r>
                  <a:rPr lang="en-US" dirty="0"/>
                  <a:t>	correlation coefficient of the transmitter noise</a:t>
                </a:r>
                <a:endParaRPr lang="zh-CN" altLang="zh-CN" sz="1000" dirty="0"/>
              </a:p>
              <a:p>
                <a:pPr lvl="2"/>
                <a:r>
                  <a:rPr lang="en-US" altLang="zh-CN" dirty="0"/>
                  <a:t>Option 3b.</a:t>
                </a:r>
                <a:endParaRPr lang="zh-CN" altLang="zh-CN" sz="1000" dirty="0"/>
              </a:p>
              <a:p>
                <a:pPr lvl="3"/>
                <a14:m>
                  <m:oMath xmlns:m="http://schemas.openxmlformats.org/officeDocument/2006/math">
                    <m:sSub>
                      <m:sSubPr>
                        <m:ctrlPr>
                          <a:rPr lang="en-US" sz="21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sz="2100">
                            <a:latin typeface="Cambria Math" panose="02040503050406030204" pitchFamily="18" charset="0"/>
                          </a:rPr>
                          <m:t>EVM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GB" sz="2100">
                            <a:latin typeface="Cambria Math" panose="02040503050406030204" pitchFamily="18" charset="0"/>
                          </a:rPr>
                          <m:t>port</m:t>
                        </m:r>
                        <m:r>
                          <a:rPr lang="en-GB" sz="2100">
                            <a:latin typeface="Cambria Math" panose="02040503050406030204" pitchFamily="18" charset="0"/>
                          </a:rPr>
                          <m:t>,  </m:t>
                        </m:r>
                        <m:r>
                          <a:rPr lang="en-GB" sz="2100" i="1">
                            <a:latin typeface="Cambria Math" panose="02040503050406030204" pitchFamily="18" charset="0"/>
                          </a:rPr>
                          <m:t>𝜌</m:t>
                        </m:r>
                        <m:r>
                          <a:rPr lang="en-GB" sz="21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</m:sSub>
                    <m:r>
                      <a:rPr lang="en-GB" sz="21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1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1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GB" sz="21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21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100" i="1">
                                <a:latin typeface="Cambria Math" panose="02040503050406030204" pitchFamily="18" charset="0"/>
                              </a:rPr>
                              <m:t> ∙</m:t>
                            </m:r>
                            <m:r>
                              <a:rPr lang="en-GB" sz="2100" i="1">
                                <a:latin typeface="Cambria Math" panose="02040503050406030204" pitchFamily="18" charset="0"/>
                              </a:rPr>
                              <m:t>𝐸𝑉𝑀</m:t>
                            </m:r>
                          </m:e>
                          <m:sub>
                            <m:r>
                              <a:rPr lang="en-GB" sz="21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GB" sz="2100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1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sz="21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GB" sz="21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GB" sz="2100" i="1">
                                <a:latin typeface="Cambria Math" panose="02040503050406030204" pitchFamily="18" charset="0"/>
                              </a:rPr>
                              <m:t> ∙</m:t>
                            </m:r>
                            <m:r>
                              <a:rPr lang="en-GB" sz="2100" i="1">
                                <a:latin typeface="Cambria Math" panose="02040503050406030204" pitchFamily="18" charset="0"/>
                              </a:rPr>
                              <m:t>𝐸𝑉𝑀</m:t>
                            </m:r>
                          </m:e>
                          <m:sub>
                            <m:r>
                              <a:rPr lang="en-GB" sz="21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1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GB" sz="21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GB" sz="2100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1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GB" sz="21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en-US" altLang="zh-CN" sz="2400" dirty="0"/>
              </a:p>
              <a:p>
                <a:pPr marL="361950" lvl="3" indent="-361950">
                  <a:spcBef>
                    <a:spcPts val="1200"/>
                  </a:spcBef>
                  <a:buFont typeface="Courier New" panose="02070309020205020404" pitchFamily="49" charset="0"/>
                  <a:buChar char="o"/>
                </a:pPr>
                <a:r>
                  <a:rPr lang="en-US" altLang="zh-CN" sz="2400" dirty="0"/>
                  <a:t>Recommended WF: 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US" altLang="zh-CN" dirty="0"/>
                  <a:t>[Option 1]</a:t>
                </a:r>
              </a:p>
              <a:p>
                <a:pPr lvl="3"/>
                <a:endParaRPr lang="zh-CN" altLang="zh-CN" sz="10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D360BE2-FF22-46A2-AF8E-D2FFA52AC3D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1533" y="1245239"/>
                <a:ext cx="8516379" cy="5367106"/>
              </a:xfrm>
              <a:blipFill>
                <a:blip r:embed="rId2"/>
                <a:stretch>
                  <a:fillRect l="-716" t="-2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图片 6" descr="cid:image007.png@01D6B494.60D8F8C0">
            <a:extLst>
              <a:ext uri="{FF2B5EF4-FFF2-40B4-BE49-F238E27FC236}">
                <a16:creationId xmlns:a16="http://schemas.microsoft.com/office/drawing/2014/main" id="{D81CC00A-72BC-4E7F-873B-AE0BD70C0691}"/>
              </a:ext>
            </a:extLst>
          </p:cNvPr>
          <p:cNvPicPr/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2544" y="1299126"/>
            <a:ext cx="4535170" cy="23482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1066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10CE2-E2C4-44A7-AAA1-9D399B35A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UE Behavior under Conformance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ACD71-E98B-4C96-9D73-1B4847DC5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1" indent="0">
              <a:buNone/>
            </a:pPr>
            <a:r>
              <a:rPr lang="en-GB" altLang="zh-CN" dirty="0"/>
              <a:t>Background:  Motivation is to guide how to test requirements that require power changes such as relative power control.</a:t>
            </a:r>
          </a:p>
          <a:p>
            <a:pPr marL="0" lvl="1" indent="0">
              <a:buNone/>
            </a:pPr>
            <a:r>
              <a:rPr lang="en-GB" altLang="zh-CN" dirty="0"/>
              <a:t>Proposals</a:t>
            </a:r>
            <a:r>
              <a:rPr lang="en-US" altLang="zh-CN" dirty="0"/>
              <a:t>:</a:t>
            </a:r>
            <a:endParaRPr lang="en-GB" dirty="0"/>
          </a:p>
          <a:p>
            <a:pPr lvl="1"/>
            <a:r>
              <a:rPr lang="en-GB" dirty="0"/>
              <a:t>Option 1a: UE will keep the </a:t>
            </a:r>
            <a:r>
              <a:rPr lang="en-GB" dirty="0" err="1"/>
              <a:t>tx</a:t>
            </a:r>
            <a:r>
              <a:rPr lang="en-GB" dirty="0"/>
              <a:t> diversity status unchanged in conformance testing.</a:t>
            </a:r>
            <a:endParaRPr lang="en-US" dirty="0"/>
          </a:p>
          <a:p>
            <a:pPr lvl="1"/>
            <a:r>
              <a:rPr lang="en-GB" dirty="0"/>
              <a:t>Option 1b: Test mode signalling is implemented to instruct UE to keep TX div status unchanged</a:t>
            </a:r>
            <a:endParaRPr lang="en-US" dirty="0"/>
          </a:p>
          <a:p>
            <a:pPr lvl="1"/>
            <a:r>
              <a:rPr lang="en-GB" altLang="zh-CN" dirty="0"/>
              <a:t>Option 2a: TE will detect and sum for every power step and change in condition from </a:t>
            </a:r>
            <a:r>
              <a:rPr lang="en-GB" altLang="zh-CN" b="1" dirty="0"/>
              <a:t>declared</a:t>
            </a:r>
            <a:r>
              <a:rPr lang="en-GB" altLang="zh-CN" dirty="0"/>
              <a:t> connector, with no precondition</a:t>
            </a:r>
            <a:endParaRPr lang="zh-CN" altLang="zh-CN" dirty="0"/>
          </a:p>
          <a:p>
            <a:pPr lvl="1"/>
            <a:r>
              <a:rPr lang="en-GB" altLang="zh-CN" dirty="0"/>
              <a:t>Option 2b: TE will detect and sum for every power step and change in condition from </a:t>
            </a:r>
            <a:r>
              <a:rPr lang="en-GB" altLang="zh-CN" b="1" dirty="0"/>
              <a:t>declared</a:t>
            </a:r>
            <a:r>
              <a:rPr lang="en-GB" altLang="zh-CN" dirty="0"/>
              <a:t> connector, based on pre-condition that a repeatability of </a:t>
            </a:r>
            <a:r>
              <a:rPr lang="en-GB" altLang="zh-CN" dirty="0" err="1"/>
              <a:t>TxD</a:t>
            </a:r>
            <a:r>
              <a:rPr lang="en-GB" altLang="zh-CN" dirty="0"/>
              <a:t> activation/deactivation timing in a UE is maintained can be fulfilled.</a:t>
            </a:r>
            <a:endParaRPr lang="zh-CN" altLang="zh-CN" dirty="0"/>
          </a:p>
          <a:p>
            <a:pPr lvl="1"/>
            <a:endParaRPr lang="en-US" dirty="0"/>
          </a:p>
          <a:p>
            <a:pPr lvl="1">
              <a:lnSpc>
                <a:spcPct val="100000"/>
              </a:lnSpc>
            </a:pPr>
            <a:endParaRPr lang="en-US" altLang="zh-CN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633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C9DCA-AD34-48EA-8E98-0E05497B3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Splitting Behavior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E5A4C-12AF-4889-ADE2-A3166B901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5900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altLang="zh-CN" dirty="0"/>
              <a:t>Background: Motivation is to guide how to test requirements that require power changes such as relative power control </a:t>
            </a:r>
          </a:p>
          <a:p>
            <a:pPr marL="0" indent="0">
              <a:buNone/>
            </a:pPr>
            <a:r>
              <a:rPr lang="en-GB" altLang="zh-CN" b="1" dirty="0"/>
              <a:t>Question 1:</a:t>
            </a:r>
            <a:r>
              <a:rPr lang="en-GB" altLang="zh-CN" dirty="0"/>
              <a:t> What would be the impact for the requirements and testability with tentative equal power split restriction? </a:t>
            </a:r>
            <a:endParaRPr lang="zh-CN" altLang="zh-CN" dirty="0"/>
          </a:p>
          <a:p>
            <a:pPr marL="0" indent="0">
              <a:buNone/>
            </a:pPr>
            <a:r>
              <a:rPr lang="en-GB" altLang="zh-CN" dirty="0"/>
              <a:t>Proposals</a:t>
            </a:r>
            <a:r>
              <a:rPr lang="en-GB" dirty="0"/>
              <a:t>: </a:t>
            </a:r>
          </a:p>
          <a:p>
            <a:pPr lvl="1"/>
            <a:r>
              <a:rPr lang="en-GB" dirty="0"/>
              <a:t>Option 1: Only allow equal power split between connectors</a:t>
            </a:r>
            <a:endParaRPr lang="en-US" dirty="0"/>
          </a:p>
          <a:p>
            <a:pPr lvl="2" hangingPunct="0"/>
            <a:r>
              <a:rPr lang="en-US" dirty="0"/>
              <a:t>Excludes 17+17+20 </a:t>
            </a:r>
            <a:r>
              <a:rPr lang="en-US" dirty="0" err="1"/>
              <a:t>dBm</a:t>
            </a:r>
            <a:r>
              <a:rPr lang="en-US" dirty="0"/>
              <a:t> implementations</a:t>
            </a:r>
          </a:p>
          <a:p>
            <a:pPr lvl="2" hangingPunct="0"/>
            <a:r>
              <a:rPr lang="en-US" dirty="0"/>
              <a:t>Excludes power control optimizations</a:t>
            </a:r>
          </a:p>
          <a:p>
            <a:pPr lvl="1"/>
            <a:r>
              <a:rPr lang="en-GB" dirty="0"/>
              <a:t>Option 1a: Per instructed as test mode, UE should keep equal power split between connectors in all cases. </a:t>
            </a:r>
            <a:endParaRPr lang="en-US" dirty="0"/>
          </a:p>
          <a:p>
            <a:pPr lvl="1"/>
            <a:r>
              <a:rPr lang="en-GB" dirty="0"/>
              <a:t>Option 2: Allow any power split between connectors</a:t>
            </a:r>
          </a:p>
          <a:p>
            <a:pPr marL="361950" lvl="3" indent="-361950">
              <a:spcBef>
                <a:spcPts val="1200"/>
              </a:spcBef>
              <a:buFont typeface="Courier New" panose="02070309020205020404" pitchFamily="49" charset="0"/>
              <a:buChar char="o"/>
            </a:pPr>
            <a:endParaRPr lang="en-US" altLang="zh-CN" sz="2400" dirty="0"/>
          </a:p>
          <a:p>
            <a:pPr marL="361950" lvl="3" indent="-36195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zh-CN" sz="2400" dirty="0"/>
              <a:t>Recommended WF: </a:t>
            </a:r>
          </a:p>
          <a:p>
            <a:pPr lvl="1">
              <a:lnSpc>
                <a:spcPct val="100000"/>
              </a:lnSpc>
            </a:pPr>
            <a:r>
              <a:rPr lang="en-US" altLang="zh-CN" dirty="0"/>
              <a:t>[TBD]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119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C9DCA-AD34-48EA-8E98-0E05497B3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Applicability of Transparent </a:t>
            </a:r>
            <a:r>
              <a:rPr lang="en-US" dirty="0" err="1"/>
              <a:t>TxD</a:t>
            </a:r>
            <a:r>
              <a:rPr lang="en-US" dirty="0"/>
              <a:t>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E5A4C-12AF-4889-ADE2-A3166B901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The applicability of the newly introduced test procedure (if any) and specific requirement (if any) for transparent </a:t>
            </a:r>
            <a:r>
              <a:rPr lang="en-US" dirty="0" err="1"/>
              <a:t>TxD</a:t>
            </a:r>
            <a:r>
              <a:rPr lang="en-US" dirty="0"/>
              <a:t> UE : </a:t>
            </a:r>
          </a:p>
          <a:p>
            <a:pPr marL="0" indent="0">
              <a:buNone/>
            </a:pPr>
            <a:r>
              <a:rPr lang="en-US" dirty="0"/>
              <a:t>•whether or not applicable to UE implementation without transparent </a:t>
            </a:r>
            <a:r>
              <a:rPr lang="en-US" dirty="0" err="1"/>
              <a:t>TxD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GB" altLang="zh-CN" dirty="0"/>
              <a:t>Proposals</a:t>
            </a:r>
            <a:endParaRPr lang="zh-CN" altLang="zh-CN" dirty="0"/>
          </a:p>
          <a:p>
            <a:pPr lvl="1"/>
            <a:r>
              <a:rPr lang="en-GB" altLang="zh-CN" dirty="0"/>
              <a:t>Option 1: </a:t>
            </a:r>
            <a:r>
              <a:rPr lang="en-US" altLang="zh-CN" dirty="0"/>
              <a:t>Not applicable</a:t>
            </a:r>
            <a:endParaRPr lang="zh-CN" altLang="zh-CN" dirty="0"/>
          </a:p>
          <a:p>
            <a:pPr lvl="1"/>
            <a:r>
              <a:rPr lang="en-GB" altLang="zh-CN" dirty="0"/>
              <a:t>Option 2: </a:t>
            </a:r>
            <a:r>
              <a:rPr lang="en-US" altLang="zh-CN" dirty="0"/>
              <a:t>Applicable </a:t>
            </a:r>
          </a:p>
          <a:p>
            <a:pPr lvl="1"/>
            <a:endParaRPr lang="zh-CN" altLang="zh-CN" dirty="0"/>
          </a:p>
          <a:p>
            <a:pPr lvl="0"/>
            <a:r>
              <a:rPr lang="en-GB" altLang="zh-CN" dirty="0"/>
              <a:t>Recommended WF</a:t>
            </a:r>
            <a:endParaRPr lang="zh-CN" altLang="zh-CN" dirty="0"/>
          </a:p>
          <a:p>
            <a:pPr lvl="1"/>
            <a:r>
              <a:rPr lang="en-GB" altLang="zh-CN" dirty="0"/>
              <a:t>[Option 1]</a:t>
            </a:r>
            <a:endParaRPr lang="zh-CN" altLang="zh-CN" dirty="0"/>
          </a:p>
          <a:p>
            <a:pPr marL="914400" lvl="2" indent="0">
              <a:buNone/>
            </a:pPr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3908476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C9DCA-AD34-48EA-8E98-0E05497B3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Signaling for Transparent </a:t>
            </a:r>
            <a:r>
              <a:rPr lang="en-US" dirty="0" err="1"/>
              <a:t>TxD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E5A4C-12AF-4889-ADE2-A3166B901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Whether and how RAN4 introduce signalling for transparent </a:t>
            </a:r>
            <a:r>
              <a:rPr lang="en-GB" dirty="0" err="1"/>
              <a:t>TxD</a:t>
            </a:r>
            <a:r>
              <a:rPr lang="en-GB" dirty="0"/>
              <a:t>: </a:t>
            </a:r>
          </a:p>
          <a:p>
            <a:pPr lvl="1"/>
            <a:r>
              <a:rPr lang="en-GB" altLang="zh-CN" dirty="0"/>
              <a:t>Option 1: Introduce some sort of </a:t>
            </a:r>
            <a:r>
              <a:rPr lang="en-GB" altLang="zh-CN" dirty="0" err="1"/>
              <a:t>signaling</a:t>
            </a:r>
            <a:r>
              <a:rPr lang="en-GB" altLang="zh-CN" dirty="0"/>
              <a:t> by UE</a:t>
            </a:r>
            <a:endParaRPr lang="zh-CN" altLang="zh-CN" dirty="0"/>
          </a:p>
          <a:p>
            <a:pPr lvl="2"/>
            <a:r>
              <a:rPr lang="en-GB" altLang="zh-CN" dirty="0"/>
              <a:t>Option 1a. Use </a:t>
            </a:r>
            <a:r>
              <a:rPr lang="en-GB" altLang="zh-CN" dirty="0" err="1"/>
              <a:t>ModifiedMPRbehavior</a:t>
            </a:r>
            <a:r>
              <a:rPr lang="en-GB" altLang="zh-CN" dirty="0"/>
              <a:t> bits to signal additional relaxations;</a:t>
            </a:r>
            <a:endParaRPr lang="zh-CN" altLang="zh-CN" dirty="0"/>
          </a:p>
          <a:p>
            <a:pPr lvl="2"/>
            <a:r>
              <a:rPr lang="en-GB" altLang="zh-CN" dirty="0"/>
              <a:t>Option 1b: Introducing a new ( </a:t>
            </a:r>
            <a:r>
              <a:rPr lang="en-GB" altLang="zh-CN" dirty="0">
                <a:solidFill>
                  <a:srgbClr val="FF0000"/>
                </a:solidFill>
              </a:rPr>
              <a:t>per band</a:t>
            </a:r>
            <a:r>
              <a:rPr lang="en-GB" altLang="zh-CN" dirty="0"/>
              <a:t> capability) signalling for </a:t>
            </a:r>
            <a:r>
              <a:rPr lang="en-GB" altLang="zh-CN" dirty="0" err="1"/>
              <a:t>TxD</a:t>
            </a:r>
            <a:r>
              <a:rPr lang="en-GB" altLang="zh-CN" dirty="0"/>
              <a:t> </a:t>
            </a:r>
            <a:r>
              <a:rPr lang="en-GB" altLang="zh-CN" dirty="0">
                <a:solidFill>
                  <a:srgbClr val="FF0000"/>
                </a:solidFill>
              </a:rPr>
              <a:t>together with existing power classes</a:t>
            </a:r>
          </a:p>
          <a:p>
            <a:pPr lvl="3"/>
            <a:r>
              <a:rPr lang="en-GB" altLang="zh-CN" dirty="0"/>
              <a:t>Capability reporting for supporting </a:t>
            </a:r>
            <a:r>
              <a:rPr lang="en-GB" altLang="zh-CN" dirty="0" err="1"/>
              <a:t>TxD</a:t>
            </a:r>
            <a:endParaRPr lang="zh-CN" altLang="zh-CN" dirty="0"/>
          </a:p>
          <a:p>
            <a:pPr lvl="3"/>
            <a:r>
              <a:rPr lang="en-GB" altLang="zh-CN" strike="sngStrike" dirty="0"/>
              <a:t>[Capability reporting for </a:t>
            </a:r>
            <a:r>
              <a:rPr lang="en-GB" altLang="zh-CN" strike="sngStrike" dirty="0" err="1"/>
              <a:t>TxD</a:t>
            </a:r>
            <a:r>
              <a:rPr lang="en-GB" altLang="zh-CN" strike="sngStrike" dirty="0"/>
              <a:t> Enable/Disable status]</a:t>
            </a:r>
            <a:endParaRPr lang="zh-CN" altLang="zh-CN" strike="sngStrike" dirty="0"/>
          </a:p>
          <a:p>
            <a:pPr lvl="2"/>
            <a:r>
              <a:rPr lang="en-GB" altLang="zh-CN" dirty="0"/>
              <a:t>Option 1c: Introducing a new power class (e.g. PC2.5) for </a:t>
            </a:r>
            <a:r>
              <a:rPr lang="en-GB" altLang="zh-CN" dirty="0" err="1"/>
              <a:t>TxD</a:t>
            </a:r>
            <a:endParaRPr lang="zh-CN" altLang="zh-CN" dirty="0"/>
          </a:p>
          <a:p>
            <a:pPr lvl="1"/>
            <a:r>
              <a:rPr lang="en-GB" altLang="zh-CN" dirty="0"/>
              <a:t>Option 2: Based on UE vendor declaration.</a:t>
            </a:r>
          </a:p>
          <a:p>
            <a:pPr lvl="1"/>
            <a:r>
              <a:rPr lang="en-GB" altLang="zh-CN" dirty="0"/>
              <a:t>Option 3: Using existing signalling to indicate the 2Tx implementation capability.</a:t>
            </a:r>
          </a:p>
          <a:p>
            <a:pPr marL="0" indent="0">
              <a:buNone/>
            </a:pPr>
            <a:endParaRPr lang="en-US" strike="sngStrike" dirty="0"/>
          </a:p>
          <a:p>
            <a:pPr lvl="0"/>
            <a:r>
              <a:rPr lang="en-GB" altLang="zh-CN" dirty="0"/>
              <a:t>Recommended WF</a:t>
            </a:r>
            <a:endParaRPr lang="zh-CN" altLang="zh-CN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For R15 UEs, UE vendor declaration can be used in testing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For R16 UEs, new signaling, i.e. 1b, is needed to inform the network of the support of </a:t>
            </a:r>
            <a:r>
              <a:rPr lang="en-US" dirty="0" err="1">
                <a:highlight>
                  <a:srgbClr val="00FF00"/>
                </a:highlight>
              </a:rPr>
              <a:t>TxD</a:t>
            </a:r>
            <a:r>
              <a:rPr lang="en-US" dirty="0">
                <a:highlight>
                  <a:srgbClr val="00FF00"/>
                </a:highlight>
              </a:rPr>
              <a:t>. If the signaling can be made to enable release-independent support of </a:t>
            </a:r>
            <a:r>
              <a:rPr lang="en-US" dirty="0" err="1">
                <a:highlight>
                  <a:srgbClr val="00FF00"/>
                </a:highlight>
              </a:rPr>
              <a:t>TxD</a:t>
            </a:r>
            <a:r>
              <a:rPr lang="en-US" dirty="0">
                <a:highlight>
                  <a:srgbClr val="00FF00"/>
                </a:highlight>
              </a:rPr>
              <a:t> from R15 can be consulted </a:t>
            </a:r>
            <a:r>
              <a:rPr lang="en-US">
                <a:highlight>
                  <a:srgbClr val="00FF00"/>
                </a:highlight>
              </a:rPr>
              <a:t>with RAN2</a:t>
            </a:r>
          </a:p>
          <a:p>
            <a:pPr lvl="2"/>
            <a:endParaRPr lang="en-US" dirty="0">
              <a:highlight>
                <a:srgbClr val="00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528415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C9DCA-AD34-48EA-8E98-0E05497B3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CDD-related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E5A4C-12AF-4889-ADE2-A3166B901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For transparent </a:t>
            </a:r>
            <a:r>
              <a:rPr lang="en-US" dirty="0" err="1"/>
              <a:t>TxD</a:t>
            </a:r>
            <a:r>
              <a:rPr lang="en-US" dirty="0"/>
              <a:t> UE, necessity of CDD related requirements, e.g. requirement on TAE+CDD, is need to be further studied</a:t>
            </a:r>
            <a:r>
              <a:rPr lang="en-GB" dirty="0"/>
              <a:t>: </a:t>
            </a:r>
          </a:p>
          <a:p>
            <a:pPr lvl="0"/>
            <a:r>
              <a:rPr lang="en-GB" altLang="zh-CN" dirty="0"/>
              <a:t>Proposals</a:t>
            </a:r>
            <a:endParaRPr lang="zh-CN" altLang="zh-CN" dirty="0"/>
          </a:p>
          <a:p>
            <a:pPr lvl="1"/>
            <a:r>
              <a:rPr lang="en-GB" altLang="zh-CN" dirty="0"/>
              <a:t>Option 1:  Yes</a:t>
            </a:r>
            <a:endParaRPr lang="zh-CN" altLang="zh-CN" dirty="0"/>
          </a:p>
          <a:p>
            <a:pPr lvl="1"/>
            <a:r>
              <a:rPr lang="en-GB" altLang="zh-CN" dirty="0"/>
              <a:t>Option 2:  No.</a:t>
            </a:r>
          </a:p>
          <a:p>
            <a:pPr lvl="1"/>
            <a:r>
              <a:rPr lang="en-GB" altLang="zh-CN" dirty="0"/>
              <a:t>Option 2b. No at least for Rel-16</a:t>
            </a:r>
          </a:p>
          <a:p>
            <a:pPr lvl="1"/>
            <a:endParaRPr lang="zh-CN" altLang="zh-CN" dirty="0"/>
          </a:p>
          <a:p>
            <a:pPr lvl="0"/>
            <a:r>
              <a:rPr lang="en-GB" altLang="zh-CN" dirty="0"/>
              <a:t>Recommended WF</a:t>
            </a:r>
            <a:endParaRPr lang="zh-CN" altLang="zh-CN" dirty="0"/>
          </a:p>
          <a:p>
            <a:pPr lvl="1"/>
            <a:r>
              <a:rPr lang="en-GB" altLang="zh-CN" dirty="0"/>
              <a:t>[TBD]</a:t>
            </a:r>
            <a:endParaRPr lang="en-US" altLang="zh-CN" strike="sngStrike" dirty="0"/>
          </a:p>
          <a:p>
            <a:pPr lvl="1"/>
            <a:endParaRPr lang="zh-CN" altLang="zh-CN" dirty="0"/>
          </a:p>
          <a:p>
            <a:pPr lvl="2">
              <a:buFont typeface="Wingdings" panose="05000000000000000000" pitchFamily="2" charset="2"/>
              <a:buChar char="§"/>
            </a:pPr>
            <a:endParaRPr lang="en-US" dirty="0"/>
          </a:p>
          <a:p>
            <a:pPr marL="0" indent="0">
              <a:buNone/>
            </a:pPr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1671383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C9DCA-AD34-48EA-8E98-0E05497B3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Rel-15 NSA power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E5A4C-12AF-4889-ADE2-A3166B901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GB" altLang="zh-CN" dirty="0"/>
              <a:t>Proposals</a:t>
            </a:r>
            <a:endParaRPr lang="zh-CN" altLang="zh-CN" dirty="0"/>
          </a:p>
          <a:p>
            <a:pPr lvl="1"/>
            <a:r>
              <a:rPr lang="en-GB" altLang="zh-CN" dirty="0"/>
              <a:t>Option 1: T</a:t>
            </a:r>
            <a:r>
              <a:rPr lang="en-US" altLang="zh-CN" dirty="0"/>
              <a:t>he </a:t>
            </a:r>
            <a:r>
              <a:rPr lang="en-US" altLang="zh-CN" dirty="0" err="1"/>
              <a:t>Pcmax</a:t>
            </a:r>
            <a:r>
              <a:rPr lang="en-US" altLang="zh-CN" dirty="0"/>
              <a:t> for NR is modified according to the declared NR power capability for NSA so that the PHR becomes correct. </a:t>
            </a:r>
            <a:r>
              <a:rPr lang="en-GB" altLang="zh-CN" dirty="0"/>
              <a:t>(Based on R4-2015976 &amp; R4-2015977)</a:t>
            </a:r>
            <a:endParaRPr lang="zh-CN" altLang="zh-CN" dirty="0"/>
          </a:p>
          <a:p>
            <a:pPr lvl="1"/>
            <a:r>
              <a:rPr lang="en-GB" altLang="zh-CN" dirty="0"/>
              <a:t>Option 2: Introduce the Rel-16 defined power class UE capability for Rel-15, and Indication of UE implementation by declaration. (Based on R4-2016479 observation 1)</a:t>
            </a:r>
            <a:endParaRPr lang="zh-CN" altLang="zh-CN" dirty="0"/>
          </a:p>
          <a:p>
            <a:pPr lvl="1"/>
            <a:r>
              <a:rPr lang="en-GB" altLang="zh-CN" dirty="0"/>
              <a:t>Option 3: T</a:t>
            </a:r>
            <a:r>
              <a:rPr lang="en-US" altLang="zh-CN" dirty="0"/>
              <a:t>he </a:t>
            </a:r>
            <a:r>
              <a:rPr lang="en-US" altLang="zh-CN" dirty="0" err="1"/>
              <a:t>Pcmax</a:t>
            </a:r>
            <a:r>
              <a:rPr lang="en-US" altLang="zh-CN" dirty="0"/>
              <a:t> for NR is modified to use the lower possible power class to decide the lower bound of the configured power. (</a:t>
            </a:r>
            <a:r>
              <a:rPr lang="en-GB" altLang="zh-CN" dirty="0"/>
              <a:t>Based on R4-2016479 observation 3 &amp; R4-2016482, &amp; </a:t>
            </a:r>
            <a:r>
              <a:rPr lang="en-GB" altLang="zh-CN" u="sng" dirty="0"/>
              <a:t>R4-2102385</a:t>
            </a:r>
            <a:r>
              <a:rPr lang="en-US" altLang="zh-CN" dirty="0"/>
              <a:t>)</a:t>
            </a:r>
            <a:endParaRPr lang="zh-CN" altLang="zh-CN" dirty="0"/>
          </a:p>
          <a:p>
            <a:pPr lvl="1"/>
            <a:r>
              <a:rPr lang="en-GB" altLang="zh-CN" dirty="0"/>
              <a:t>Option 4: Any other combined/refined revision.</a:t>
            </a:r>
            <a:endParaRPr lang="zh-CN" altLang="zh-CN" dirty="0"/>
          </a:p>
          <a:p>
            <a:pPr lvl="1"/>
            <a:r>
              <a:rPr lang="en-GB" altLang="zh-CN" dirty="0"/>
              <a:t>Option 5: Further revision not needed.</a:t>
            </a:r>
            <a:endParaRPr lang="zh-CN" altLang="zh-CN" dirty="0"/>
          </a:p>
          <a:p>
            <a:pPr lvl="0"/>
            <a:r>
              <a:rPr lang="en-GB" altLang="zh-CN" dirty="0"/>
              <a:t>Recommended WF</a:t>
            </a:r>
            <a:endParaRPr lang="zh-CN" altLang="zh-CN" dirty="0"/>
          </a:p>
          <a:p>
            <a:pPr lvl="1"/>
            <a:r>
              <a:rPr lang="en-GB" altLang="zh-CN" dirty="0"/>
              <a:t>TBA</a:t>
            </a:r>
            <a:endParaRPr lang="zh-CN" altLang="zh-CN" dirty="0"/>
          </a:p>
          <a:p>
            <a:pPr lvl="2">
              <a:buFont typeface="Wingdings" panose="05000000000000000000" pitchFamily="2" charset="2"/>
              <a:buChar char="§"/>
            </a:pPr>
            <a:endParaRPr lang="en-US" dirty="0"/>
          </a:p>
          <a:p>
            <a:pPr marL="0" indent="0">
              <a:buNone/>
            </a:pPr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4182165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C9DCA-AD34-48EA-8E98-0E05497B3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/>
              <a:t>Impact of </a:t>
            </a:r>
            <a:r>
              <a:rPr lang="en-US" sz="3600" dirty="0"/>
              <a:t>Applicability of </a:t>
            </a:r>
            <a:r>
              <a:rPr lang="en-US" sz="3600" dirty="0" err="1"/>
              <a:t>TxD</a:t>
            </a:r>
            <a:r>
              <a:rPr lang="en-US" sz="3600" dirty="0"/>
              <a:t> to Rel-15 NSA power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E5A4C-12AF-4889-ADE2-A3166B901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altLang="zh-CN" dirty="0"/>
              <a:t>Whether applicability of </a:t>
            </a:r>
            <a:r>
              <a:rPr lang="en-US" altLang="zh-CN" dirty="0" err="1"/>
              <a:t>TxD</a:t>
            </a:r>
            <a:r>
              <a:rPr lang="en-US" altLang="zh-CN" dirty="0"/>
              <a:t> for Rel-15 would impact the previous Issue for NSA.</a:t>
            </a:r>
            <a:endParaRPr lang="en-GB" altLang="zh-CN" dirty="0"/>
          </a:p>
          <a:p>
            <a:pPr lvl="0"/>
            <a:r>
              <a:rPr lang="en-GB" altLang="zh-CN" dirty="0"/>
              <a:t>Proposals</a:t>
            </a:r>
            <a:endParaRPr lang="zh-CN" altLang="zh-CN" dirty="0"/>
          </a:p>
          <a:p>
            <a:pPr lvl="1"/>
            <a:r>
              <a:rPr lang="en-GB" altLang="zh-CN" dirty="0"/>
              <a:t>Option 1:Yes;</a:t>
            </a:r>
            <a:endParaRPr lang="zh-CN" altLang="zh-CN" dirty="0"/>
          </a:p>
          <a:p>
            <a:pPr lvl="1"/>
            <a:r>
              <a:rPr lang="en-GB" altLang="zh-CN" dirty="0"/>
              <a:t>Option 2: No.</a:t>
            </a:r>
            <a:endParaRPr lang="zh-CN" altLang="zh-CN" dirty="0"/>
          </a:p>
          <a:p>
            <a:pPr lvl="0"/>
            <a:r>
              <a:rPr lang="en-GB" altLang="zh-CN" dirty="0"/>
              <a:t>Recommended WF</a:t>
            </a:r>
            <a:endParaRPr lang="zh-CN" altLang="zh-CN" dirty="0"/>
          </a:p>
          <a:p>
            <a:pPr lvl="1"/>
            <a:r>
              <a:rPr lang="en-GB" altLang="zh-CN" dirty="0"/>
              <a:t>TBA</a:t>
            </a:r>
            <a:endParaRPr lang="zh-CN" altLang="zh-CN" dirty="0"/>
          </a:p>
          <a:p>
            <a:pPr lvl="2">
              <a:buFont typeface="Wingdings" panose="05000000000000000000" pitchFamily="2" charset="2"/>
              <a:buChar char="§"/>
            </a:pPr>
            <a:endParaRPr lang="en-US" dirty="0"/>
          </a:p>
          <a:p>
            <a:pPr marL="0" indent="0">
              <a:buNone/>
            </a:pPr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3655800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805</TotalTime>
  <Words>903</Words>
  <Application>Microsoft Macintosh PowerPoint</Application>
  <PresentationFormat>Widescreen</PresentationFormat>
  <Paragraphs>103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Courier New</vt:lpstr>
      <vt:lpstr>Wingdings</vt:lpstr>
      <vt:lpstr>Office Theme</vt:lpstr>
      <vt:lpstr>Way Forward on NR TxD &amp; Power Class</vt:lpstr>
      <vt:lpstr>EVM for Transparent TxD</vt:lpstr>
      <vt:lpstr>UE Behavior under Conformance Testing</vt:lpstr>
      <vt:lpstr>Power Splitting Behavior</vt:lpstr>
      <vt:lpstr>Applicability of Transparent TxD Requirement</vt:lpstr>
      <vt:lpstr>Signaling for Transparent TxD</vt:lpstr>
      <vt:lpstr>CDD-related Requirement</vt:lpstr>
      <vt:lpstr>Rel-15 NSA power class</vt:lpstr>
      <vt:lpstr>Impact of Applicability of TxD to Rel-15 NSA power class</vt:lpstr>
      <vt:lpstr> Power class fall back for SA UL-MIMO in Rel-15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Enabling Transparent TxD in Rel-16</dc:title>
  <dc:creator>Qualcomm User</dc:creator>
  <cp:lastModifiedBy>Steven Chen</cp:lastModifiedBy>
  <cp:revision>46</cp:revision>
  <dcterms:created xsi:type="dcterms:W3CDTF">2020-05-30T01:52:32Z</dcterms:created>
  <dcterms:modified xsi:type="dcterms:W3CDTF">2021-01-26T07:03:27Z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C:\Users\h0809.wang\AppData\Local\Temp\Temp1_R4-2008465.zip\R4-2008465 WF on Enabling Transparent TxD in Rel-16 V2.pptx</vt:lpwstr>
  </property>
</Properties>
</file>