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70" r:id="rId6"/>
    <p:sldId id="266" r:id="rId7"/>
    <p:sldId id="268" r:id="rId8"/>
    <p:sldId id="269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3"/>
    <p:restoredTop sz="94719"/>
  </p:normalViewPr>
  <p:slideViewPr>
    <p:cSldViewPr snapToGrid="0">
      <p:cViewPr varScale="1">
        <p:scale>
          <a:sx n="68" d="100"/>
          <a:sy n="68" d="100"/>
        </p:scale>
        <p:origin x="8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7.png@01D6B494.60D8F8C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/>
              <a:t>Way Forward on NR </a:t>
            </a:r>
            <a:r>
              <a:rPr lang="en-US" sz="4400" dirty="0" err="1"/>
              <a:t>TxD</a:t>
            </a:r>
            <a:r>
              <a:rPr lang="en-US" sz="4400" dirty="0"/>
              <a:t> &amp; Power Class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vivo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021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98-e </a:t>
            </a:r>
          </a:p>
          <a:p>
            <a:r>
              <a:rPr lang="en-GB" b="1" dirty="0"/>
              <a:t>Electronic Meeting, </a:t>
            </a:r>
            <a:r>
              <a:rPr lang="en-GB" altLang="zh-CN" b="1" dirty="0"/>
              <a:t>25 Jan - 5 Feb., 2021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R4-210</a:t>
            </a:r>
            <a:r>
              <a:rPr lang="en-US" altLang="zh-CN" b="1" dirty="0" err="1"/>
              <a:t>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 Power class fall back for SA UL-MIMO in Rel-15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zh-CN" dirty="0"/>
              <a:t>Background &amp; motivation:</a:t>
            </a:r>
            <a:endParaRPr lang="zh-CN" altLang="zh-CN" dirty="0"/>
          </a:p>
          <a:p>
            <a:pPr lvl="1"/>
            <a:r>
              <a:rPr lang="en-GB" altLang="zh-CN" dirty="0"/>
              <a:t>Rel-15: </a:t>
            </a:r>
            <a:r>
              <a:rPr lang="en-GB" altLang="zh-CN" i="1" dirty="0"/>
              <a:t>“If UE is scheduled for single antenna-port PUSCH transmission by DCI format 0_0 or by DCI format 0_1 for single antenna port codebook based transmission, the requirements in clause 6.2.1 apply.”</a:t>
            </a:r>
            <a:endParaRPr lang="zh-CN" altLang="zh-CN" dirty="0"/>
          </a:p>
          <a:p>
            <a:pPr lvl="1"/>
            <a:r>
              <a:rPr lang="en-GB" altLang="zh-CN" dirty="0"/>
              <a:t>Rel-16:</a:t>
            </a:r>
            <a:r>
              <a:rPr lang="en-GB" altLang="zh-CN" i="1" dirty="0"/>
              <a:t> “If UE is scheduled for single antenna-port PUSCH transmission by DCI format 0_0 or by DCI format 0_1 for single antenna port codebook based transmission, the requirements in clause 6.2.1 apply </a:t>
            </a:r>
            <a:r>
              <a:rPr lang="en-GB" altLang="zh-CN" i="1" u="sng" dirty="0"/>
              <a:t>for the power class as indicated by the </a:t>
            </a:r>
            <a:r>
              <a:rPr lang="en-GB" altLang="zh-CN" i="1" u="sng" dirty="0" err="1"/>
              <a:t>ue-PowerClass</a:t>
            </a:r>
            <a:r>
              <a:rPr lang="en-GB" altLang="zh-CN" i="1" u="sng" dirty="0"/>
              <a:t> field in capability signalling.</a:t>
            </a:r>
            <a:r>
              <a:rPr lang="en-GB" altLang="zh-CN" i="1" dirty="0"/>
              <a:t>”</a:t>
            </a:r>
            <a:endParaRPr lang="zh-CN" altLang="zh-CN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Rel-15 is the same to Rel-16;</a:t>
            </a:r>
            <a:endParaRPr lang="zh-CN" altLang="zh-CN" dirty="0"/>
          </a:p>
          <a:p>
            <a:pPr lvl="1"/>
            <a:r>
              <a:rPr lang="en-GB" altLang="zh-CN" dirty="0"/>
              <a:t>Option 2: Rel-15 can still have different explanation compared to Rel-16.</a:t>
            </a:r>
          </a:p>
          <a:p>
            <a:pPr lvl="1"/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TBA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09554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3153" y="1616149"/>
                <a:ext cx="8516379" cy="4624610"/>
              </a:xfrm>
            </p:spPr>
            <p:txBody>
              <a:bodyPr>
                <a:normAutofit lnSpcReduction="10000"/>
              </a:bodyPr>
              <a:lstStyle/>
              <a:p>
                <a:pPr marL="361950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sz="2400" dirty="0">
                    <a:solidFill>
                      <a:schemeClr val="tx1"/>
                    </a:solidFill>
                  </a:rPr>
                  <a:t>Proposals: </a:t>
                </a:r>
              </a:p>
              <a:p>
                <a:pPr lvl="1"/>
                <a:r>
                  <a:rPr lang="en-GB" altLang="zh-CN" dirty="0"/>
                  <a:t>Option 1: As in agreed WF R4-2008465</a:t>
                </a:r>
                <a:endParaRPr lang="zh-CN" altLang="zh-CN" dirty="0"/>
              </a:p>
              <a:p>
                <a:pPr lvl="3" hangingPunct="0"/>
                <a14:m>
                  <m:oMath xmlns:m="http://schemas.openxmlformats.org/officeDocument/2006/math">
                    <m:r>
                      <a:rPr lang="en-GB" altLang="zh-CN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altLang="zh-CN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altLang="zh-CN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altLang="zh-CN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altLang="zh-CN" dirty="0"/>
              </a:p>
              <a:p>
                <a:pPr lvl="3" hangingPunct="0"/>
                <a:endParaRPr lang="zh-CN" altLang="zh-CN" dirty="0"/>
              </a:p>
              <a:p>
                <a:pPr lvl="1"/>
                <a:r>
                  <a:rPr lang="en-GB" altLang="zh-CN" dirty="0"/>
                  <a:t>Option 2: As has been provided in R4-2016288:</a:t>
                </a:r>
              </a:p>
              <a:p>
                <a:pPr lvl="2"/>
                <a:r>
                  <a:rPr lang="en-US" altLang="zh-CN" dirty="0"/>
                  <a:t>Option 2a.</a:t>
                </a:r>
                <a:endParaRPr lang="zh-CN" altLang="zh-CN" dirty="0"/>
              </a:p>
              <a:p>
                <a:pPr lvl="3"/>
                <a:r>
                  <a:rPr lang="en-GB" altLang="zh-CN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𝐸𝑉𝑀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port</m:t>
                        </m:r>
                      </m:sub>
                    </m:sSub>
                    <m:r>
                      <a:rPr lang="en-GB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zh-CN" i="1">
                        <a:latin typeface="Cambria Math" panose="02040503050406030204" pitchFamily="18" charset="0"/>
                      </a:rPr>
                      <m:t>100∙</m:t>
                    </m:r>
                    <m:r>
                      <a:rPr lang="en-GB" altLang="zh-CN" b="1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zh-CN" altLang="zh-CN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altLang="zh-CN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GB" altLang="zh-CN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sup>
                                <m:r>
                                  <a:rPr lang="en-GB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altLang="zh-CN" b="1" i="1">
                                        <a:latin typeface="Cambria Math" panose="02040503050406030204" pitchFamily="18" charset="0"/>
                                      </a:rPr>
                                      <m:t>𝚺</m:t>
                                    </m:r>
                                  </m:e>
                                  <m:sup>
                                    <m:r>
                                      <a:rPr lang="en-GB" altLang="zh-CN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GB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begChr m:val="["/>
                                <m:endChr m:val="]"/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  <m:sup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altLang="zh-CN" dirty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𝚺</m:t>
                        </m:r>
                      </m:e>
                      <m: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altLang="zh-CN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</m:e>
                    </m:d>
                    <m:r>
                      <a:rPr lang="en-GB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altLang="zh-CN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zh-CN" sz="1000" dirty="0"/>
              </a:p>
              <a:p>
                <a:pPr lvl="2"/>
                <a:r>
                  <a:rPr lang="en-US" altLang="zh-CN" dirty="0"/>
                  <a:t>Option 2b.</a:t>
                </a:r>
                <a:endParaRPr lang="zh-CN" altLang="zh-CN" sz="1000" dirty="0"/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𝐸𝑉𝑀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port</m:t>
                        </m:r>
                      </m:sub>
                    </m:sSub>
                    <m:r>
                      <a:rPr lang="en-GB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altLang="zh-CN"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sz="1000" dirty="0"/>
              </a:p>
              <a:p>
                <a:pPr marL="361950" lvl="3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endParaRPr lang="en-US" altLang="zh-CN" sz="2400" dirty="0"/>
              </a:p>
              <a:p>
                <a:pPr marL="361950" lvl="3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altLang="zh-CN" sz="2400" dirty="0"/>
                  <a:t>Recommended WF: 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/>
                  <a:t>[Option 1]</a:t>
                </a:r>
              </a:p>
              <a:p>
                <a:pPr lvl="3"/>
                <a:endParaRPr lang="zh-CN" altLang="zh-CN" sz="1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3153" y="1616149"/>
                <a:ext cx="8516379" cy="4624610"/>
              </a:xfrm>
              <a:blipFill>
                <a:blip r:embed="rId2"/>
                <a:stretch>
                  <a:fillRect l="-1002" t="-2503" b="-2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 descr="cid:image007.png@01D6B494.60D8F8C0">
            <a:extLst>
              <a:ext uri="{FF2B5EF4-FFF2-40B4-BE49-F238E27FC236}">
                <a16:creationId xmlns:a16="http://schemas.microsoft.com/office/drawing/2014/main" id="{D81CC00A-72BC-4E7F-873B-AE0BD70C0691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544" y="1299126"/>
            <a:ext cx="4535170" cy="2348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GB" altLang="zh-CN" dirty="0"/>
              <a:t>Background:  Motivation is to guide how to test requirements that require power changes such as relative power control.</a:t>
            </a:r>
          </a:p>
          <a:p>
            <a:pPr marL="0" lvl="1" indent="0">
              <a:buNone/>
            </a:pPr>
            <a:r>
              <a:rPr lang="en-GB" altLang="zh-CN" dirty="0"/>
              <a:t>Proposals</a:t>
            </a:r>
            <a:r>
              <a:rPr lang="en-US" altLang="zh-CN" dirty="0"/>
              <a:t>:</a:t>
            </a:r>
            <a:endParaRPr lang="en-GB" dirty="0"/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  <a:endParaRPr lang="en-US" dirty="0"/>
          </a:p>
          <a:p>
            <a:pPr lvl="1"/>
            <a:r>
              <a:rPr lang="en-GB" dirty="0"/>
              <a:t>Option 1b: Test mode signalling is implemented to instruct UE to keep TX div status unchanged</a:t>
            </a:r>
            <a:endParaRPr lang="en-US" dirty="0"/>
          </a:p>
          <a:p>
            <a:pPr lvl="1"/>
            <a:r>
              <a:rPr lang="en-GB" altLang="zh-CN" dirty="0"/>
              <a:t>Option 2a: TE will detect and sum for every power step and change in condition from </a:t>
            </a:r>
            <a:r>
              <a:rPr lang="en-GB" altLang="zh-CN" b="1" dirty="0"/>
              <a:t>declared</a:t>
            </a:r>
            <a:r>
              <a:rPr lang="en-GB" altLang="zh-CN" dirty="0"/>
              <a:t> connector, with no precondition</a:t>
            </a:r>
            <a:endParaRPr lang="zh-CN" altLang="zh-CN" dirty="0"/>
          </a:p>
          <a:p>
            <a:pPr lvl="1"/>
            <a:r>
              <a:rPr lang="en-GB" altLang="zh-CN" dirty="0"/>
              <a:t>Option 2b: TE will detect and sum for every power step and change in condition from </a:t>
            </a:r>
            <a:r>
              <a:rPr lang="en-GB" altLang="zh-CN" b="1" dirty="0"/>
              <a:t>declared</a:t>
            </a:r>
            <a:r>
              <a:rPr lang="en-GB" altLang="zh-CN" dirty="0"/>
              <a:t> connector, based on pre-condition that a repeatability of </a:t>
            </a:r>
            <a:r>
              <a:rPr lang="en-GB" altLang="zh-CN" dirty="0" err="1"/>
              <a:t>TxD</a:t>
            </a:r>
            <a:r>
              <a:rPr lang="en-GB" altLang="zh-CN" dirty="0"/>
              <a:t> activation/deactivation timing in a UE is maintained can be fulfilled.</a:t>
            </a:r>
            <a:endParaRPr lang="zh-CN" altLang="zh-CN" dirty="0"/>
          </a:p>
          <a:p>
            <a:pPr lvl="1"/>
            <a:endParaRPr lang="en-US" dirty="0"/>
          </a:p>
          <a:p>
            <a:pPr lvl="1">
              <a:lnSpc>
                <a:spcPct val="100000"/>
              </a:lnSpc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90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altLang="zh-CN" dirty="0"/>
              <a:t>Background: Motivation is to guide how to test requirements that require power changes such as relative power control </a:t>
            </a:r>
          </a:p>
          <a:p>
            <a:pPr marL="0" indent="0">
              <a:buNone/>
            </a:pPr>
            <a:r>
              <a:rPr lang="en-GB" altLang="zh-CN" b="1" dirty="0"/>
              <a:t>Question 1:</a:t>
            </a:r>
            <a:r>
              <a:rPr lang="en-GB" altLang="zh-CN" dirty="0"/>
              <a:t> What would be the impact for the requirements and testability with tentative equal power split restriction? 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/>
              <a:t>Proposals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Option 1: Only allow equal power split between connectors</a:t>
            </a:r>
            <a:endParaRPr lang="en-US" dirty="0"/>
          </a:p>
          <a:p>
            <a:pPr lvl="2" hangingPunct="0"/>
            <a:r>
              <a:rPr lang="en-US" dirty="0"/>
              <a:t>Excludes 17+17+20 </a:t>
            </a:r>
            <a:r>
              <a:rPr lang="en-US" dirty="0" err="1"/>
              <a:t>dBm</a:t>
            </a:r>
            <a:r>
              <a:rPr lang="en-US" dirty="0"/>
              <a:t> implementations</a:t>
            </a:r>
          </a:p>
          <a:p>
            <a:pPr lvl="2" hangingPunct="0"/>
            <a:r>
              <a:rPr lang="en-US" dirty="0"/>
              <a:t>Excludes power control optimizations</a:t>
            </a:r>
          </a:p>
          <a:p>
            <a:pPr lvl="1"/>
            <a:r>
              <a:rPr lang="en-GB" dirty="0"/>
              <a:t>Option 1a: Per instructed as test mode, UE should keep equal power split between connectors in all cases. </a:t>
            </a:r>
            <a:endParaRPr lang="en-US" dirty="0"/>
          </a:p>
          <a:p>
            <a:pPr lvl="1"/>
            <a:r>
              <a:rPr lang="en-GB" dirty="0"/>
              <a:t>Option 2: Allow any power split between connectors</a:t>
            </a:r>
          </a:p>
          <a:p>
            <a:pPr marL="361950" lvl="3" indent="-361950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en-US" altLang="zh-CN" sz="2400" dirty="0"/>
          </a:p>
          <a:p>
            <a:pPr marL="361950" lvl="3" indent="-36195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CN" sz="2400" dirty="0"/>
              <a:t>Recommended WF: 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[TBD]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Applicability of Transparent </a:t>
            </a:r>
            <a:r>
              <a:rPr lang="en-US" dirty="0" err="1"/>
              <a:t>TxD</a:t>
            </a:r>
            <a:r>
              <a:rPr lang="en-US" dirty="0"/>
              <a:t>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applicability of the newly introduced test procedure (if any) and specific requirement (if any) for transparent </a:t>
            </a:r>
            <a:r>
              <a:rPr lang="en-US" dirty="0" err="1"/>
              <a:t>TxD</a:t>
            </a:r>
            <a:r>
              <a:rPr lang="en-US" dirty="0"/>
              <a:t> UE : </a:t>
            </a:r>
          </a:p>
          <a:p>
            <a:pPr marL="0" indent="0">
              <a:buNone/>
            </a:pPr>
            <a:r>
              <a:rPr lang="en-US" dirty="0"/>
              <a:t>•whether or not applicable to UE implementation without transparent </a:t>
            </a:r>
            <a:r>
              <a:rPr lang="en-US" dirty="0" err="1"/>
              <a:t>TxD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</a:t>
            </a:r>
            <a:r>
              <a:rPr lang="en-US" altLang="zh-CN" dirty="0"/>
              <a:t>Not applicable</a:t>
            </a:r>
            <a:endParaRPr lang="zh-CN" altLang="zh-CN" dirty="0"/>
          </a:p>
          <a:p>
            <a:pPr lvl="1"/>
            <a:r>
              <a:rPr lang="en-GB" altLang="zh-CN" dirty="0"/>
              <a:t>Option 2: </a:t>
            </a:r>
            <a:r>
              <a:rPr lang="en-US" altLang="zh-CN" dirty="0"/>
              <a:t>Applicable </a:t>
            </a:r>
          </a:p>
          <a:p>
            <a:pPr lvl="1"/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[Option 1]</a:t>
            </a:r>
            <a:endParaRPr lang="zh-CN" altLang="zh-CN" dirty="0"/>
          </a:p>
          <a:p>
            <a:pPr marL="914400" lvl="2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90847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Signaling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Whether and how RAN4 introduce signalling for transparent </a:t>
            </a:r>
            <a:r>
              <a:rPr lang="en-GB" dirty="0" err="1"/>
              <a:t>TxD</a:t>
            </a:r>
            <a:r>
              <a:rPr lang="en-GB" dirty="0"/>
              <a:t>: </a:t>
            </a:r>
          </a:p>
          <a:p>
            <a:pPr lvl="1"/>
            <a:r>
              <a:rPr lang="en-GB" altLang="zh-CN" dirty="0"/>
              <a:t>Option 1: Introduce some sort of </a:t>
            </a:r>
            <a:r>
              <a:rPr lang="en-GB" altLang="zh-CN" dirty="0" err="1"/>
              <a:t>signaling</a:t>
            </a:r>
            <a:r>
              <a:rPr lang="en-GB" altLang="zh-CN" dirty="0"/>
              <a:t> by UE</a:t>
            </a:r>
            <a:endParaRPr lang="zh-CN" altLang="zh-CN" dirty="0"/>
          </a:p>
          <a:p>
            <a:pPr lvl="2"/>
            <a:r>
              <a:rPr lang="en-GB" altLang="zh-CN" dirty="0"/>
              <a:t>Option 1a. Use </a:t>
            </a:r>
            <a:r>
              <a:rPr lang="en-GB" altLang="zh-CN" dirty="0" err="1"/>
              <a:t>ModifiedMPRbehavior</a:t>
            </a:r>
            <a:r>
              <a:rPr lang="en-GB" altLang="zh-CN" dirty="0"/>
              <a:t> bits to signal additional relaxations;</a:t>
            </a:r>
            <a:endParaRPr lang="zh-CN" altLang="zh-CN" dirty="0"/>
          </a:p>
          <a:p>
            <a:pPr lvl="2"/>
            <a:r>
              <a:rPr lang="en-GB" altLang="zh-CN" dirty="0"/>
              <a:t>Option 1b: Introducing a new (capability) signalling for </a:t>
            </a:r>
            <a:r>
              <a:rPr lang="en-GB" altLang="zh-CN" dirty="0" err="1"/>
              <a:t>TxD</a:t>
            </a:r>
            <a:endParaRPr lang="en-GB" altLang="zh-CN" dirty="0"/>
          </a:p>
          <a:p>
            <a:pPr lvl="3"/>
            <a:r>
              <a:rPr lang="en-GB" altLang="zh-CN" dirty="0"/>
              <a:t>Capability reporting for supporting </a:t>
            </a:r>
            <a:r>
              <a:rPr lang="en-GB" altLang="zh-CN" dirty="0" err="1"/>
              <a:t>TxD</a:t>
            </a:r>
            <a:endParaRPr lang="zh-CN" altLang="zh-CN" dirty="0"/>
          </a:p>
          <a:p>
            <a:pPr lvl="3"/>
            <a:r>
              <a:rPr lang="en-GB" altLang="zh-CN" dirty="0"/>
              <a:t>[Capability reporting for </a:t>
            </a:r>
            <a:r>
              <a:rPr lang="en-GB" altLang="zh-CN" dirty="0" err="1"/>
              <a:t>TxD</a:t>
            </a:r>
            <a:r>
              <a:rPr lang="en-GB" altLang="zh-CN" dirty="0"/>
              <a:t> Enable/Disable status]</a:t>
            </a:r>
            <a:endParaRPr lang="zh-CN" altLang="zh-CN" dirty="0"/>
          </a:p>
          <a:p>
            <a:pPr lvl="2"/>
            <a:r>
              <a:rPr lang="en-GB" altLang="zh-CN" dirty="0"/>
              <a:t>Option 1c: Introducing a new power class (e.g. PC2.5) for </a:t>
            </a:r>
            <a:r>
              <a:rPr lang="en-GB" altLang="zh-CN" dirty="0" err="1"/>
              <a:t>TxD</a:t>
            </a:r>
            <a:endParaRPr lang="zh-CN" altLang="zh-CN" dirty="0"/>
          </a:p>
          <a:p>
            <a:pPr lvl="1"/>
            <a:r>
              <a:rPr lang="en-GB" altLang="zh-CN" dirty="0"/>
              <a:t>Option 2: Based on UE vendor declaration.</a:t>
            </a:r>
          </a:p>
          <a:p>
            <a:pPr lvl="1"/>
            <a:r>
              <a:rPr lang="en-GB" altLang="zh-CN" dirty="0"/>
              <a:t>Option 3: Using existing signalling to indicate the 2Tx implementation capability.</a:t>
            </a:r>
          </a:p>
          <a:p>
            <a:pPr marL="0" indent="0">
              <a:buNone/>
            </a:pPr>
            <a:endParaRPr lang="en-US" strike="sngStrike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[TBD]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52841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CDD-related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transparent </a:t>
            </a:r>
            <a:r>
              <a:rPr lang="en-US" dirty="0" err="1"/>
              <a:t>TxD</a:t>
            </a:r>
            <a:r>
              <a:rPr lang="en-US" dirty="0"/>
              <a:t> UE, necessity of CDD related requirements, e.g. requirement on TAE+CDD, is need to be further studied</a:t>
            </a:r>
            <a:r>
              <a:rPr lang="en-GB" dirty="0"/>
              <a:t>: </a:t>
            </a:r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 Yes</a:t>
            </a:r>
            <a:endParaRPr lang="zh-CN" altLang="zh-CN" dirty="0"/>
          </a:p>
          <a:p>
            <a:pPr lvl="1"/>
            <a:r>
              <a:rPr lang="en-GB" altLang="zh-CN" dirty="0"/>
              <a:t>Option 2:  No.</a:t>
            </a:r>
          </a:p>
          <a:p>
            <a:pPr lvl="1"/>
            <a:r>
              <a:rPr lang="en-GB" altLang="zh-CN" dirty="0"/>
              <a:t>Option 2b. No at least for Rel-16</a:t>
            </a:r>
          </a:p>
          <a:p>
            <a:pPr lvl="1"/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[TBD]</a:t>
            </a:r>
            <a:endParaRPr lang="en-US" altLang="zh-CN" strike="sngStrike" dirty="0"/>
          </a:p>
          <a:p>
            <a:pPr lvl="1"/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67138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Rel-15 NSA power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T</a:t>
            </a:r>
            <a:r>
              <a:rPr lang="en-US" altLang="zh-CN" dirty="0"/>
              <a:t>he </a:t>
            </a:r>
            <a:r>
              <a:rPr lang="en-US" altLang="zh-CN" dirty="0" err="1"/>
              <a:t>Pcmax</a:t>
            </a:r>
            <a:r>
              <a:rPr lang="en-US" altLang="zh-CN" dirty="0"/>
              <a:t> for NR is modified according to the declared NR power capability for NSA so that the PHR becomes correct. </a:t>
            </a:r>
            <a:r>
              <a:rPr lang="en-GB" altLang="zh-CN" dirty="0"/>
              <a:t>(Based on R4-2015976 &amp; R4-2015977)</a:t>
            </a:r>
            <a:endParaRPr lang="zh-CN" altLang="zh-CN" dirty="0"/>
          </a:p>
          <a:p>
            <a:pPr lvl="1"/>
            <a:r>
              <a:rPr lang="en-GB" altLang="zh-CN" dirty="0"/>
              <a:t>Option 2: Introduce the Rel-16 defined power class UE capability for Rel-15, and Indication of UE implementation by declaration. (Based on R4-2016479 observation 1)</a:t>
            </a:r>
            <a:endParaRPr lang="zh-CN" altLang="zh-CN" dirty="0"/>
          </a:p>
          <a:p>
            <a:pPr lvl="1"/>
            <a:r>
              <a:rPr lang="en-GB" altLang="zh-CN" dirty="0"/>
              <a:t>Option 3: T</a:t>
            </a:r>
            <a:r>
              <a:rPr lang="en-US" altLang="zh-CN" dirty="0"/>
              <a:t>he </a:t>
            </a:r>
            <a:r>
              <a:rPr lang="en-US" altLang="zh-CN" dirty="0" err="1"/>
              <a:t>Pcmax</a:t>
            </a:r>
            <a:r>
              <a:rPr lang="en-US" altLang="zh-CN" dirty="0"/>
              <a:t> for NR is modified to use the lower possible power class to decide the lower bound of the configured power. (</a:t>
            </a:r>
            <a:r>
              <a:rPr lang="en-GB" altLang="zh-CN" dirty="0"/>
              <a:t>Based on R4-2016479 observation 3 &amp; R4-2016482, &amp; </a:t>
            </a:r>
            <a:r>
              <a:rPr lang="en-GB" altLang="zh-CN" u="sng" dirty="0"/>
              <a:t>R4-2102385</a:t>
            </a:r>
            <a:r>
              <a:rPr lang="en-US" altLang="zh-CN" dirty="0"/>
              <a:t>)</a:t>
            </a:r>
            <a:endParaRPr lang="zh-CN" altLang="zh-CN" dirty="0"/>
          </a:p>
          <a:p>
            <a:pPr lvl="1"/>
            <a:r>
              <a:rPr lang="en-GB" altLang="zh-CN" dirty="0"/>
              <a:t>Option 4: Any other combined/refined revision.</a:t>
            </a:r>
            <a:endParaRPr lang="zh-CN" altLang="zh-CN" dirty="0"/>
          </a:p>
          <a:p>
            <a:pPr lvl="1"/>
            <a:r>
              <a:rPr lang="en-GB" altLang="zh-CN" dirty="0"/>
              <a:t>Option 5: Further revision not needed.</a:t>
            </a:r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TBA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418216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Impact of </a:t>
            </a:r>
            <a:r>
              <a:rPr lang="en-US" sz="3600" dirty="0"/>
              <a:t>Applicability of </a:t>
            </a:r>
            <a:r>
              <a:rPr lang="en-US" sz="3600" dirty="0" err="1"/>
              <a:t>TxD</a:t>
            </a:r>
            <a:r>
              <a:rPr lang="en-US" sz="3600" dirty="0"/>
              <a:t> to Rel-15 NSA power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/>
              <a:t>Whether applicability of </a:t>
            </a:r>
            <a:r>
              <a:rPr lang="en-US" altLang="zh-CN" dirty="0" err="1"/>
              <a:t>TxD</a:t>
            </a:r>
            <a:r>
              <a:rPr lang="en-US" altLang="zh-CN" dirty="0"/>
              <a:t> for Rel-15 would impact the previous Issue for NSA.</a:t>
            </a:r>
            <a:endParaRPr lang="en-GB" altLang="zh-CN" dirty="0"/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1:Yes;</a:t>
            </a:r>
            <a:endParaRPr lang="zh-CN" altLang="zh-CN" dirty="0"/>
          </a:p>
          <a:p>
            <a:pPr lvl="1"/>
            <a:r>
              <a:rPr lang="en-GB" altLang="zh-CN" dirty="0"/>
              <a:t>Option 2: No.</a:t>
            </a:r>
            <a:endParaRPr lang="zh-CN" altLang="zh-CN" dirty="0"/>
          </a:p>
          <a:p>
            <a:pPr lvl="0"/>
            <a:r>
              <a:rPr lang="en-GB" altLang="zh-CN" dirty="0"/>
              <a:t>Recommended WF</a:t>
            </a:r>
            <a:endParaRPr lang="zh-CN" altLang="zh-CN" dirty="0"/>
          </a:p>
          <a:p>
            <a:pPr lvl="1"/>
            <a:r>
              <a:rPr lang="en-GB" altLang="zh-CN" dirty="0"/>
              <a:t>TBA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65580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809</Words>
  <Application>Microsoft Office PowerPoint</Application>
  <PresentationFormat>宽屏</PresentationFormat>
  <Paragraphs>97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等线</vt:lpstr>
      <vt:lpstr>等线 Light</vt:lpstr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Way Forward on NR TxD &amp; Power Class</vt:lpstr>
      <vt:lpstr>EVM for Transparent TxD</vt:lpstr>
      <vt:lpstr>UE Behavior under Conformance Testing</vt:lpstr>
      <vt:lpstr>Power Splitting Behavior</vt:lpstr>
      <vt:lpstr>Applicability of Transparent TxD Requirement</vt:lpstr>
      <vt:lpstr>Signaling for Transparent TxD</vt:lpstr>
      <vt:lpstr>CDD-related Requirement</vt:lpstr>
      <vt:lpstr>Rel-15 NSA power class</vt:lpstr>
      <vt:lpstr>Impact of Applicability of TxD to Rel-15 NSA power class</vt:lpstr>
      <vt:lpstr> Power class fall back for SA UL-MIMO in Rel-15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Sanjun Feng(vivo)</cp:lastModifiedBy>
  <cp:revision>40</cp:revision>
  <dcterms:created xsi:type="dcterms:W3CDTF">2020-05-30T01:52:32Z</dcterms:created>
  <dcterms:modified xsi:type="dcterms:W3CDTF">2021-01-25T08:22:52Z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C:\Users\h0809.wang\AppData\Local\Temp\Temp1_R4-2008465.zip\R4-2008465 WF on Enabling Transparent TxD in Rel-16 V2.pptx</vt:lpwstr>
  </property>
</Properties>
</file>