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66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21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90888-5A7E-43E1-8E3C-05E8F4AB4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F18FB9-EDF2-4F72-915D-55B3A7F12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1E987-987F-4B9E-8E6C-4D5C0CD10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C7047-BEEB-426D-B748-E3545C2BA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523C8-94A0-4BCB-AAA2-8E7B97A67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2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EB31A-CC95-4484-865E-E2D3D076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600145-BEDF-484E-8256-99718649B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363BC-FF6C-44A3-8F78-93C29134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EF0FE-86C9-48ED-B5D1-A8D0778A4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147C2-5D96-4BA6-AB63-865455D1E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2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43D9B0-D87E-4400-827B-5CA0FCE73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E2AC0-B9B2-4259-A90E-CD6DA12BB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64836-4837-47E6-9B8C-981A381F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F2480-6DBF-43FA-B4C4-441790699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8EFE3-E324-4F4B-AEB7-0A4880D6D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7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D3F5A-1FE9-46E9-B4F1-11EC83F4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0EC71-47F8-4E6F-B100-16E5ACAFC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8FA1B-29CC-44BE-AE63-11001722D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08C95-BC84-471B-B97F-4DFB880B9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82EEC-B5CD-4CAB-99A7-F6E0274C5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9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D86C-DB23-4898-A69A-AB2BF3AF0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D48A6-6EF5-43EC-B8EA-AFDD4D3D6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71C8C-258F-410A-BBC7-7634737C5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07B30-3030-4131-A829-831220957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D6DEA-17BC-41F1-9525-F900C27EA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4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A0D7-7BFC-4B92-AC25-33BC56A5D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A264E-B4E1-462E-B044-DAAE4F37F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37B142-1367-45CD-8723-87D0B969B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D1258-AD9A-42F5-8202-938630D9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26823-791F-469C-B1CA-F66C490D5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256975-BE7C-4028-BB7A-F7D37AB44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DE21F-54D2-401F-B57F-1FA65F241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29D25-065B-4FA9-839A-6B67F71BB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2DCC9-8B53-4B5A-8886-C6E30ABCC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324FE4-321C-4297-9B93-D71D7C8CB6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453188-20BA-408A-9AA4-0E8383708E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A15C19-CB1D-4BC2-BBF7-A3097BBD8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6A5D88-3311-414D-B249-5491D1E08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7CAA46-F3CB-482A-93B0-5066A6211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99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10E8-196E-4DC2-B753-C9F12D211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47611F-E38B-4341-A32D-3305B7796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D0C0B6-BDD7-48FC-B9A6-654B1429D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853B76-DBF2-4092-A9C9-BFF6EC374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4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25087C-708D-4604-A7E7-644BAF46F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5FF53A-92ED-4812-BB21-68CCC167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BB8B2F-D65D-47A5-BA50-96751096A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01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21249-D755-48D7-8D4A-4C9284BC5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69415-3C94-4E9B-AE9A-B5B67BFFB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551D4D-69EE-4A78-B1AA-FB24A6BB80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9447E-2CE8-456D-8237-3998612D9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D26DC-4C48-4764-8BA7-034A91834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D19A6-F58D-491B-A7A4-E65905BE1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27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77F22-C76A-494B-81E8-E106F72D7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B6D911-C252-4E5E-9AA3-2AE820F769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9A8E32-0525-47A6-8FC5-921AEE4D1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E6962-2F43-45E4-AB70-88F961810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CD961-D9E1-4562-8DAD-0A3A05AD1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45492-4E1C-4B37-BF19-44D074E0E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7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743D1-B535-446F-A038-23EF3C2C6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0C537-F153-4F6E-9721-8E9377508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D9548-4045-4C34-8FA5-44BD4ABD3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7E652-CC36-44BE-8997-740B4262D6D3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36233-F99E-4F13-8912-AF857B3C27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395DE-628C-4418-86D7-A791F59A9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3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151B6-088C-4DFA-B7BD-359F41AF51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WF on remaining BS and UE parameters for 6.425-7.125 and 10.0-10.5 GHz</a:t>
            </a:r>
            <a:r>
              <a:rPr lang="en-GB" sz="4400" dirty="0"/>
              <a:t> </a:t>
            </a:r>
            <a:r>
              <a:rPr lang="sv-SE" sz="4400" dirty="0"/>
              <a:t> </a:t>
            </a:r>
            <a:r>
              <a:rPr lang="en-GB" sz="4400" dirty="0"/>
              <a:t> 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7F21B9-3A98-4AA3-AE11-3A0D4D9D4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4362"/>
            <a:ext cx="9144000" cy="763438"/>
          </a:xfrm>
        </p:spPr>
        <p:txBody>
          <a:bodyPr/>
          <a:lstStyle/>
          <a:p>
            <a:r>
              <a:rPr lang="en-US" dirty="0"/>
              <a:t>Ericsson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47559D5-75F5-4F95-A553-D91C445C206C}"/>
              </a:ext>
            </a:extLst>
          </p:cNvPr>
          <p:cNvSpPr txBox="1">
            <a:spLocks/>
          </p:cNvSpPr>
          <p:nvPr/>
        </p:nvSpPr>
        <p:spPr>
          <a:xfrm>
            <a:off x="10239554" y="226234"/>
            <a:ext cx="1866182" cy="3819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R4-210xxxx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32D4D6E-6063-48DD-B119-82DA303CC39C}"/>
              </a:ext>
            </a:extLst>
          </p:cNvPr>
          <p:cNvSpPr txBox="1">
            <a:spLocks/>
          </p:cNvSpPr>
          <p:nvPr/>
        </p:nvSpPr>
        <p:spPr>
          <a:xfrm>
            <a:off x="86264" y="226234"/>
            <a:ext cx="3979654" cy="6450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b="1" dirty="0"/>
              <a:t>3GPP TSG-RAN WG4 Meeting # 98-e </a:t>
            </a:r>
          </a:p>
          <a:p>
            <a:pPr algn="l"/>
            <a:r>
              <a:rPr lang="en-GB" sz="1600" b="1" dirty="0"/>
              <a:t>Electronic Meeting, </a:t>
            </a:r>
            <a:r>
              <a:rPr lang="en-GB" altLang="zh-CN" sz="1600" b="1" dirty="0"/>
              <a:t>25 Jan - 5 Feb., 2021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4479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F714A-D96B-4933-8AEF-1892B9A6E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987" y="365125"/>
            <a:ext cx="11608013" cy="948845"/>
          </a:xfrm>
        </p:spPr>
        <p:txBody>
          <a:bodyPr/>
          <a:lstStyle/>
          <a:p>
            <a:r>
              <a:rPr lang="en-US" dirty="0"/>
              <a:t>Minimum channel BW / OBUE for 6.425-7.125 GHz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9CEA3-492F-4E51-997A-44F052E1D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6685"/>
            <a:ext cx="10515600" cy="4351338"/>
          </a:xfrm>
        </p:spPr>
        <p:txBody>
          <a:bodyPr/>
          <a:lstStyle/>
          <a:p>
            <a:r>
              <a:rPr lang="en-US" dirty="0"/>
              <a:t>Minimum channel BW, 2 options:</a:t>
            </a:r>
          </a:p>
          <a:p>
            <a:pPr lvl="1"/>
            <a:r>
              <a:rPr lang="en-US" dirty="0"/>
              <a:t>20 MHz</a:t>
            </a:r>
          </a:p>
          <a:p>
            <a:pPr lvl="1"/>
            <a:r>
              <a:rPr lang="en-US" dirty="0"/>
              <a:t>50MHz</a:t>
            </a:r>
          </a:p>
          <a:p>
            <a:r>
              <a:rPr lang="sv-SE" dirty="0"/>
              <a:t>OBUE - 3 options:</a:t>
            </a:r>
          </a:p>
        </p:txBody>
      </p:sp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07988B0B-7C90-4BB3-A3CD-D469FA0602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659958"/>
              </p:ext>
            </p:extLst>
          </p:nvPr>
        </p:nvGraphicFramePr>
        <p:xfrm>
          <a:off x="1839899" y="3343297"/>
          <a:ext cx="8825541" cy="2926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847">
                  <a:extLst>
                    <a:ext uri="{9D8B030D-6E8A-4147-A177-3AD203B41FA5}">
                      <a16:colId xmlns:a16="http://schemas.microsoft.com/office/drawing/2014/main" val="1905340098"/>
                    </a:ext>
                  </a:extLst>
                </a:gridCol>
                <a:gridCol w="2941847">
                  <a:extLst>
                    <a:ext uri="{9D8B030D-6E8A-4147-A177-3AD203B41FA5}">
                      <a16:colId xmlns:a16="http://schemas.microsoft.com/office/drawing/2014/main" val="1723844210"/>
                    </a:ext>
                  </a:extLst>
                </a:gridCol>
                <a:gridCol w="2941847">
                  <a:extLst>
                    <a:ext uri="{9D8B030D-6E8A-4147-A177-3AD203B41FA5}">
                      <a16:colId xmlns:a16="http://schemas.microsoft.com/office/drawing/2014/main" val="815772018"/>
                    </a:ext>
                  </a:extLst>
                </a:gridCol>
              </a:tblGrid>
              <a:tr h="52323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Frequency offset of measurement filter ‑3dB point, </a:t>
                      </a:r>
                      <a:r>
                        <a:rPr lang="zh-CN" altLang="sv-SE" sz="1800" dirty="0"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1800" dirty="0">
                          <a:effectLst/>
                        </a:rPr>
                        <a:t>f</a:t>
                      </a:r>
                      <a:endParaRPr lang="sv-SE" sz="1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569503"/>
                  </a:ext>
                </a:extLst>
              </a:tr>
              <a:tr h="5232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Option 1</a:t>
                      </a:r>
                    </a:p>
                    <a:p>
                      <a:pPr algn="ctr"/>
                      <a:r>
                        <a:rPr lang="en-US" dirty="0"/>
                        <a:t>(channel BW = 20MHz)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Option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(channel BW = 50MHz)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Option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(channel BW = 50MHz)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999671"/>
                  </a:ext>
                </a:extLst>
              </a:tr>
              <a:tr h="5232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0 MHz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f &lt;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MHz</a:t>
                      </a:r>
                      <a:endParaRPr lang="sv-SE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0 MHz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f &lt;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MHz</a:t>
                      </a:r>
                      <a:endParaRPr lang="sv-SE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0 MHz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f &lt;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MHz</a:t>
                      </a:r>
                      <a:endParaRPr lang="sv-SE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7978611"/>
                  </a:ext>
                </a:extLst>
              </a:tr>
              <a:tr h="7169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</a:rPr>
                        <a:t>MHz 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</a:rPr>
                        <a:t>f &lt;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</a:rPr>
                        <a:t>min(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sv-SE" sz="16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</a:rPr>
                        <a:t>MHz, 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sv-SE" sz="1600" baseline="-25000" dirty="0">
                          <a:solidFill>
                            <a:schemeClr val="tx1"/>
                          </a:solidFill>
                          <a:effectLst/>
                        </a:rPr>
                        <a:t>max</a:t>
                      </a: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sv-SE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</a:rPr>
                        <a:t>MHz 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</a:rPr>
                        <a:t>f &lt;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</a:rPr>
                        <a:t>min(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r>
                        <a:rPr lang="sv-SE" sz="16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</a:rPr>
                        <a:t>MHz, 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sv-SE" sz="1600" baseline="-25000" dirty="0">
                          <a:solidFill>
                            <a:schemeClr val="tx1"/>
                          </a:solidFill>
                          <a:effectLst/>
                        </a:rPr>
                        <a:t>max</a:t>
                      </a: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sv-SE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</a:rPr>
                        <a:t>MHz 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</a:rPr>
                        <a:t>f &lt;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</a:rPr>
                        <a:t>min(</a:t>
                      </a:r>
                      <a:r>
                        <a:rPr lang="sv-SE" sz="1600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</a:rPr>
                        <a:t>MHz, 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sv-SE" sz="1600" baseline="-25000" dirty="0">
                          <a:solidFill>
                            <a:schemeClr val="tx1"/>
                          </a:solidFill>
                          <a:effectLst/>
                        </a:rPr>
                        <a:t>max</a:t>
                      </a:r>
                      <a:r>
                        <a:rPr lang="sv-SE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sv-SE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4056890"/>
                  </a:ext>
                </a:extLst>
              </a:tr>
              <a:tr h="5232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zh-CN" sz="16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</a:rPr>
                        <a:t>MHz 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</a:rPr>
                        <a:t>f 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zh-CN" sz="1600" baseline="-25000" dirty="0">
                          <a:solidFill>
                            <a:schemeClr val="tx1"/>
                          </a:solidFill>
                          <a:effectLst/>
                        </a:rPr>
                        <a:t>max</a:t>
                      </a:r>
                      <a:endParaRPr lang="sv-SE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r>
                        <a:rPr lang="zh-CN" sz="16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</a:rPr>
                        <a:t>MHz 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</a:rPr>
                        <a:t>f 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zh-CN" sz="1600" baseline="-25000" dirty="0">
                          <a:solidFill>
                            <a:schemeClr val="tx1"/>
                          </a:solidFill>
                          <a:effectLst/>
                        </a:rPr>
                        <a:t>max</a:t>
                      </a:r>
                      <a:endParaRPr lang="sv-SE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r>
                        <a:rPr lang="zh-CN" sz="16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</a:rPr>
                        <a:t>MHz 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</a:rPr>
                        <a:t>f 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sym typeface="Symbol" panose="05050102010706020507" pitchFamily="18" charset="2"/>
                        </a:rPr>
                        <a:t>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zh-CN" sz="1600" baseline="-25000" dirty="0">
                          <a:solidFill>
                            <a:schemeClr val="tx1"/>
                          </a:solidFill>
                          <a:effectLst/>
                        </a:rPr>
                        <a:t>max</a:t>
                      </a:r>
                      <a:endParaRPr lang="sv-SE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8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662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F714A-D96B-4933-8AEF-1892B9A6E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987" y="365125"/>
            <a:ext cx="11608013" cy="948845"/>
          </a:xfrm>
        </p:spPr>
        <p:txBody>
          <a:bodyPr/>
          <a:lstStyle/>
          <a:p>
            <a:r>
              <a:rPr lang="en-US" dirty="0"/>
              <a:t>Minimum channel BW / OBUE for 10.0-10.5GHz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9CEA3-492F-4E51-997A-44F052E1D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6685"/>
            <a:ext cx="10515600" cy="5043900"/>
          </a:xfrm>
        </p:spPr>
        <p:txBody>
          <a:bodyPr>
            <a:normAutofit/>
          </a:bodyPr>
          <a:lstStyle/>
          <a:p>
            <a:r>
              <a:rPr lang="en-US" dirty="0"/>
              <a:t>Minimum channel BW: 50MHz (agreed)</a:t>
            </a:r>
          </a:p>
          <a:p>
            <a:pPr lvl="1"/>
            <a:endParaRPr lang="en-US" dirty="0"/>
          </a:p>
          <a:p>
            <a:r>
              <a:rPr lang="sv-SE" dirty="0"/>
              <a:t>OBUE for cat B (agreed):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OBUE for cat A?</a:t>
            </a:r>
          </a:p>
          <a:p>
            <a:pPr marL="0" indent="0">
              <a:buNone/>
            </a:pPr>
            <a:r>
              <a:rPr lang="sv-SE" sz="1800" dirty="0"/>
              <a:t>Limits (</a:t>
            </a:r>
            <a:r>
              <a:rPr lang="sv-SE" sz="1800" dirty="0">
                <a:highlight>
                  <a:srgbClr val="FFFF00"/>
                </a:highlight>
              </a:rPr>
              <a:t>yellow</a:t>
            </a:r>
            <a:r>
              <a:rPr lang="sv-SE" sz="1800" dirty="0"/>
              <a:t>) also relaxed by 1 dB,</a:t>
            </a:r>
          </a:p>
          <a:p>
            <a:pPr marL="0" indent="0">
              <a:buNone/>
            </a:pPr>
            <a:r>
              <a:rPr lang="sv-SE" sz="1800" dirty="0"/>
              <a:t>as for cat B?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89ADA216-BF6A-4C45-ADD2-56B3FEA6E7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16179963"/>
                  </p:ext>
                </p:extLst>
              </p:nvPr>
            </p:nvGraphicFramePr>
            <p:xfrm>
              <a:off x="4733365" y="2166742"/>
              <a:ext cx="6525452" cy="169856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62726">
                      <a:extLst>
                        <a:ext uri="{9D8B030D-6E8A-4147-A177-3AD203B41FA5}">
                          <a16:colId xmlns:a16="http://schemas.microsoft.com/office/drawing/2014/main" val="2562717223"/>
                        </a:ext>
                      </a:extLst>
                    </a:gridCol>
                    <a:gridCol w="3262726">
                      <a:extLst>
                        <a:ext uri="{9D8B030D-6E8A-4147-A177-3AD203B41FA5}">
                          <a16:colId xmlns:a16="http://schemas.microsoft.com/office/drawing/2014/main" val="2928600217"/>
                        </a:ext>
                      </a:extLst>
                    </a:gridCol>
                  </a:tblGrid>
                  <a:tr h="5051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Frequency offset of measurement filter ‑3dB point, </a:t>
                          </a:r>
                          <a:r>
                            <a:rPr lang="en-GB" sz="14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</a:t>
                          </a:r>
                          <a:r>
                            <a:rPr lang="en-US" sz="14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</a:t>
                          </a:r>
                          <a:endParaRPr lang="sv-SE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1" i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Basic limits</a:t>
                          </a:r>
                          <a:r>
                            <a:rPr lang="en-GB" sz="14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(Note 1, 2)</a:t>
                          </a:r>
                          <a:endParaRPr lang="sv-SE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18136747"/>
                      </a:ext>
                    </a:extLst>
                  </a:tr>
                  <a:tr h="55852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 MHz 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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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 &lt; </a:t>
                          </a:r>
                          <a:r>
                            <a:rPr lang="en-US" sz="1400" kern="120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50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MHz</a:t>
                          </a:r>
                          <a:endParaRPr lang="sv-SE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lang="en-US" sz="1400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7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dBm</m:t>
                                </m:r>
                                <m:r>
                                  <a:rPr lang="en-US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sv-SE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US" sz="1400" b="0" i="1" kern="120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  <m:r>
                                      <a:rPr lang="en-US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sv-SE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sv-SE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𝑓</m:t>
                                        </m:r>
                                        <m:r>
                                          <a:rPr lang="en-US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_</m:t>
                                        </m:r>
                                        <m:r>
                                          <a:rPr lang="en-US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𝑜𝑓𝑓𝑠𝑒𝑡</m:t>
                                        </m:r>
                                      </m:num>
                                      <m:den>
                                        <m:r>
                                          <a:rPr lang="en-US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𝑀𝐻𝑧</m:t>
                                        </m:r>
                                      </m:den>
                                    </m:f>
                                    <m:r>
                                      <a:rPr lang="en-US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−0.05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sv-SE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24521873"/>
                      </a:ext>
                    </a:extLst>
                  </a:tr>
                  <a:tr h="2926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kern="120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50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MHz </a:t>
                          </a:r>
                          <a:r>
                            <a:rPr lang="zh-CN" alt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</a:t>
                          </a:r>
                          <a:r>
                            <a:rPr lang="zh-CN" alt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zh-CN" alt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</a:t>
                          </a:r>
                          <a:r>
                            <a:rPr 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 &lt; min(</a:t>
                          </a:r>
                          <a:r>
                            <a:rPr lang="sv-SE" sz="1400" kern="120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100</a:t>
                          </a:r>
                          <a:r>
                            <a:rPr 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MHz, 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</a:t>
                          </a:r>
                          <a:r>
                            <a:rPr 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</a:t>
                          </a:r>
                          <a:r>
                            <a:rPr lang="sv-SE" sz="1400" kern="1200" baseline="-250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max</a:t>
                          </a:r>
                          <a:r>
                            <a:rPr lang="sv-SE" sz="1400" kern="1200" baseline="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)</a:t>
                          </a:r>
                          <a:endParaRPr lang="sv-SE" sz="1400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-</a:t>
                          </a:r>
                          <a:r>
                            <a:rPr lang="en-US" sz="1400" kern="120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13 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dBm</a:t>
                          </a:r>
                          <a:endParaRPr lang="sv-SE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06959492"/>
                      </a:ext>
                    </a:extLst>
                  </a:tr>
                  <a:tr h="2926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kern="120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100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MHz 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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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 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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</a:t>
                          </a:r>
                          <a:r>
                            <a:rPr lang="en-GB" sz="1400" kern="12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</a:t>
                          </a:r>
                          <a:r>
                            <a:rPr lang="en-GB" sz="1400" kern="1200" baseline="-250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max</a:t>
                          </a:r>
                          <a:endParaRPr lang="sv-SE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-</a:t>
                          </a:r>
                          <a:r>
                            <a:rPr lang="en-US" sz="1400" kern="120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14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dBm </a:t>
                          </a:r>
                          <a:endParaRPr lang="sv-SE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880949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89ADA216-BF6A-4C45-ADD2-56B3FEA6E7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16179963"/>
                  </p:ext>
                </p:extLst>
              </p:nvPr>
            </p:nvGraphicFramePr>
            <p:xfrm>
              <a:off x="4733365" y="2166742"/>
              <a:ext cx="6525452" cy="169856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62726">
                      <a:extLst>
                        <a:ext uri="{9D8B030D-6E8A-4147-A177-3AD203B41FA5}">
                          <a16:colId xmlns:a16="http://schemas.microsoft.com/office/drawing/2014/main" val="2562717223"/>
                        </a:ext>
                      </a:extLst>
                    </a:gridCol>
                    <a:gridCol w="3262726">
                      <a:extLst>
                        <a:ext uri="{9D8B030D-6E8A-4147-A177-3AD203B41FA5}">
                          <a16:colId xmlns:a16="http://schemas.microsoft.com/office/drawing/2014/main" val="292860021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Frequency offset of measurement filter ‑3dB point, </a:t>
                          </a:r>
                          <a:r>
                            <a:rPr lang="en-GB" sz="14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</a:t>
                          </a:r>
                          <a:r>
                            <a:rPr lang="en-US" sz="14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</a:t>
                          </a:r>
                          <a:endParaRPr lang="sv-SE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1" i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Basic limits</a:t>
                          </a:r>
                          <a:r>
                            <a:rPr lang="en-GB" sz="14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(Note 1, 2)</a:t>
                          </a:r>
                          <a:endParaRPr lang="sv-SE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18136747"/>
                      </a:ext>
                    </a:extLst>
                  </a:tr>
                  <a:tr h="5708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 MHz 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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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 &lt; </a:t>
                          </a:r>
                          <a:r>
                            <a:rPr lang="en-US" sz="1400" kern="120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50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MHz</a:t>
                          </a:r>
                          <a:endParaRPr lang="sv-SE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>
                        <a:blipFill>
                          <a:blip r:embed="rId2"/>
                          <a:stretch>
                            <a:fillRect l="-100374" t="-90526" r="-935" b="-1168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452187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kern="120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50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MHz </a:t>
                          </a:r>
                          <a:r>
                            <a:rPr lang="zh-CN" alt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</a:t>
                          </a:r>
                          <a:r>
                            <a:rPr lang="zh-CN" alt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zh-CN" alt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</a:t>
                          </a:r>
                          <a:r>
                            <a:rPr 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 &lt; min(</a:t>
                          </a:r>
                          <a:r>
                            <a:rPr lang="sv-SE" sz="1400" kern="120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100</a:t>
                          </a:r>
                          <a:r>
                            <a:rPr 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MHz, 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</a:t>
                          </a:r>
                          <a:r>
                            <a:rPr 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</a:t>
                          </a:r>
                          <a:r>
                            <a:rPr lang="sv-SE" sz="1400" kern="1200" baseline="-250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max</a:t>
                          </a:r>
                          <a:r>
                            <a:rPr lang="sv-SE" sz="1400" kern="1200" baseline="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)</a:t>
                          </a:r>
                          <a:endParaRPr lang="sv-SE" sz="1400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-</a:t>
                          </a:r>
                          <a:r>
                            <a:rPr lang="en-US" sz="1400" kern="120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13 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dBm</a:t>
                          </a:r>
                          <a:endParaRPr lang="sv-SE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06959492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kern="120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100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MHz 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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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 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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</a:t>
                          </a:r>
                          <a:r>
                            <a:rPr lang="en-GB" sz="1400" kern="12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</a:t>
                          </a:r>
                          <a:r>
                            <a:rPr lang="en-GB" sz="1400" kern="1200" baseline="-250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max</a:t>
                          </a:r>
                          <a:endParaRPr lang="sv-SE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-</a:t>
                          </a:r>
                          <a:r>
                            <a:rPr lang="en-US" sz="1400" kern="120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14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dBm </a:t>
                          </a:r>
                          <a:endParaRPr lang="sv-SE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880949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5">
                <a:extLst>
                  <a:ext uri="{FF2B5EF4-FFF2-40B4-BE49-F238E27FC236}">
                    <a16:creationId xmlns:a16="http://schemas.microsoft.com/office/drawing/2014/main" id="{87E90D87-B1FC-448F-97AB-5E754087ED0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7666740"/>
                  </p:ext>
                </p:extLst>
              </p:nvPr>
            </p:nvGraphicFramePr>
            <p:xfrm>
              <a:off x="4733365" y="4427643"/>
              <a:ext cx="6525452" cy="169856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62726">
                      <a:extLst>
                        <a:ext uri="{9D8B030D-6E8A-4147-A177-3AD203B41FA5}">
                          <a16:colId xmlns:a16="http://schemas.microsoft.com/office/drawing/2014/main" val="2562717223"/>
                        </a:ext>
                      </a:extLst>
                    </a:gridCol>
                    <a:gridCol w="3262726">
                      <a:extLst>
                        <a:ext uri="{9D8B030D-6E8A-4147-A177-3AD203B41FA5}">
                          <a16:colId xmlns:a16="http://schemas.microsoft.com/office/drawing/2014/main" val="2928600217"/>
                        </a:ext>
                      </a:extLst>
                    </a:gridCol>
                  </a:tblGrid>
                  <a:tr h="5051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Frequency offset of measurement filter ‑3dB point, </a:t>
                          </a:r>
                          <a:r>
                            <a:rPr lang="en-GB" sz="14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</a:t>
                          </a:r>
                          <a:r>
                            <a:rPr lang="en-US" sz="14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</a:t>
                          </a:r>
                          <a:endParaRPr lang="sv-SE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1" i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Basic limits</a:t>
                          </a:r>
                          <a:r>
                            <a:rPr lang="en-GB" sz="14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(Note 1, 2)</a:t>
                          </a:r>
                          <a:endParaRPr lang="sv-SE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18136747"/>
                      </a:ext>
                    </a:extLst>
                  </a:tr>
                  <a:tr h="55852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 MHz 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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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 &lt; </a:t>
                          </a:r>
                          <a:r>
                            <a:rPr lang="en-US" sz="1400" kern="120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50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MHz</a:t>
                          </a:r>
                          <a:endParaRPr lang="sv-SE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r>
                                  <a:rPr lang="en-US" sz="1400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7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dBm</m:t>
                                </m:r>
                                <m:r>
                                  <a:rPr lang="en-US" sz="1400" i="1" kern="1200">
                                    <a:solidFill>
                                      <a:schemeClr val="dk1"/>
                                    </a:solidFill>
                                    <a:effectLst/>
                                    <a:latin typeface="+mn-lt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sv-SE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US" sz="1400" b="0" i="1" kern="1200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  <m:r>
                                      <a:rPr lang="en-US" sz="1400" i="1" kern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0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sv-SE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sv-SE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𝑓</m:t>
                                        </m:r>
                                        <m:r>
                                          <a:rPr lang="en-US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_</m:t>
                                        </m:r>
                                        <m:r>
                                          <a:rPr lang="en-US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𝑜𝑓𝑓𝑠𝑒𝑡</m:t>
                                        </m:r>
                                      </m:num>
                                      <m:den>
                                        <m:r>
                                          <a:rPr lang="en-US" sz="1400" i="1" kern="1200">
                                            <a:solidFill>
                                              <a:schemeClr val="dk1"/>
                                            </a:solidFill>
                                            <a:effectLst/>
                                            <a:latin typeface="+mn-lt"/>
                                            <a:ea typeface="+mn-ea"/>
                                            <a:cs typeface="+mn-cs"/>
                                          </a:rPr>
                                          <m:t>𝑀𝐻𝑧</m:t>
                                        </m:r>
                                      </m:den>
                                    </m:f>
                                    <m:r>
                                      <a:rPr lang="en-US" sz="14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+mn-lt"/>
                                        <a:ea typeface="+mn-ea"/>
                                        <a:cs typeface="+mn-cs"/>
                                      </a:rPr>
                                      <m:t>−0.05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sv-SE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24521873"/>
                      </a:ext>
                    </a:extLst>
                  </a:tr>
                  <a:tr h="2926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kern="120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50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MHz </a:t>
                          </a:r>
                          <a:r>
                            <a:rPr lang="zh-CN" alt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</a:t>
                          </a:r>
                          <a:r>
                            <a:rPr lang="zh-CN" alt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zh-CN" alt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</a:t>
                          </a:r>
                          <a:r>
                            <a:rPr 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 &lt; min(</a:t>
                          </a:r>
                          <a:r>
                            <a:rPr lang="sv-SE" sz="1400" kern="120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100</a:t>
                          </a:r>
                          <a:r>
                            <a:rPr 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MHz, 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</a:t>
                          </a:r>
                          <a:r>
                            <a:rPr 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</a:t>
                          </a:r>
                          <a:r>
                            <a:rPr lang="sv-SE" sz="1400" kern="1200" baseline="-250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max</a:t>
                          </a:r>
                          <a:r>
                            <a:rPr lang="sv-SE" sz="1400" kern="1200" baseline="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)</a:t>
                          </a:r>
                          <a:endParaRPr lang="sv-SE" sz="1400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kern="1200" dirty="0">
                              <a:solidFill>
                                <a:srgbClr val="FF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+mn-lt"/>
                              <a:ea typeface="+mn-ea"/>
                              <a:cs typeface="+mn-cs"/>
                            </a:rPr>
                            <a:t>-13dBm</a:t>
                          </a:r>
                          <a:endParaRPr lang="sv-SE" sz="1400" dirty="0">
                            <a:solidFill>
                              <a:srgbClr val="FF0000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06959492"/>
                      </a:ext>
                    </a:extLst>
                  </a:tr>
                  <a:tr h="2926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kern="120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100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MHz 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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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 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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</a:t>
                          </a:r>
                          <a:r>
                            <a:rPr lang="en-GB" sz="1400" kern="12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</a:t>
                          </a:r>
                          <a:r>
                            <a:rPr lang="en-GB" sz="1400" kern="1200" baseline="-250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max</a:t>
                          </a:r>
                          <a:endParaRPr lang="sv-SE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kern="1200" dirty="0">
                              <a:solidFill>
                                <a:srgbClr val="FF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+mn-lt"/>
                              <a:ea typeface="+mn-ea"/>
                              <a:cs typeface="+mn-cs"/>
                            </a:rPr>
                            <a:t>-</a:t>
                          </a:r>
                          <a:r>
                            <a:rPr lang="en-US" sz="1400" kern="1200" dirty="0">
                              <a:solidFill>
                                <a:srgbClr val="FF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+mn-lt"/>
                              <a:ea typeface="+mn-ea"/>
                              <a:cs typeface="+mn-cs"/>
                            </a:rPr>
                            <a:t>12</a:t>
                          </a:r>
                          <a:r>
                            <a:rPr lang="en-GB" sz="1400" kern="1200" dirty="0">
                              <a:solidFill>
                                <a:srgbClr val="FF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+mn-lt"/>
                              <a:ea typeface="+mn-ea"/>
                              <a:cs typeface="+mn-cs"/>
                            </a:rPr>
                            <a:t> dBm </a:t>
                          </a:r>
                          <a:endParaRPr lang="sv-SE" sz="1400" dirty="0">
                            <a:solidFill>
                              <a:srgbClr val="FF0000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880949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5">
                <a:extLst>
                  <a:ext uri="{FF2B5EF4-FFF2-40B4-BE49-F238E27FC236}">
                    <a16:creationId xmlns:a16="http://schemas.microsoft.com/office/drawing/2014/main" id="{87E90D87-B1FC-448F-97AB-5E754087ED0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7666740"/>
                  </p:ext>
                </p:extLst>
              </p:nvPr>
            </p:nvGraphicFramePr>
            <p:xfrm>
              <a:off x="4733365" y="4427643"/>
              <a:ext cx="6525452" cy="169856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62726">
                      <a:extLst>
                        <a:ext uri="{9D8B030D-6E8A-4147-A177-3AD203B41FA5}">
                          <a16:colId xmlns:a16="http://schemas.microsoft.com/office/drawing/2014/main" val="2562717223"/>
                        </a:ext>
                      </a:extLst>
                    </a:gridCol>
                    <a:gridCol w="3262726">
                      <a:extLst>
                        <a:ext uri="{9D8B030D-6E8A-4147-A177-3AD203B41FA5}">
                          <a16:colId xmlns:a16="http://schemas.microsoft.com/office/drawing/2014/main" val="292860021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Frequency offset of measurement filter ‑3dB point, </a:t>
                          </a:r>
                          <a:r>
                            <a:rPr lang="en-GB" sz="14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</a:t>
                          </a:r>
                          <a:r>
                            <a:rPr lang="en-US" sz="14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</a:t>
                          </a:r>
                          <a:endParaRPr lang="sv-SE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1" i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Basic limits</a:t>
                          </a:r>
                          <a:r>
                            <a:rPr lang="en-GB" sz="14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(Note 1, 2)</a:t>
                          </a:r>
                          <a:endParaRPr lang="sv-SE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18136747"/>
                      </a:ext>
                    </a:extLst>
                  </a:tr>
                  <a:tr h="57080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0 MHz 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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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 &lt; </a:t>
                          </a:r>
                          <a:r>
                            <a:rPr lang="en-US" sz="1400" kern="120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50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MHz</a:t>
                          </a:r>
                          <a:endParaRPr lang="sv-SE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>
                        <a:blipFill>
                          <a:blip r:embed="rId3"/>
                          <a:stretch>
                            <a:fillRect l="-100374" t="-91489" r="-935" b="-1180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452187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kern="120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50</a:t>
                          </a:r>
                          <a:r>
                            <a:rPr lang="en-US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MHz </a:t>
                          </a:r>
                          <a:r>
                            <a:rPr lang="zh-CN" alt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</a:t>
                          </a:r>
                          <a:r>
                            <a:rPr lang="zh-CN" alt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zh-CN" alt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</a:t>
                          </a:r>
                          <a:r>
                            <a:rPr 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 &lt; min(</a:t>
                          </a:r>
                          <a:r>
                            <a:rPr lang="sv-SE" sz="1400" kern="120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100</a:t>
                          </a:r>
                          <a:r>
                            <a:rPr 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MHz, 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</a:t>
                          </a:r>
                          <a:r>
                            <a:rPr lang="sv-SE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</a:t>
                          </a:r>
                          <a:r>
                            <a:rPr lang="sv-SE" sz="1400" kern="1200" baseline="-250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max</a:t>
                          </a:r>
                          <a:r>
                            <a:rPr lang="sv-SE" sz="1400" kern="1200" baseline="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)</a:t>
                          </a:r>
                          <a:endParaRPr lang="sv-SE" sz="1400" baseline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kern="1200" dirty="0">
                              <a:solidFill>
                                <a:srgbClr val="FF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+mn-lt"/>
                              <a:ea typeface="+mn-ea"/>
                              <a:cs typeface="+mn-cs"/>
                            </a:rPr>
                            <a:t>-13dBm</a:t>
                          </a:r>
                          <a:endParaRPr lang="sv-SE" sz="1400" dirty="0">
                            <a:solidFill>
                              <a:srgbClr val="FF0000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06959492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kern="1200" dirty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100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MHz 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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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 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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GB" sz="14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  <a:sym typeface="Symbol" panose="05050102010706020507" pitchFamily="18" charset="2"/>
                            </a:rPr>
                            <a:t></a:t>
                          </a:r>
                          <a:r>
                            <a:rPr lang="en-GB" sz="1400" kern="12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</a:t>
                          </a:r>
                          <a:r>
                            <a:rPr lang="en-GB" sz="1400" kern="1200" baseline="-250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max</a:t>
                          </a:r>
                          <a:endParaRPr lang="sv-SE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kern="1200" dirty="0">
                              <a:solidFill>
                                <a:srgbClr val="FF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+mn-lt"/>
                              <a:ea typeface="+mn-ea"/>
                              <a:cs typeface="+mn-cs"/>
                            </a:rPr>
                            <a:t>-</a:t>
                          </a:r>
                          <a:r>
                            <a:rPr lang="en-US" sz="1400" kern="1200" dirty="0">
                              <a:solidFill>
                                <a:srgbClr val="FF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+mn-lt"/>
                              <a:ea typeface="+mn-ea"/>
                              <a:cs typeface="+mn-cs"/>
                            </a:rPr>
                            <a:t>12</a:t>
                          </a:r>
                          <a:r>
                            <a:rPr lang="en-GB" sz="1400" kern="1200" dirty="0">
                              <a:solidFill>
                                <a:srgbClr val="FF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+mn-lt"/>
                              <a:ea typeface="+mn-ea"/>
                              <a:cs typeface="+mn-cs"/>
                            </a:rPr>
                            <a:t> dBm </a:t>
                          </a:r>
                          <a:endParaRPr lang="sv-SE" sz="1400" dirty="0">
                            <a:solidFill>
                              <a:srgbClr val="FF0000"/>
                            </a:solidFill>
                            <a:highlight>
                              <a:srgbClr val="FFFF00"/>
                            </a:highligh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9880949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2427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C3699-17CE-48DE-AC1D-8A265AD97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Δf</a:t>
            </a:r>
            <a:r>
              <a:rPr lang="sv-SE" baseline="-25000" dirty="0"/>
              <a:t>OBUE  </a:t>
            </a:r>
            <a:r>
              <a:rPr lang="sv-SE" dirty="0"/>
              <a:t>/ Δf</a:t>
            </a:r>
            <a:r>
              <a:rPr lang="sv-SE" baseline="-25000" dirty="0"/>
              <a:t>OOB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41AB1-0E46-444D-A6C8-5CD7C10C2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10.0-10.5GHz (agreed):</a:t>
            </a:r>
            <a:endParaRPr lang="sv-SE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6.425-7.125GHz -  2 options: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sv-SE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B8CEC6D-1F7A-4A36-823E-BCC660EAB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569846"/>
              </p:ext>
            </p:extLst>
          </p:nvPr>
        </p:nvGraphicFramePr>
        <p:xfrm>
          <a:off x="1394653" y="4060255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6457837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389899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5115976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2311735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sv-SE" dirty="0"/>
                        <a:t>Option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dirty="0"/>
                        <a:t>Option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88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Δf</a:t>
                      </a:r>
                      <a:r>
                        <a:rPr lang="sv-SE" baseline="-25000" dirty="0"/>
                        <a:t>OBUE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Δf</a:t>
                      </a:r>
                      <a:r>
                        <a:rPr lang="sv-SE" baseline="-25000" dirty="0"/>
                        <a:t>OOB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Δf</a:t>
                      </a:r>
                      <a:r>
                        <a:rPr lang="sv-SE" baseline="-25000" dirty="0"/>
                        <a:t>OBUE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Δf</a:t>
                      </a:r>
                      <a:r>
                        <a:rPr lang="sv-SE" baseline="-25000" dirty="0"/>
                        <a:t>OOB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702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50MHz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70MHz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100MHz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80-100MHz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99960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1BB01C7-6BD6-4CF5-9E16-AD40709937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815253"/>
              </p:ext>
            </p:extLst>
          </p:nvPr>
        </p:nvGraphicFramePr>
        <p:xfrm>
          <a:off x="5269540" y="1685225"/>
          <a:ext cx="405375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877">
                  <a:extLst>
                    <a:ext uri="{9D8B030D-6E8A-4147-A177-3AD203B41FA5}">
                      <a16:colId xmlns:a16="http://schemas.microsoft.com/office/drawing/2014/main" val="1374713760"/>
                    </a:ext>
                  </a:extLst>
                </a:gridCol>
                <a:gridCol w="2026877">
                  <a:extLst>
                    <a:ext uri="{9D8B030D-6E8A-4147-A177-3AD203B41FA5}">
                      <a16:colId xmlns:a16="http://schemas.microsoft.com/office/drawing/2014/main" val="36648405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Δf</a:t>
                      </a:r>
                      <a:r>
                        <a:rPr lang="sv-SE" baseline="-25000" dirty="0"/>
                        <a:t>OBUE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Δf</a:t>
                      </a:r>
                      <a:r>
                        <a:rPr lang="sv-SE" baseline="-25000" dirty="0"/>
                        <a:t>OOB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990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100MHz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100MHz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380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915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EF1C3-ECA4-46E7-8CE9-6773C894D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 of band blocking – 6.425-7.125GHz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2F466-D8A7-492A-B551-32372E418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5949"/>
            <a:ext cx="10515600" cy="5105372"/>
          </a:xfrm>
        </p:spPr>
        <p:txBody>
          <a:bodyPr/>
          <a:lstStyle/>
          <a:p>
            <a:r>
              <a:rPr lang="en-US" dirty="0"/>
              <a:t>3 options: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Option 1: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sz="1200" dirty="0"/>
              <a:t>(TS 38.104)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Option 2: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Option 3:</a:t>
            </a:r>
          </a:p>
          <a:p>
            <a:pPr marL="914400" lvl="2" indent="0">
              <a:buNone/>
            </a:pPr>
            <a:r>
              <a:rPr lang="sv-SE" sz="1600" dirty="0"/>
              <a:t>(n96)</a:t>
            </a:r>
            <a:endParaRPr lang="sv-SE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DC5438D-73D5-4D11-BD9F-D768276176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763272"/>
              </p:ext>
            </p:extLst>
          </p:nvPr>
        </p:nvGraphicFramePr>
        <p:xfrm>
          <a:off x="3023241" y="4713923"/>
          <a:ext cx="541866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234">
                  <a:extLst>
                    <a:ext uri="{9D8B030D-6E8A-4147-A177-3AD203B41FA5}">
                      <a16:colId xmlns:a16="http://schemas.microsoft.com/office/drawing/2014/main" val="2457903166"/>
                    </a:ext>
                  </a:extLst>
                </a:gridCol>
                <a:gridCol w="1595432">
                  <a:extLst>
                    <a:ext uri="{9D8B030D-6E8A-4147-A177-3AD203B41FA5}">
                      <a16:colId xmlns:a16="http://schemas.microsoft.com/office/drawing/2014/main" val="247411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Centre Frequency of Interfering Signal [MHz]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Interfering Signal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3283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1400" kern="1200" baseline="-25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UL_low</a:t>
                      </a:r>
                      <a:r>
                        <a:rPr lang="en-GB" sz="14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- 500)      to     (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1400" kern="1200" baseline="-25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UL_low</a:t>
                      </a:r>
                      <a:r>
                        <a:rPr lang="en-GB" sz="14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Δf</a:t>
                      </a:r>
                      <a:r>
                        <a:rPr lang="en-GB" sz="1400" kern="1200" baseline="-25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OOB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1400" kern="1200" baseline="-25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UL_high</a:t>
                      </a:r>
                      <a:r>
                        <a:rPr lang="en-GB" sz="14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Δf</a:t>
                      </a:r>
                      <a:r>
                        <a:rPr lang="en-GB" sz="1400" kern="1200" baseline="-25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OOB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 to     (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1400" kern="1200" baseline="-25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UL_high</a:t>
                      </a:r>
                      <a:r>
                        <a:rPr lang="en-GB" sz="14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+500)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-35 dBm CW</a:t>
                      </a:r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950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        1                  to   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1400" kern="1200" baseline="-25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UL_low</a:t>
                      </a:r>
                      <a:r>
                        <a:rPr lang="en-GB" sz="14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-500)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1400" kern="1200" baseline="-25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UL_high</a:t>
                      </a:r>
                      <a:r>
                        <a:rPr lang="en-GB" sz="14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+500)    to        12750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-15 dBm CW</a:t>
                      </a:r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2166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AEC3D7C-152E-4E03-99F9-F9D40CB50F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939903"/>
              </p:ext>
            </p:extLst>
          </p:nvPr>
        </p:nvGraphicFramePr>
        <p:xfrm>
          <a:off x="3023241" y="3364072"/>
          <a:ext cx="5418666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234">
                  <a:extLst>
                    <a:ext uri="{9D8B030D-6E8A-4147-A177-3AD203B41FA5}">
                      <a16:colId xmlns:a16="http://schemas.microsoft.com/office/drawing/2014/main" val="3409492160"/>
                    </a:ext>
                  </a:extLst>
                </a:gridCol>
                <a:gridCol w="1595432">
                  <a:extLst>
                    <a:ext uri="{9D8B030D-6E8A-4147-A177-3AD203B41FA5}">
                      <a16:colId xmlns:a16="http://schemas.microsoft.com/office/drawing/2014/main" val="3847265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Centre Frequency of Interfering Signal [MHz]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Interfering Signal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7858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        1                  to   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1400" kern="1200" baseline="-25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UL_low</a:t>
                      </a:r>
                      <a:r>
                        <a:rPr lang="en-GB" sz="14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GB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1400" kern="1200" baseline="-25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UL_high</a:t>
                      </a:r>
                      <a:r>
                        <a:rPr lang="en-GB" sz="14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GB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   to        12750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-15 dBm CW</a:t>
                      </a:r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38286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C95528D-FE2D-43B0-8D82-CA8DA02F0C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920243"/>
              </p:ext>
            </p:extLst>
          </p:nvPr>
        </p:nvGraphicFramePr>
        <p:xfrm>
          <a:off x="3023241" y="2065814"/>
          <a:ext cx="5418666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234">
                  <a:extLst>
                    <a:ext uri="{9D8B030D-6E8A-4147-A177-3AD203B41FA5}">
                      <a16:colId xmlns:a16="http://schemas.microsoft.com/office/drawing/2014/main" val="3409492160"/>
                    </a:ext>
                  </a:extLst>
                </a:gridCol>
                <a:gridCol w="1595432">
                  <a:extLst>
                    <a:ext uri="{9D8B030D-6E8A-4147-A177-3AD203B41FA5}">
                      <a16:colId xmlns:a16="http://schemas.microsoft.com/office/drawing/2014/main" val="3847265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Centre Frequency of Interfering Signal [MHz]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Interfering Signal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7858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        1                    to   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1400" kern="1200" baseline="-25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UL_low</a:t>
                      </a:r>
                      <a:r>
                        <a:rPr lang="en-GB" sz="14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Δf</a:t>
                      </a:r>
                      <a:r>
                        <a:rPr lang="en-GB" sz="1400" kern="1200" baseline="-25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OOB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1400" kern="1200" baseline="-25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UL_high</a:t>
                      </a:r>
                      <a:r>
                        <a:rPr lang="en-GB" sz="14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Δf</a:t>
                      </a:r>
                      <a:r>
                        <a:rPr lang="en-GB" sz="1400" kern="1200" baseline="-25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OOB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   to        12750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-15 dBm CW</a:t>
                      </a:r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382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151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EF1C3-ECA4-46E7-8CE9-6773C894D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 of band blocking –10.0-10.5GHz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2F466-D8A7-492A-B551-32372E418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5949"/>
            <a:ext cx="10515600" cy="5105372"/>
          </a:xfrm>
        </p:spPr>
        <p:txBody>
          <a:bodyPr/>
          <a:lstStyle/>
          <a:p>
            <a:r>
              <a:rPr lang="en-US" dirty="0"/>
              <a:t>2 options: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Option 1: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sz="1200" dirty="0"/>
              <a:t>(TS 38.104)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Option 2: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sv-SE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AEC3D7C-152E-4E03-99F9-F9D40CB50FE8}"/>
              </a:ext>
            </a:extLst>
          </p:cNvPr>
          <p:cNvGraphicFramePr>
            <a:graphicFrameLocks noGrp="1"/>
          </p:cNvGraphicFramePr>
          <p:nvPr/>
        </p:nvGraphicFramePr>
        <p:xfrm>
          <a:off x="3023241" y="3364072"/>
          <a:ext cx="5418666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234">
                  <a:extLst>
                    <a:ext uri="{9D8B030D-6E8A-4147-A177-3AD203B41FA5}">
                      <a16:colId xmlns:a16="http://schemas.microsoft.com/office/drawing/2014/main" val="3409492160"/>
                    </a:ext>
                  </a:extLst>
                </a:gridCol>
                <a:gridCol w="1595432">
                  <a:extLst>
                    <a:ext uri="{9D8B030D-6E8A-4147-A177-3AD203B41FA5}">
                      <a16:colId xmlns:a16="http://schemas.microsoft.com/office/drawing/2014/main" val="3847265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Centre Frequency of Interfering Signal [MHz]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Interfering Signal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7858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        1                  to   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1400" kern="1200" baseline="-25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UL_low</a:t>
                      </a:r>
                      <a:r>
                        <a:rPr lang="en-GB" sz="14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GB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1400" kern="1200" baseline="-25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UL_high</a:t>
                      </a:r>
                      <a:r>
                        <a:rPr lang="en-GB" sz="14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GB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   to        12750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-15 dBm CW</a:t>
                      </a:r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38286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C95528D-FE2D-43B0-8D82-CA8DA02F0C78}"/>
              </a:ext>
            </a:extLst>
          </p:cNvPr>
          <p:cNvGraphicFramePr>
            <a:graphicFrameLocks noGrp="1"/>
          </p:cNvGraphicFramePr>
          <p:nvPr/>
        </p:nvGraphicFramePr>
        <p:xfrm>
          <a:off x="3023241" y="2065814"/>
          <a:ext cx="5418666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234">
                  <a:extLst>
                    <a:ext uri="{9D8B030D-6E8A-4147-A177-3AD203B41FA5}">
                      <a16:colId xmlns:a16="http://schemas.microsoft.com/office/drawing/2014/main" val="3409492160"/>
                    </a:ext>
                  </a:extLst>
                </a:gridCol>
                <a:gridCol w="1595432">
                  <a:extLst>
                    <a:ext uri="{9D8B030D-6E8A-4147-A177-3AD203B41FA5}">
                      <a16:colId xmlns:a16="http://schemas.microsoft.com/office/drawing/2014/main" val="38472650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Centre Frequency of Interfering Signal [MHz]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Interfering Signal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7858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        1                    to   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1400" kern="1200" baseline="-25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UL_low</a:t>
                      </a:r>
                      <a:r>
                        <a:rPr lang="en-GB" sz="14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Δf</a:t>
                      </a:r>
                      <a:r>
                        <a:rPr lang="en-GB" sz="1400" kern="1200" baseline="-25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OOB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GB" sz="1400" kern="1200" baseline="-25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UL_high</a:t>
                      </a:r>
                      <a:r>
                        <a:rPr lang="en-GB" sz="1400" kern="1200" baseline="-25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Δf</a:t>
                      </a:r>
                      <a:r>
                        <a:rPr lang="en-GB" sz="1400" kern="1200" baseline="-250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OOB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   to        12750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-15 dBm CW</a:t>
                      </a:r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382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425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D9931-1D8D-471A-9165-5832922E2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 antenna type for indoor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638C3-C585-458D-A4A0-22465FFA1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BS antenna type for indoor, 2 options:</a:t>
            </a:r>
          </a:p>
          <a:p>
            <a:pPr lvl="1"/>
            <a:r>
              <a:rPr lang="en-US" dirty="0"/>
              <a:t>Option 1: AAS BS only</a:t>
            </a:r>
          </a:p>
          <a:p>
            <a:pPr lvl="1"/>
            <a:r>
              <a:rPr lang="en-US" dirty="0"/>
              <a:t>Option 2: AAS BS and BS with omni antenna.</a:t>
            </a:r>
          </a:p>
          <a:p>
            <a:pPr lvl="1"/>
            <a:endParaRPr lang="en-US" dirty="0"/>
          </a:p>
          <a:p>
            <a:r>
              <a:rPr lang="sv-SE" dirty="0"/>
              <a:t>If no agreement, a possible compromise could be: </a:t>
            </a:r>
          </a:p>
          <a:p>
            <a:pPr lvl="1"/>
            <a:r>
              <a:rPr lang="sv-SE" dirty="0"/>
              <a:t>ITU-R LS Reply:  provide parameters for AAS BS only (any issue?)</a:t>
            </a:r>
          </a:p>
          <a:p>
            <a:pPr lvl="1"/>
            <a:r>
              <a:rPr lang="sv-SE" dirty="0"/>
              <a:t>Capture in the TR that it’s not precluded to have BS with omni antenna for indoor.</a:t>
            </a:r>
          </a:p>
        </p:txBody>
      </p:sp>
    </p:spTree>
    <p:extLst>
      <p:ext uri="{BB962C8B-B14F-4D97-AF65-F5344CB8AC3E}">
        <p14:creationId xmlns:p14="http://schemas.microsoft.com/office/powerpoint/2010/main" val="2272549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A51EC-C65B-485B-AD3D-546BFAA0E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 SEM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83EE9-3195-4142-86C3-DA42B9588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Agreement (to take into account new UE ACLR):</a:t>
            </a:r>
          </a:p>
          <a:p>
            <a:pPr lvl="1"/>
            <a:r>
              <a:rPr lang="en-US" dirty="0"/>
              <a:t>R</a:t>
            </a:r>
            <a:r>
              <a:rPr lang="en-GB" dirty="0" err="1"/>
              <a:t>elax</a:t>
            </a:r>
            <a:r>
              <a:rPr lang="en-GB" dirty="0"/>
              <a:t> at the FOOB edge ± 0-1 by 3dB, from -13dBm/1% BW to -10dBm/1% BW (</a:t>
            </a:r>
            <a:r>
              <a:rPr lang="en-GB" dirty="0">
                <a:highlight>
                  <a:srgbClr val="00FFFF"/>
                </a:highlight>
              </a:rPr>
              <a:t>blue</a:t>
            </a:r>
            <a:r>
              <a:rPr lang="en-GB" dirty="0"/>
              <a:t>).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r>
              <a:rPr lang="en-GB" dirty="0"/>
              <a:t>Should that relaxation be extended to the all OOB frequency range? (</a:t>
            </a:r>
            <a:r>
              <a:rPr lang="en-GB" dirty="0">
                <a:highlight>
                  <a:srgbClr val="FFFF00"/>
                </a:highlight>
              </a:rPr>
              <a:t>yellow</a:t>
            </a:r>
            <a:r>
              <a:rPr lang="en-GB" dirty="0"/>
              <a:t>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E5D8574-91C0-4B3E-81C6-5C52E07AD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746947"/>
              </p:ext>
            </p:extLst>
          </p:nvPr>
        </p:nvGraphicFramePr>
        <p:xfrm>
          <a:off x="3276814" y="2948037"/>
          <a:ext cx="3277666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015">
                  <a:extLst>
                    <a:ext uri="{9D8B030D-6E8A-4147-A177-3AD203B41FA5}">
                      <a16:colId xmlns:a16="http://schemas.microsoft.com/office/drawing/2014/main" val="3097456422"/>
                    </a:ext>
                  </a:extLst>
                </a:gridCol>
                <a:gridCol w="810368">
                  <a:extLst>
                    <a:ext uri="{9D8B030D-6E8A-4147-A177-3AD203B41FA5}">
                      <a16:colId xmlns:a16="http://schemas.microsoft.com/office/drawing/2014/main" val="1598161527"/>
                    </a:ext>
                  </a:extLst>
                </a:gridCol>
                <a:gridCol w="770645">
                  <a:extLst>
                    <a:ext uri="{9D8B030D-6E8A-4147-A177-3AD203B41FA5}">
                      <a16:colId xmlns:a16="http://schemas.microsoft.com/office/drawing/2014/main" val="1493670975"/>
                    </a:ext>
                  </a:extLst>
                </a:gridCol>
                <a:gridCol w="627638">
                  <a:extLst>
                    <a:ext uri="{9D8B030D-6E8A-4147-A177-3AD203B41FA5}">
                      <a16:colId xmlns:a16="http://schemas.microsoft.com/office/drawing/2014/main" val="18297523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Δf</a:t>
                      </a:r>
                      <a:r>
                        <a:rPr lang="en-GB" sz="1400" b="1" kern="1200" baseline="-250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OOB</a:t>
                      </a:r>
                      <a:endParaRPr lang="sv-S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(MHz)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sv-S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MHz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sv-S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MHz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979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FF"/>
                          </a:highlight>
                          <a:latin typeface="+mn-lt"/>
                          <a:ea typeface="+mn-ea"/>
                          <a:cs typeface="+mn-cs"/>
                        </a:rPr>
                        <a:t>± 0-1</a:t>
                      </a:r>
                      <a:endParaRPr lang="sv-SE" sz="1400" dirty="0">
                        <a:highlight>
                          <a:srgbClr val="00FF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-10</a:t>
                      </a:r>
                      <a:endParaRPr lang="sv-SE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-10</a:t>
                      </a:r>
                      <a:endParaRPr lang="sv-SE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884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± 1-5</a:t>
                      </a:r>
                      <a:endParaRPr lang="sv-SE" sz="14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-10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-10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957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± 5-6</a:t>
                      </a:r>
                      <a:endParaRPr lang="sv-SE" sz="14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-13</a:t>
                      </a:r>
                      <a:endParaRPr lang="sv-SE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-13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740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± 6-10</a:t>
                      </a:r>
                      <a:endParaRPr lang="sv-SE" sz="14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-25</a:t>
                      </a:r>
                      <a:endParaRPr lang="sv-SE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160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426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347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A268E-46AF-4686-9E56-B3124A1C4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 ACS requirement (if time allows) 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63E81-71E0-4EF1-A49C-60FD86E14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Agreed values: </a:t>
            </a:r>
          </a:p>
          <a:p>
            <a:pPr lvl="1"/>
            <a:r>
              <a:rPr lang="en-US" dirty="0"/>
              <a:t>6.425-7.125GHz: 42dB</a:t>
            </a:r>
          </a:p>
          <a:p>
            <a:pPr lvl="1"/>
            <a:r>
              <a:rPr lang="en-US" dirty="0"/>
              <a:t>10.0-10.5GHz: 40dB</a:t>
            </a:r>
          </a:p>
          <a:p>
            <a:r>
              <a:rPr lang="sv-SE" dirty="0"/>
              <a:t>To be agreed:</a:t>
            </a:r>
          </a:p>
          <a:p>
            <a:pPr lvl="1"/>
            <a:r>
              <a:rPr lang="sv-SE" dirty="0"/>
              <a:t>Interferer type.</a:t>
            </a:r>
          </a:p>
          <a:p>
            <a:pPr lvl="1"/>
            <a:r>
              <a:rPr lang="sv-SE" dirty="0"/>
              <a:t>Interferer power level. </a:t>
            </a:r>
          </a:p>
        </p:txBody>
      </p:sp>
    </p:spTree>
    <p:extLst>
      <p:ext uri="{BB962C8B-B14F-4D97-AF65-F5344CB8AC3E}">
        <p14:creationId xmlns:p14="http://schemas.microsoft.com/office/powerpoint/2010/main" val="2339947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814</Words>
  <Application>Microsoft Office PowerPoint</Application>
  <PresentationFormat>Widescreen</PresentationFormat>
  <Paragraphs>176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WF on remaining BS and UE parameters for 6.425-7.125 and 10.0-10.5 GHz   </vt:lpstr>
      <vt:lpstr>Minimum channel BW / OBUE for 6.425-7.125 GHz</vt:lpstr>
      <vt:lpstr>Minimum channel BW / OBUE for 10.0-10.5GHz</vt:lpstr>
      <vt:lpstr>ΔfOBUE  / ΔfOOB</vt:lpstr>
      <vt:lpstr>Out of band blocking – 6.425-7.125GHz</vt:lpstr>
      <vt:lpstr>Out of band blocking –10.0-10.5GHz</vt:lpstr>
      <vt:lpstr>BS antenna type for indoor</vt:lpstr>
      <vt:lpstr>UE SEM</vt:lpstr>
      <vt:lpstr>BS ACS requirement (if time allows)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SI IMT parameters</dc:title>
  <dc:creator>Dominique Everaere</dc:creator>
  <cp:lastModifiedBy>D. Everaere</cp:lastModifiedBy>
  <cp:revision>133</cp:revision>
  <dcterms:created xsi:type="dcterms:W3CDTF">2021-01-26T18:25:35Z</dcterms:created>
  <dcterms:modified xsi:type="dcterms:W3CDTF">2021-01-28T19:23:41Z</dcterms:modified>
</cp:coreProperties>
</file>