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7"/>
  </p:notesMasterIdLst>
  <p:sldIdLst>
    <p:sldId id="256" r:id="rId2"/>
    <p:sldId id="287" r:id="rId3"/>
    <p:sldId id="288" r:id="rId4"/>
    <p:sldId id="290" r:id="rId5"/>
    <p:sldId id="289"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369" autoAdjust="0"/>
    <p:restoredTop sz="96424" autoAdjust="0"/>
  </p:normalViewPr>
  <p:slideViewPr>
    <p:cSldViewPr snapToGrid="0">
      <p:cViewPr varScale="1">
        <p:scale>
          <a:sx n="112" d="100"/>
          <a:sy n="112" d="100"/>
        </p:scale>
        <p:origin x="12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577CB8-84A1-45D8-829E-D1E8976B938D}" type="datetimeFigureOut">
              <a:rPr lang="zh-CN" altLang="en-US" smtClean="0"/>
              <a:t>2021/2/1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B131C0-A4DB-454F-9D59-F72C6894810F}" type="slidenum">
              <a:rPr lang="zh-CN" altLang="en-US" smtClean="0"/>
              <a:t>‹#›</a:t>
            </a:fld>
            <a:endParaRPr lang="zh-CN" altLang="en-US"/>
          </a:p>
        </p:txBody>
      </p:sp>
    </p:spTree>
    <p:extLst>
      <p:ext uri="{BB962C8B-B14F-4D97-AF65-F5344CB8AC3E}">
        <p14:creationId xmlns:p14="http://schemas.microsoft.com/office/powerpoint/2010/main" val="2963364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1735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23716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894380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40171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24241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C6936158-C93E-4C60-BD2E-E0FD4C159F8B}" type="datetimeFigureOut">
              <a:rPr lang="zh-CN" altLang="en-US" smtClean="0"/>
              <a:t>2021/2/1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8445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C6936158-C93E-4C60-BD2E-E0FD4C159F8B}" type="datetimeFigureOut">
              <a:rPr lang="zh-CN" altLang="en-US" smtClean="0"/>
              <a:t>2021/2/1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022250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C6936158-C93E-4C60-BD2E-E0FD4C159F8B}" type="datetimeFigureOut">
              <a:rPr lang="zh-CN" altLang="en-US" smtClean="0"/>
              <a:t>2021/2/1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50890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6936158-C93E-4C60-BD2E-E0FD4C159F8B}" type="datetimeFigureOut">
              <a:rPr lang="zh-CN" altLang="en-US" smtClean="0"/>
              <a:t>2021/2/1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9177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2021/2/1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11246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2021/2/1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6090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36158-C93E-4C60-BD2E-E0FD4C159F8B}" type="datetimeFigureOut">
              <a:rPr lang="zh-CN" altLang="en-US" smtClean="0"/>
              <a:t>2021/2/1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777586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32841FB5-6394-4B61-AD7A-9926A8D96033}"/>
              </a:ext>
            </a:extLst>
          </p:cNvPr>
          <p:cNvSpPr>
            <a:spLocks noGrp="1"/>
          </p:cNvSpPr>
          <p:nvPr>
            <p:ph type="ctrTitle"/>
          </p:nvPr>
        </p:nvSpPr>
        <p:spPr>
          <a:xfrm>
            <a:off x="1197864" y="926418"/>
            <a:ext cx="10320528" cy="2387600"/>
          </a:xfrm>
        </p:spPr>
        <p:txBody>
          <a:bodyPr>
            <a:normAutofit fontScale="90000"/>
          </a:bodyPr>
          <a:lstStyle/>
          <a:p>
            <a:r>
              <a:rPr lang="en-US" dirty="0" smtClean="0"/>
              <a:t>Rel-17 FR1 RF enhancement part 1</a:t>
            </a:r>
            <a:br>
              <a:rPr lang="en-US" dirty="0" smtClean="0"/>
            </a:br>
            <a:r>
              <a:rPr lang="en-US" dirty="0" smtClean="0"/>
              <a:t>GTW status</a:t>
            </a:r>
            <a:endParaRPr lang="en-US" dirty="0"/>
          </a:p>
        </p:txBody>
      </p:sp>
      <p:sp>
        <p:nvSpPr>
          <p:cNvPr id="5" name="Subtitle 2">
            <a:extLst>
              <a:ext uri="{FF2B5EF4-FFF2-40B4-BE49-F238E27FC236}">
                <a16:creationId xmlns:a16="http://schemas.microsoft.com/office/drawing/2014/main" xmlns="" id="{8677E230-623E-4B23-8128-061E597F1AF1}"/>
              </a:ext>
            </a:extLst>
          </p:cNvPr>
          <p:cNvSpPr>
            <a:spLocks noGrp="1"/>
          </p:cNvSpPr>
          <p:nvPr>
            <p:ph type="subTitle" idx="1"/>
          </p:nvPr>
        </p:nvSpPr>
        <p:spPr>
          <a:xfrm>
            <a:off x="1524000" y="3602038"/>
            <a:ext cx="9144000" cy="1655762"/>
          </a:xfrm>
        </p:spPr>
        <p:txBody>
          <a:bodyPr/>
          <a:lstStyle/>
          <a:p>
            <a:r>
              <a:rPr lang="en-US" dirty="0" smtClean="0"/>
              <a:t>Moderator (Huawei, HiSilicon)</a:t>
            </a:r>
            <a:endParaRPr lang="en-US" dirty="0"/>
          </a:p>
        </p:txBody>
      </p:sp>
      <p:sp>
        <p:nvSpPr>
          <p:cNvPr id="7" name="TextBox 4">
            <a:extLst>
              <a:ext uri="{FF2B5EF4-FFF2-40B4-BE49-F238E27FC236}">
                <a16:creationId xmlns:a16="http://schemas.microsoft.com/office/drawing/2014/main" xmlns="" id="{961EBA95-7131-4683-B8EE-049359931A13}"/>
              </a:ext>
            </a:extLst>
          </p:cNvPr>
          <p:cNvSpPr txBox="1"/>
          <p:nvPr/>
        </p:nvSpPr>
        <p:spPr>
          <a:xfrm>
            <a:off x="98439" y="-28284"/>
            <a:ext cx="4135809" cy="923330"/>
          </a:xfrm>
          <a:prstGeom prst="rect">
            <a:avLst/>
          </a:prstGeom>
          <a:noFill/>
        </p:spPr>
        <p:txBody>
          <a:bodyPr wrap="square" rtlCol="0">
            <a:spAutoFit/>
          </a:bodyPr>
          <a:lstStyle/>
          <a:p>
            <a:r>
              <a:rPr lang="en-US" b="1" dirty="0"/>
              <a:t>3GPP TSG-RAN WG4 #</a:t>
            </a:r>
            <a:r>
              <a:rPr lang="en-US" b="1" dirty="0" smtClean="0"/>
              <a:t>98-e</a:t>
            </a:r>
            <a:endParaRPr lang="en-US" b="1" dirty="0"/>
          </a:p>
          <a:p>
            <a:r>
              <a:rPr lang="en-US" b="1" dirty="0" smtClean="0"/>
              <a:t>Jan 25 – Feb 5, 2021</a:t>
            </a:r>
            <a:endParaRPr lang="en-US" b="1" dirty="0"/>
          </a:p>
          <a:p>
            <a:r>
              <a:rPr lang="en-US" b="1" dirty="0" smtClean="0"/>
              <a:t>Electronic meeting</a:t>
            </a:r>
            <a:endParaRPr lang="en-US" b="1" dirty="0"/>
          </a:p>
        </p:txBody>
      </p:sp>
    </p:spTree>
    <p:extLst>
      <p:ext uri="{BB962C8B-B14F-4D97-AF65-F5344CB8AC3E}">
        <p14:creationId xmlns:p14="http://schemas.microsoft.com/office/powerpoint/2010/main" val="1444337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601" y="-67966"/>
            <a:ext cx="10515600" cy="513566"/>
          </a:xfrm>
        </p:spPr>
        <p:txBody>
          <a:bodyPr>
            <a:noAutofit/>
          </a:bodyPr>
          <a:lstStyle/>
          <a:p>
            <a:r>
              <a:rPr lang="en-US" altLang="zh-CN" sz="2800" dirty="0" smtClean="0"/>
              <a:t>Issue 1:PC2 Intra-band UL contiguous CA reference RF architecture</a:t>
            </a:r>
            <a:endParaRPr lang="zh-CN" altLang="en-US" sz="2800" dirty="0"/>
          </a:p>
        </p:txBody>
      </p:sp>
      <p:sp>
        <p:nvSpPr>
          <p:cNvPr id="5" name="矩形 4"/>
          <p:cNvSpPr/>
          <p:nvPr/>
        </p:nvSpPr>
        <p:spPr>
          <a:xfrm>
            <a:off x="44225" y="415531"/>
            <a:ext cx="10065450" cy="5792611"/>
          </a:xfrm>
          <a:prstGeom prst="rect">
            <a:avLst/>
          </a:prstGeom>
        </p:spPr>
        <p:txBody>
          <a:bodyPr wrap="square">
            <a:spAutoFit/>
          </a:bodyPr>
          <a:lstStyle/>
          <a:p>
            <a:pPr marL="0" lvl="1">
              <a:lnSpc>
                <a:spcPct val="107000"/>
              </a:lnSpc>
              <a:spcAft>
                <a:spcPts val="600"/>
              </a:spcAft>
            </a:pPr>
            <a:r>
              <a:rPr lang="en-GB" altLang="zh-CN" sz="1600" b="1" dirty="0" smtClean="0">
                <a:solidFill>
                  <a:srgbClr val="000000"/>
                </a:solidFill>
                <a:latin typeface="Times New Roman" panose="02020603050405020304" pitchFamily="18" charset="0"/>
              </a:rPr>
              <a:t>Proposals:</a:t>
            </a:r>
          </a:p>
          <a:p>
            <a:pPr marL="285750" lvl="1" indent="-285750">
              <a:spcAft>
                <a:spcPts val="600"/>
              </a:spcAft>
              <a:buFont typeface="Arial" panose="020B0604020202020204" pitchFamily="34" charset="0"/>
              <a:buChar char="•"/>
            </a:pPr>
            <a:r>
              <a:rPr lang="en-GB" altLang="zh-CN" sz="1400" dirty="0" smtClean="0">
                <a:solidFill>
                  <a:srgbClr val="000000"/>
                </a:solidFill>
                <a:latin typeface="Times New Roman" panose="02020603050405020304" pitchFamily="18" charset="0"/>
              </a:rPr>
              <a:t>Option </a:t>
            </a:r>
            <a:r>
              <a:rPr lang="en-GB" altLang="zh-CN" sz="1400" dirty="0">
                <a:solidFill>
                  <a:srgbClr val="000000"/>
                </a:solidFill>
                <a:latin typeface="Times New Roman" panose="02020603050405020304" pitchFamily="18" charset="0"/>
              </a:rPr>
              <a:t>1: </a:t>
            </a:r>
            <a:endParaRPr lang="zh-CN" altLang="zh-CN" sz="1400" dirty="0">
              <a:latin typeface="Times New Roman" panose="02020603050405020304" pitchFamily="18" charset="0"/>
              <a:ea typeface="MS Mincho"/>
            </a:endParaRPr>
          </a:p>
          <a:p>
            <a:pPr marL="457200" lvl="3">
              <a:spcAft>
                <a:spcPts val="600"/>
              </a:spcAft>
              <a:buFont typeface="Wingdings" panose="05000000000000000000" pitchFamily="2" charset="2"/>
              <a:buChar char=""/>
            </a:pPr>
            <a:r>
              <a:rPr lang="en-GB" altLang="zh-CN" sz="1400" dirty="0">
                <a:solidFill>
                  <a:srgbClr val="000000"/>
                </a:solidFill>
                <a:latin typeface="Times New Roman" panose="02020603050405020304" pitchFamily="18" charset="0"/>
              </a:rPr>
              <a:t>A single TX PC2 PA is the baseline to develop </a:t>
            </a:r>
            <a:r>
              <a:rPr lang="en-GB" altLang="zh-CN" sz="1400" dirty="0">
                <a:latin typeface="Times New Roman" panose="02020603050405020304" pitchFamily="18" charset="0"/>
                <a:ea typeface="MS Mincho"/>
              </a:rPr>
              <a:t>MPR and A-MPR</a:t>
            </a:r>
            <a:r>
              <a:rPr lang="en-GB" altLang="zh-CN" sz="1400" dirty="0">
                <a:solidFill>
                  <a:srgbClr val="000000"/>
                </a:solidFill>
                <a:latin typeface="Times New Roman" panose="02020603050405020304" pitchFamily="18" charset="0"/>
              </a:rPr>
              <a:t> requirement; </a:t>
            </a:r>
            <a:endParaRPr lang="zh-CN" altLang="zh-CN" sz="1400" dirty="0">
              <a:latin typeface="Times New Roman" panose="02020603050405020304" pitchFamily="18" charset="0"/>
              <a:ea typeface="MS Mincho"/>
            </a:endParaRPr>
          </a:p>
          <a:p>
            <a:pPr marL="457200" lvl="3">
              <a:spcAft>
                <a:spcPts val="600"/>
              </a:spcAft>
              <a:buFont typeface="Wingdings" panose="05000000000000000000" pitchFamily="2" charset="2"/>
              <a:buChar char=""/>
            </a:pPr>
            <a:r>
              <a:rPr lang="en-GB" altLang="zh-CN" sz="1400" dirty="0">
                <a:solidFill>
                  <a:srgbClr val="000000"/>
                </a:solidFill>
                <a:latin typeface="Times New Roman" panose="02020603050405020304" pitchFamily="18" charset="0"/>
              </a:rPr>
              <a:t>Two 100MHz PC2 PA (option 2) may reuse the same MPR values as already the case for PC3 but it should be verified why the worst case 2xPC3 PA 1RB+1RB MPR for non-contiguous UL CA is worse that the 1xPC3 PA related class C PA</a:t>
            </a:r>
            <a:endParaRPr lang="zh-CN" altLang="zh-CN" sz="1400" dirty="0">
              <a:latin typeface="Times New Roman" panose="02020603050405020304" pitchFamily="18" charset="0"/>
              <a:ea typeface="MS Mincho"/>
            </a:endParaRPr>
          </a:p>
          <a:p>
            <a:pPr marL="457200" lvl="3">
              <a:spcAft>
                <a:spcPts val="600"/>
              </a:spcAft>
              <a:buFont typeface="Wingdings" panose="05000000000000000000" pitchFamily="2" charset="2"/>
              <a:buChar char=""/>
            </a:pPr>
            <a:r>
              <a:rPr lang="en-GB" altLang="zh-CN" sz="1400" dirty="0">
                <a:solidFill>
                  <a:srgbClr val="000000"/>
                </a:solidFill>
                <a:latin typeface="Times New Roman" panose="02020603050405020304" pitchFamily="18" charset="0"/>
              </a:rPr>
              <a:t>Additional requirement for two PC3 PAs architecture is FFS once single CC related requirements are finalized, potentially using a delta MPR compared to the option 1 baseline</a:t>
            </a:r>
            <a:endParaRPr lang="zh-CN" altLang="zh-CN" sz="1400" dirty="0">
              <a:latin typeface="Times New Roman" panose="02020603050405020304" pitchFamily="18" charset="0"/>
              <a:ea typeface="MS Mincho"/>
            </a:endParaRPr>
          </a:p>
          <a:p>
            <a:pPr marL="285750" lvl="1" indent="-285750">
              <a:spcAft>
                <a:spcPts val="600"/>
              </a:spcAft>
              <a:buFont typeface="Arial" panose="020B0604020202020204" pitchFamily="34" charset="0"/>
              <a:buChar char="•"/>
            </a:pPr>
            <a:r>
              <a:rPr lang="en-GB" altLang="zh-CN" sz="1400" dirty="0">
                <a:solidFill>
                  <a:srgbClr val="000000"/>
                </a:solidFill>
                <a:latin typeface="Times New Roman" panose="02020603050405020304" pitchFamily="18" charset="0"/>
              </a:rPr>
              <a:t>Option 2:  Take “PC2 UL CA with one 26dBm PA 200MHz 1LO” as the reference RF architecture to define requirements, other architectures are not precluded. No need to </a:t>
            </a:r>
            <a:r>
              <a:rPr lang="en-GB" altLang="zh-CN" sz="1400" dirty="0" smtClean="0">
                <a:solidFill>
                  <a:srgbClr val="000000"/>
                </a:solidFill>
                <a:latin typeface="Times New Roman" panose="02020603050405020304" pitchFamily="18" charset="0"/>
              </a:rPr>
              <a:t>define </a:t>
            </a:r>
            <a:r>
              <a:rPr lang="en-GB" altLang="zh-CN" sz="1400" dirty="0">
                <a:solidFill>
                  <a:srgbClr val="000000"/>
                </a:solidFill>
                <a:latin typeface="Times New Roman" panose="02020603050405020304" pitchFamily="18" charset="0"/>
              </a:rPr>
              <a:t>2 sets of RF requirements.</a:t>
            </a:r>
            <a:endParaRPr lang="zh-CN" altLang="zh-CN" sz="1400" dirty="0">
              <a:latin typeface="Times New Roman" panose="02020603050405020304" pitchFamily="18" charset="0"/>
              <a:ea typeface="MS Mincho"/>
            </a:endParaRPr>
          </a:p>
          <a:p>
            <a:pPr marL="285750" lvl="1" indent="-285750">
              <a:spcAft>
                <a:spcPts val="600"/>
              </a:spcAft>
              <a:buFont typeface="Arial" panose="020B0604020202020204" pitchFamily="34" charset="0"/>
              <a:buChar char="•"/>
            </a:pPr>
            <a:r>
              <a:rPr lang="en-GB" altLang="zh-CN" sz="1400" dirty="0">
                <a:solidFill>
                  <a:srgbClr val="000000"/>
                </a:solidFill>
                <a:latin typeface="Times New Roman" panose="02020603050405020304" pitchFamily="18" charset="0"/>
              </a:rPr>
              <a:t>Option 3: 2PA with PC3 shall be considered as reference for defining MPR requirements. Whether other set of MPR requirements are needed depends on the how much difference compared to 2PA with PC3 case.</a:t>
            </a:r>
            <a:endParaRPr lang="zh-CN" altLang="zh-CN" sz="1400" dirty="0">
              <a:latin typeface="Times New Roman" panose="02020603050405020304" pitchFamily="18" charset="0"/>
              <a:ea typeface="MS Mincho"/>
            </a:endParaRPr>
          </a:p>
          <a:p>
            <a:pPr marL="285750" lvl="1" indent="-285750" hangingPunct="0">
              <a:spcAft>
                <a:spcPts val="600"/>
              </a:spcAft>
              <a:buFont typeface="Arial" panose="020B0604020202020204" pitchFamily="34" charset="0"/>
              <a:buChar char="•"/>
            </a:pPr>
            <a:r>
              <a:rPr lang="en-GB" altLang="zh-CN" sz="1400" dirty="0">
                <a:solidFill>
                  <a:srgbClr val="000000"/>
                </a:solidFill>
                <a:latin typeface="Times New Roman" panose="02020603050405020304" pitchFamily="18" charset="0"/>
              </a:rPr>
              <a:t>Option 4: </a:t>
            </a:r>
            <a:endParaRPr lang="en-GB" altLang="zh-CN" sz="1400" dirty="0" smtClean="0">
              <a:solidFill>
                <a:srgbClr val="000000"/>
              </a:solidFill>
              <a:latin typeface="Times New Roman" panose="02020603050405020304" pitchFamily="18" charset="0"/>
            </a:endParaRPr>
          </a:p>
          <a:p>
            <a:pPr marL="457200" lvl="3">
              <a:spcAft>
                <a:spcPts val="600"/>
              </a:spcAft>
              <a:buFont typeface="Wingdings" panose="05000000000000000000" pitchFamily="2" charset="2"/>
              <a:buChar char=""/>
            </a:pPr>
            <a:r>
              <a:rPr lang="en-GB" altLang="zh-CN" sz="1400" dirty="0">
                <a:solidFill>
                  <a:srgbClr val="000000"/>
                </a:solidFill>
                <a:latin typeface="Times New Roman" panose="02020603050405020304" pitchFamily="18" charset="0"/>
              </a:rPr>
              <a:t>down select </a:t>
            </a:r>
            <a:r>
              <a:rPr lang="en-GB" altLang="zh-CN" sz="1400" dirty="0" smtClean="0">
                <a:solidFill>
                  <a:srgbClr val="000000"/>
                </a:solidFill>
                <a:latin typeface="Times New Roman" panose="02020603050405020304" pitchFamily="18" charset="0"/>
              </a:rPr>
              <a:t>“two </a:t>
            </a:r>
            <a:r>
              <a:rPr lang="en-GB" altLang="zh-CN" sz="1400" dirty="0">
                <a:solidFill>
                  <a:srgbClr val="000000"/>
                </a:solidFill>
                <a:latin typeface="Times New Roman" panose="02020603050405020304" pitchFamily="18" charset="0"/>
              </a:rPr>
              <a:t>100MHz PC2 </a:t>
            </a:r>
            <a:r>
              <a:rPr lang="en-GB" altLang="zh-CN" sz="1400" dirty="0" smtClean="0">
                <a:solidFill>
                  <a:srgbClr val="000000"/>
                </a:solidFill>
                <a:latin typeface="Times New Roman" panose="02020603050405020304" pitchFamily="18" charset="0"/>
              </a:rPr>
              <a:t>PAs” </a:t>
            </a:r>
            <a:r>
              <a:rPr lang="en-GB" altLang="zh-CN" sz="1400" dirty="0">
                <a:solidFill>
                  <a:srgbClr val="000000"/>
                </a:solidFill>
                <a:latin typeface="Times New Roman" panose="02020603050405020304" pitchFamily="18" charset="0"/>
              </a:rPr>
              <a:t>to simplify the discussion.</a:t>
            </a:r>
            <a:endParaRPr lang="en-US" altLang="zh-CN" sz="1400" dirty="0">
              <a:solidFill>
                <a:srgbClr val="000000"/>
              </a:solidFill>
              <a:latin typeface="Times New Roman" panose="02020603050405020304" pitchFamily="18" charset="0"/>
            </a:endParaRPr>
          </a:p>
          <a:p>
            <a:pPr marL="457200" lvl="3">
              <a:spcAft>
                <a:spcPts val="600"/>
              </a:spcAft>
              <a:buFont typeface="Wingdings" panose="05000000000000000000" pitchFamily="2" charset="2"/>
              <a:buChar char=""/>
            </a:pPr>
            <a:r>
              <a:rPr lang="en-GB" altLang="zh-CN" sz="1400" dirty="0">
                <a:solidFill>
                  <a:srgbClr val="000000"/>
                </a:solidFill>
                <a:latin typeface="Times New Roman" panose="02020603050405020304" pitchFamily="18" charset="0"/>
              </a:rPr>
              <a:t>Keep both </a:t>
            </a:r>
            <a:r>
              <a:rPr lang="en-GB" altLang="zh-CN" sz="1400" dirty="0" smtClean="0">
                <a:solidFill>
                  <a:srgbClr val="000000"/>
                </a:solidFill>
                <a:latin typeface="Times New Roman" panose="02020603050405020304" pitchFamily="18" charset="0"/>
              </a:rPr>
              <a:t> “one </a:t>
            </a:r>
            <a:r>
              <a:rPr lang="en-GB" altLang="zh-CN" sz="1400" dirty="0">
                <a:solidFill>
                  <a:srgbClr val="000000"/>
                </a:solidFill>
                <a:latin typeface="Times New Roman" panose="02020603050405020304" pitchFamily="18" charset="0"/>
              </a:rPr>
              <a:t>200MHz PC2 </a:t>
            </a:r>
            <a:r>
              <a:rPr lang="en-GB" altLang="zh-CN" sz="1400" dirty="0" smtClean="0">
                <a:solidFill>
                  <a:srgbClr val="000000"/>
                </a:solidFill>
                <a:latin typeface="Times New Roman" panose="02020603050405020304" pitchFamily="18" charset="0"/>
              </a:rPr>
              <a:t>PA)” and “two </a:t>
            </a:r>
            <a:r>
              <a:rPr lang="en-GB" altLang="zh-CN" sz="1400" dirty="0">
                <a:solidFill>
                  <a:srgbClr val="000000"/>
                </a:solidFill>
                <a:latin typeface="Times New Roman" panose="02020603050405020304" pitchFamily="18" charset="0"/>
              </a:rPr>
              <a:t>200MHz PC3 </a:t>
            </a:r>
            <a:r>
              <a:rPr lang="en-GB" altLang="zh-CN" sz="1400" dirty="0" smtClean="0">
                <a:solidFill>
                  <a:srgbClr val="000000"/>
                </a:solidFill>
                <a:latin typeface="Times New Roman" panose="02020603050405020304" pitchFamily="18" charset="0"/>
              </a:rPr>
              <a:t>PA” </a:t>
            </a:r>
            <a:r>
              <a:rPr lang="en-GB" altLang="zh-CN" sz="1400" dirty="0">
                <a:solidFill>
                  <a:srgbClr val="000000"/>
                </a:solidFill>
                <a:latin typeface="Times New Roman" panose="02020603050405020304" pitchFamily="18" charset="0"/>
              </a:rPr>
              <a:t>in this WI.</a:t>
            </a:r>
            <a:endParaRPr lang="en-US" altLang="zh-CN" sz="1400" dirty="0">
              <a:solidFill>
                <a:srgbClr val="000000"/>
              </a:solidFill>
              <a:latin typeface="Times New Roman" panose="02020603050405020304" pitchFamily="18" charset="0"/>
            </a:endParaRPr>
          </a:p>
          <a:p>
            <a:pPr marL="0" lvl="2" indent="-285750">
              <a:lnSpc>
                <a:spcPct val="107000"/>
              </a:lnSpc>
              <a:spcAft>
                <a:spcPts val="600"/>
              </a:spcAft>
            </a:pPr>
            <a:r>
              <a:rPr lang="en-US" altLang="zh-CN" sz="1600" b="1" dirty="0" smtClean="0">
                <a:solidFill>
                  <a:srgbClr val="000000"/>
                </a:solidFill>
                <a:latin typeface="Times New Roman" panose="02020603050405020304" pitchFamily="18" charset="0"/>
              </a:rPr>
              <a:t>1</a:t>
            </a:r>
            <a:r>
              <a:rPr lang="en-US" altLang="zh-CN" sz="1600" b="1" baseline="30000" dirty="0" smtClean="0">
                <a:solidFill>
                  <a:srgbClr val="000000"/>
                </a:solidFill>
                <a:latin typeface="Times New Roman" panose="02020603050405020304" pitchFamily="18" charset="0"/>
              </a:rPr>
              <a:t>st</a:t>
            </a:r>
            <a:r>
              <a:rPr lang="en-US" altLang="zh-CN" sz="1600" b="1" dirty="0" smtClean="0">
                <a:solidFill>
                  <a:srgbClr val="000000"/>
                </a:solidFill>
                <a:latin typeface="Times New Roman" panose="02020603050405020304" pitchFamily="18" charset="0"/>
              </a:rPr>
              <a:t> round discussion status</a:t>
            </a:r>
            <a:r>
              <a:rPr lang="zh-CN" altLang="en-US" sz="1600" b="1" dirty="0" smtClean="0">
                <a:solidFill>
                  <a:srgbClr val="000000"/>
                </a:solidFill>
                <a:latin typeface="Times New Roman" panose="02020603050405020304" pitchFamily="18" charset="0"/>
              </a:rPr>
              <a:t>：</a:t>
            </a:r>
            <a:endParaRPr lang="en-US" altLang="zh-CN" sz="1600" b="1" dirty="0" smtClean="0">
              <a:solidFill>
                <a:srgbClr val="000000"/>
              </a:solidFill>
              <a:latin typeface="Times New Roman" panose="02020603050405020304" pitchFamily="18" charset="0"/>
            </a:endParaRPr>
          </a:p>
          <a:p>
            <a:pPr marL="0" lvl="2" indent="-285750">
              <a:lnSpc>
                <a:spcPct val="107000"/>
              </a:lnSpc>
              <a:spcAft>
                <a:spcPts val="600"/>
              </a:spcAft>
              <a:buFont typeface="Arial" panose="020B0604020202020204" pitchFamily="34" charset="0"/>
              <a:buChar char="•"/>
            </a:pPr>
            <a:r>
              <a:rPr lang="en-US" altLang="zh-CN" sz="1400" dirty="0" smtClean="0">
                <a:solidFill>
                  <a:srgbClr val="000000"/>
                </a:solidFill>
                <a:latin typeface="Times New Roman" panose="02020603050405020304" pitchFamily="18" charset="0"/>
              </a:rPr>
              <a:t>Option 1 or Option 2 that with one PC2 PA as reference RF architecture: 8 companies</a:t>
            </a:r>
          </a:p>
          <a:p>
            <a:pPr marL="457200" lvl="3">
              <a:lnSpc>
                <a:spcPct val="107000"/>
              </a:lnSpc>
              <a:spcAft>
                <a:spcPts val="600"/>
              </a:spcAft>
              <a:buFont typeface="Wingdings" panose="05000000000000000000" pitchFamily="2" charset="2"/>
              <a:buChar char=""/>
            </a:pPr>
            <a:r>
              <a:rPr lang="en-US" altLang="zh-CN" sz="1400" dirty="0">
                <a:solidFill>
                  <a:srgbClr val="000000"/>
                </a:solidFill>
                <a:latin typeface="Times New Roman" panose="02020603050405020304" pitchFamily="18" charset="0"/>
              </a:rPr>
              <a:t>Additional MPR/AMPR for other architecture can be added if necessary: 4 companies</a:t>
            </a:r>
          </a:p>
          <a:p>
            <a:pPr marL="0" lvl="2" indent="-285750">
              <a:lnSpc>
                <a:spcPct val="107000"/>
              </a:lnSpc>
              <a:spcAft>
                <a:spcPts val="600"/>
              </a:spcAft>
              <a:buFont typeface="Arial" panose="020B0604020202020204" pitchFamily="34" charset="0"/>
              <a:buChar char="•"/>
            </a:pPr>
            <a:r>
              <a:rPr lang="en-US" altLang="zh-CN" sz="1400" dirty="0" smtClean="0">
                <a:solidFill>
                  <a:srgbClr val="000000"/>
                </a:solidFill>
                <a:latin typeface="Times New Roman" panose="02020603050405020304" pitchFamily="18" charset="0"/>
              </a:rPr>
              <a:t>Both </a:t>
            </a:r>
            <a:r>
              <a:rPr lang="en-US" altLang="zh-CN" sz="1400" dirty="0">
                <a:solidFill>
                  <a:srgbClr val="000000"/>
                </a:solidFill>
                <a:latin typeface="Times New Roman" panose="02020603050405020304" pitchFamily="18" charset="0"/>
              </a:rPr>
              <a:t>one PC2 PA </a:t>
            </a:r>
            <a:r>
              <a:rPr lang="en-US" altLang="zh-CN" sz="1400" dirty="0" smtClean="0">
                <a:solidFill>
                  <a:srgbClr val="000000"/>
                </a:solidFill>
                <a:latin typeface="Times New Roman" panose="02020603050405020304" pitchFamily="18" charset="0"/>
              </a:rPr>
              <a:t> and 2*200MHz PC3 PA architectures should be considered: 2 companies</a:t>
            </a:r>
          </a:p>
          <a:p>
            <a:pPr marL="0" lvl="2" indent="-285750">
              <a:lnSpc>
                <a:spcPct val="107000"/>
              </a:lnSpc>
              <a:spcAft>
                <a:spcPts val="600"/>
              </a:spcAft>
              <a:buFont typeface="Arial" panose="020B0604020202020204" pitchFamily="34" charset="0"/>
              <a:buChar char="•"/>
            </a:pPr>
            <a:r>
              <a:rPr lang="en-US" altLang="zh-CN" sz="1400" dirty="0" smtClean="0">
                <a:solidFill>
                  <a:srgbClr val="000000"/>
                </a:solidFill>
                <a:latin typeface="Times New Roman" panose="02020603050405020304" pitchFamily="18" charset="0"/>
              </a:rPr>
              <a:t>Option 4: 1 company</a:t>
            </a:r>
          </a:p>
          <a:p>
            <a:pPr marL="0" lvl="2" indent="-285750">
              <a:lnSpc>
                <a:spcPct val="107000"/>
              </a:lnSpc>
              <a:spcAft>
                <a:spcPts val="600"/>
              </a:spcAft>
            </a:pPr>
            <a:r>
              <a:rPr lang="en-US" altLang="zh-CN" b="1" dirty="0" smtClean="0">
                <a:solidFill>
                  <a:srgbClr val="000000"/>
                </a:solidFill>
                <a:latin typeface="Times New Roman" panose="02020603050405020304" pitchFamily="18" charset="0"/>
              </a:rPr>
              <a:t>Recommended WF:</a:t>
            </a:r>
            <a:endParaRPr lang="en-GB" altLang="zh-CN" b="1" dirty="0"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9457705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32856" y="29566"/>
            <a:ext cx="10515600" cy="55154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2800" dirty="0" smtClean="0"/>
              <a:t>Issue 2: intra-band UL CA MIMO</a:t>
            </a:r>
            <a:endParaRPr lang="zh-CN" altLang="en-US" sz="2800" dirty="0"/>
          </a:p>
        </p:txBody>
      </p:sp>
      <p:sp>
        <p:nvSpPr>
          <p:cNvPr id="5" name="文本框 4"/>
          <p:cNvSpPr txBox="1"/>
          <p:nvPr/>
        </p:nvSpPr>
        <p:spPr>
          <a:xfrm>
            <a:off x="57310" y="574528"/>
            <a:ext cx="9308881" cy="4370427"/>
          </a:xfrm>
          <a:prstGeom prst="rect">
            <a:avLst/>
          </a:prstGeom>
          <a:noFill/>
        </p:spPr>
        <p:txBody>
          <a:bodyPr wrap="square" rtlCol="0">
            <a:spAutoFit/>
          </a:bodyPr>
          <a:lstStyle/>
          <a:p>
            <a:pPr>
              <a:spcAft>
                <a:spcPts val="600"/>
              </a:spcAft>
            </a:pPr>
            <a:r>
              <a:rPr lang="en-GB" altLang="zh-CN" b="1" dirty="0">
                <a:solidFill>
                  <a:srgbClr val="000000"/>
                </a:solidFill>
                <a:latin typeface="Times New Roman" panose="02020603050405020304" pitchFamily="18" charset="0"/>
              </a:rPr>
              <a:t>Proposals:</a:t>
            </a:r>
          </a:p>
          <a:p>
            <a:pPr indent="-285750">
              <a:spcAft>
                <a:spcPts val="600"/>
              </a:spcAft>
              <a:buFont typeface="Arial" panose="020B0604020202020204" pitchFamily="34" charset="0"/>
              <a:buChar char="•"/>
            </a:pPr>
            <a:r>
              <a:rPr lang="en-US" altLang="zh-CN" sz="1600" dirty="0" smtClean="0"/>
              <a:t>Option 1: Do </a:t>
            </a:r>
            <a:r>
              <a:rPr lang="en-US" altLang="zh-CN" sz="1600" dirty="0"/>
              <a:t>not define UL MIMO+UL CA HPUE requirements in this Rel-17 </a:t>
            </a:r>
            <a:r>
              <a:rPr lang="en-US" altLang="zh-CN" sz="1600" dirty="0" smtClean="0"/>
              <a:t>WI</a:t>
            </a:r>
          </a:p>
          <a:p>
            <a:pPr indent="-285750">
              <a:spcAft>
                <a:spcPts val="600"/>
              </a:spcAft>
              <a:buFont typeface="Arial" panose="020B0604020202020204" pitchFamily="34" charset="0"/>
              <a:buChar char="•"/>
            </a:pPr>
            <a:r>
              <a:rPr lang="en-US" altLang="zh-CN" sz="1600" dirty="0" smtClean="0"/>
              <a:t>Option 2</a:t>
            </a:r>
            <a:r>
              <a:rPr lang="en-US" altLang="zh-CN" sz="1600" dirty="0"/>
              <a:t>: </a:t>
            </a:r>
            <a:r>
              <a:rPr lang="en-US" altLang="zh-CN" sz="1600" dirty="0" smtClean="0"/>
              <a:t>Add </a:t>
            </a:r>
            <a:r>
              <a:rPr lang="en-US" altLang="zh-CN" sz="1600" dirty="0"/>
              <a:t>intra-band UL CA </a:t>
            </a:r>
            <a:r>
              <a:rPr lang="en-US" altLang="zh-CN" sz="1600" dirty="0" smtClean="0"/>
              <a:t>MIMO for both PC3 and PC2 into the WID </a:t>
            </a:r>
          </a:p>
          <a:p>
            <a:pPr indent="-285750">
              <a:spcAft>
                <a:spcPts val="600"/>
              </a:spcAft>
              <a:buFont typeface="Arial" panose="020B0604020202020204" pitchFamily="34" charset="0"/>
              <a:buChar char="•"/>
            </a:pPr>
            <a:r>
              <a:rPr lang="en-US" altLang="zh-CN" sz="1600" dirty="0" smtClean="0"/>
              <a:t>Option 3: Other</a:t>
            </a:r>
          </a:p>
          <a:p>
            <a:pPr>
              <a:spcAft>
                <a:spcPts val="600"/>
              </a:spcAft>
            </a:pPr>
            <a:r>
              <a:rPr lang="en-US" altLang="zh-CN" b="1" dirty="0" smtClean="0">
                <a:solidFill>
                  <a:srgbClr val="000000"/>
                </a:solidFill>
                <a:latin typeface="Times New Roman" panose="02020603050405020304" pitchFamily="18" charset="0"/>
              </a:rPr>
              <a:t>1</a:t>
            </a:r>
            <a:r>
              <a:rPr lang="en-US" altLang="zh-CN" b="1" baseline="30000" dirty="0" smtClean="0">
                <a:solidFill>
                  <a:srgbClr val="000000"/>
                </a:solidFill>
                <a:latin typeface="Times New Roman" panose="02020603050405020304" pitchFamily="18" charset="0"/>
              </a:rPr>
              <a:t>st</a:t>
            </a:r>
            <a:r>
              <a:rPr lang="en-US" altLang="zh-CN" b="1" dirty="0" smtClean="0">
                <a:solidFill>
                  <a:srgbClr val="000000"/>
                </a:solidFill>
                <a:latin typeface="Times New Roman" panose="02020603050405020304" pitchFamily="18" charset="0"/>
              </a:rPr>
              <a:t> round discussion status</a:t>
            </a:r>
            <a:r>
              <a:rPr lang="zh-CN" altLang="en-US" b="1" dirty="0" smtClean="0">
                <a:solidFill>
                  <a:srgbClr val="000000"/>
                </a:solidFill>
                <a:latin typeface="Times New Roman" panose="02020603050405020304" pitchFamily="18" charset="0"/>
              </a:rPr>
              <a:t>：</a:t>
            </a:r>
            <a:endParaRPr lang="en-US" altLang="zh-CN" b="1" dirty="0" smtClean="0">
              <a:solidFill>
                <a:srgbClr val="000000"/>
              </a:solidFill>
              <a:latin typeface="Times New Roman" panose="02020603050405020304" pitchFamily="18" charset="0"/>
            </a:endParaRPr>
          </a:p>
          <a:p>
            <a:pPr indent="-285750">
              <a:spcAft>
                <a:spcPts val="600"/>
              </a:spcAft>
              <a:buFont typeface="Arial" panose="020B0604020202020204" pitchFamily="34" charset="0"/>
              <a:buChar char="•"/>
            </a:pPr>
            <a:r>
              <a:rPr lang="en-US" altLang="zh-CN" sz="1600" dirty="0" smtClean="0"/>
              <a:t>Option 1: 5 companies</a:t>
            </a:r>
          </a:p>
          <a:p>
            <a:pPr indent="-285750">
              <a:spcAft>
                <a:spcPts val="600"/>
              </a:spcAft>
              <a:buFont typeface="Arial" panose="020B0604020202020204" pitchFamily="34" charset="0"/>
              <a:buChar char="•"/>
            </a:pPr>
            <a:r>
              <a:rPr lang="en-US" altLang="zh-CN" sz="1600" dirty="0" smtClean="0"/>
              <a:t>Option 2: 2 companies</a:t>
            </a:r>
          </a:p>
          <a:p>
            <a:pPr indent="-285750">
              <a:spcAft>
                <a:spcPts val="600"/>
              </a:spcAft>
              <a:buFont typeface="Arial" panose="020B0604020202020204" pitchFamily="34" charset="0"/>
              <a:buChar char="•"/>
            </a:pPr>
            <a:r>
              <a:rPr lang="en-US" altLang="zh-CN" sz="1600" dirty="0"/>
              <a:t>Other: Whether or not UL MIMO + UL CA is part of R17 is not really relevant: if one PC2 PA is used then UL MIMO is covered easily with an additional PC2 PA. if two PC3 PA are used then </a:t>
            </a:r>
            <a:r>
              <a:rPr lang="en-US" altLang="zh-CN" sz="1600" dirty="0" err="1"/>
              <a:t>TxDiv</a:t>
            </a:r>
            <a:r>
              <a:rPr lang="en-US" altLang="zh-CN" sz="1600" dirty="0"/>
              <a:t> is needed by default thus UL MIMO should be feasible</a:t>
            </a:r>
            <a:r>
              <a:rPr lang="en-US" altLang="zh-CN" sz="1600" dirty="0" smtClean="0"/>
              <a:t>. (2 companies)</a:t>
            </a:r>
          </a:p>
          <a:p>
            <a:pPr>
              <a:spcAft>
                <a:spcPts val="600"/>
              </a:spcAft>
            </a:pPr>
            <a:r>
              <a:rPr lang="en-US" altLang="zh-CN" b="1" dirty="0" smtClean="0"/>
              <a:t>Recommended WF:</a:t>
            </a:r>
          </a:p>
          <a:p>
            <a:pPr>
              <a:spcAft>
                <a:spcPts val="600"/>
              </a:spcAft>
            </a:pPr>
            <a:endParaRPr lang="en-US" altLang="zh-CN" b="1" dirty="0" smtClean="0"/>
          </a:p>
          <a:p>
            <a:endParaRPr lang="en-US" altLang="zh-CN" dirty="0"/>
          </a:p>
        </p:txBody>
      </p:sp>
    </p:spTree>
    <p:extLst>
      <p:ext uri="{BB962C8B-B14F-4D97-AF65-F5344CB8AC3E}">
        <p14:creationId xmlns:p14="http://schemas.microsoft.com/office/powerpoint/2010/main" val="6865309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32856" y="29566"/>
            <a:ext cx="10515600" cy="55154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2800" dirty="0" smtClean="0"/>
              <a:t>Issue 3: intra-band UL NC CA</a:t>
            </a:r>
            <a:endParaRPr lang="zh-CN" altLang="en-US" sz="2800" dirty="0"/>
          </a:p>
        </p:txBody>
      </p:sp>
      <p:sp>
        <p:nvSpPr>
          <p:cNvPr id="5" name="文本框 4"/>
          <p:cNvSpPr txBox="1"/>
          <p:nvPr/>
        </p:nvSpPr>
        <p:spPr>
          <a:xfrm>
            <a:off x="57310" y="574528"/>
            <a:ext cx="9308881" cy="369332"/>
          </a:xfrm>
          <a:prstGeom prst="rect">
            <a:avLst/>
          </a:prstGeom>
          <a:noFill/>
        </p:spPr>
        <p:txBody>
          <a:bodyPr wrap="square" rtlCol="0">
            <a:spAutoFit/>
          </a:bodyPr>
          <a:lstStyle/>
          <a:p>
            <a:pPr>
              <a:spcAft>
                <a:spcPts val="600"/>
              </a:spcAft>
            </a:pPr>
            <a:r>
              <a:rPr lang="en-US" altLang="zh-CN" b="1" dirty="0" smtClean="0">
                <a:solidFill>
                  <a:srgbClr val="000000"/>
                </a:solidFill>
                <a:latin typeface="Times New Roman" panose="02020603050405020304" pitchFamily="18" charset="0"/>
              </a:rPr>
              <a:t>Refer to discussion in thread[137]</a:t>
            </a:r>
            <a:endParaRPr lang="en-US" altLang="zh-CN" dirty="0"/>
          </a:p>
        </p:txBody>
      </p:sp>
    </p:spTree>
    <p:extLst>
      <p:ext uri="{BB962C8B-B14F-4D97-AF65-F5344CB8AC3E}">
        <p14:creationId xmlns:p14="http://schemas.microsoft.com/office/powerpoint/2010/main" val="1038679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10515600" cy="600891"/>
          </a:xfrm>
        </p:spPr>
        <p:txBody>
          <a:bodyPr>
            <a:normAutofit/>
          </a:bodyPr>
          <a:lstStyle/>
          <a:p>
            <a:r>
              <a:rPr lang="en-US" altLang="zh-CN" sz="2800" dirty="0"/>
              <a:t>Issue 4</a:t>
            </a:r>
            <a:r>
              <a:rPr lang="en-US" altLang="zh-CN" sz="2800" dirty="0" smtClean="0"/>
              <a:t>: </a:t>
            </a:r>
            <a:r>
              <a:rPr lang="en-US" altLang="zh-CN" sz="2800" dirty="0"/>
              <a:t>switching time between SUL and NUL </a:t>
            </a:r>
            <a:endParaRPr lang="zh-CN" altLang="en-US" sz="2800" dirty="0"/>
          </a:p>
        </p:txBody>
      </p:sp>
      <p:sp>
        <p:nvSpPr>
          <p:cNvPr id="5" name="矩形 4"/>
          <p:cNvSpPr/>
          <p:nvPr/>
        </p:nvSpPr>
        <p:spPr>
          <a:xfrm>
            <a:off x="191589" y="741718"/>
            <a:ext cx="7827172" cy="3721468"/>
          </a:xfrm>
          <a:prstGeom prst="rect">
            <a:avLst/>
          </a:prstGeom>
        </p:spPr>
        <p:txBody>
          <a:bodyPr wrap="square">
            <a:spAutoFit/>
          </a:bodyPr>
          <a:lstStyle/>
          <a:p>
            <a:pPr>
              <a:lnSpc>
                <a:spcPct val="107000"/>
              </a:lnSpc>
              <a:spcAft>
                <a:spcPts val="900"/>
              </a:spcAft>
            </a:pPr>
            <a:r>
              <a:rPr lang="en-GB" altLang="zh-CN" sz="1600" b="1" u="sng" dirty="0" smtClean="0">
                <a:solidFill>
                  <a:srgbClr val="000000"/>
                </a:solidFill>
                <a:latin typeface="Times New Roman" panose="02020603050405020304" pitchFamily="18" charset="0"/>
              </a:rPr>
              <a:t>Note </a:t>
            </a:r>
            <a:r>
              <a:rPr lang="en-GB" altLang="zh-CN" sz="1600" b="1" u="sng" dirty="0">
                <a:solidFill>
                  <a:srgbClr val="000000"/>
                </a:solidFill>
                <a:latin typeface="Times New Roman" panose="02020603050405020304" pitchFamily="18" charset="0"/>
              </a:rPr>
              <a:t>1 Table 5.2C-1, 5.2C-2, 5.2C-3 and 5.2C-4 in TS 38.101-1</a:t>
            </a:r>
            <a:endParaRPr lang="zh-CN" altLang="zh-CN" sz="1600" dirty="0">
              <a:latin typeface="Times New Roman" panose="02020603050405020304" pitchFamily="18" charset="0"/>
            </a:endParaRPr>
          </a:p>
          <a:p>
            <a:pPr lvl="0">
              <a:lnSpc>
                <a:spcPct val="107000"/>
              </a:lnSpc>
              <a:spcAft>
                <a:spcPts val="600"/>
              </a:spcAft>
            </a:pPr>
            <a:r>
              <a:rPr lang="en-GB" altLang="zh-CN" sz="1600" b="1" dirty="0">
                <a:solidFill>
                  <a:srgbClr val="000000"/>
                </a:solidFill>
                <a:latin typeface="Times New Roman" panose="02020603050405020304" pitchFamily="18" charset="0"/>
              </a:rPr>
              <a:t>Proposals</a:t>
            </a:r>
            <a:endParaRPr lang="zh-CN" altLang="zh-CN" sz="1600" b="1" dirty="0">
              <a:latin typeface="Times New Roman" panose="02020603050405020304" pitchFamily="18" charset="0"/>
              <a:ea typeface="MS Mincho"/>
            </a:endParaRPr>
          </a:p>
          <a:p>
            <a:pPr marL="742950" lvl="1" indent="-285750">
              <a:lnSpc>
                <a:spcPct val="107000"/>
              </a:lnSpc>
              <a:spcAft>
                <a:spcPts val="600"/>
              </a:spcAft>
              <a:buFont typeface="Courier New" panose="02070309020205020404" pitchFamily="49" charset="0"/>
              <a:buChar char="o"/>
            </a:pPr>
            <a:r>
              <a:rPr lang="en-GB" altLang="zh-CN" sz="1600" dirty="0">
                <a:solidFill>
                  <a:srgbClr val="000000"/>
                </a:solidFill>
                <a:latin typeface="Times New Roman" panose="02020603050405020304" pitchFamily="18" charset="0"/>
              </a:rPr>
              <a:t>Option 1:  change Note1 as in </a:t>
            </a:r>
            <a:r>
              <a:rPr lang="en-GB" altLang="zh-CN" sz="1600" dirty="0" smtClean="0">
                <a:solidFill>
                  <a:srgbClr val="000000"/>
                </a:solidFill>
                <a:latin typeface="Times New Roman" panose="02020603050405020304" pitchFamily="18" charset="0"/>
              </a:rPr>
              <a:t>R4-2101854: </a:t>
            </a:r>
            <a:endParaRPr lang="zh-CN" altLang="zh-CN" sz="1600" dirty="0">
              <a:latin typeface="Times New Roman" panose="02020603050405020304" pitchFamily="18" charset="0"/>
              <a:ea typeface="MS Mincho"/>
            </a:endParaRPr>
          </a:p>
          <a:p>
            <a:pPr marL="742950" lvl="1" indent="-285750">
              <a:lnSpc>
                <a:spcPct val="107000"/>
              </a:lnSpc>
              <a:spcAft>
                <a:spcPts val="600"/>
              </a:spcAft>
              <a:buFont typeface="Courier New" panose="02070309020205020404" pitchFamily="49" charset="0"/>
              <a:buChar char="o"/>
            </a:pPr>
            <a:r>
              <a:rPr lang="en-GB" altLang="zh-CN" sz="1600" dirty="0">
                <a:solidFill>
                  <a:srgbClr val="000000"/>
                </a:solidFill>
                <a:latin typeface="Times New Roman" panose="02020603050405020304" pitchFamily="18" charset="0"/>
              </a:rPr>
              <a:t>Option 2:  No need to change the current contents of </a:t>
            </a:r>
            <a:r>
              <a:rPr lang="en-GB" altLang="zh-CN" sz="1600" dirty="0" smtClean="0">
                <a:solidFill>
                  <a:srgbClr val="000000"/>
                </a:solidFill>
                <a:latin typeface="Times New Roman" panose="02020603050405020304" pitchFamily="18" charset="0"/>
              </a:rPr>
              <a:t>Note1</a:t>
            </a:r>
          </a:p>
          <a:p>
            <a:pPr>
              <a:lnSpc>
                <a:spcPct val="107000"/>
              </a:lnSpc>
              <a:spcAft>
                <a:spcPts val="600"/>
              </a:spcAft>
            </a:pPr>
            <a:r>
              <a:rPr lang="en-US" altLang="zh-CN" sz="1600" b="1" dirty="0">
                <a:solidFill>
                  <a:srgbClr val="000000"/>
                </a:solidFill>
                <a:latin typeface="Times New Roman" panose="02020603050405020304" pitchFamily="18" charset="0"/>
              </a:rPr>
              <a:t>1</a:t>
            </a:r>
            <a:r>
              <a:rPr lang="en-US" altLang="zh-CN" sz="1600" b="1" baseline="30000" dirty="0">
                <a:solidFill>
                  <a:srgbClr val="000000"/>
                </a:solidFill>
                <a:latin typeface="Times New Roman" panose="02020603050405020304" pitchFamily="18" charset="0"/>
              </a:rPr>
              <a:t>st</a:t>
            </a:r>
            <a:r>
              <a:rPr lang="en-US" altLang="zh-CN" sz="1600" b="1" dirty="0">
                <a:solidFill>
                  <a:srgbClr val="000000"/>
                </a:solidFill>
                <a:latin typeface="Times New Roman" panose="02020603050405020304" pitchFamily="18" charset="0"/>
              </a:rPr>
              <a:t> round discussion status</a:t>
            </a:r>
            <a:r>
              <a:rPr lang="zh-CN" altLang="en-US" sz="1600" b="1" dirty="0">
                <a:solidFill>
                  <a:srgbClr val="000000"/>
                </a:solidFill>
                <a:latin typeface="Times New Roman" panose="02020603050405020304" pitchFamily="18" charset="0"/>
              </a:rPr>
              <a:t>：</a:t>
            </a:r>
            <a:endParaRPr lang="en-US" altLang="zh-CN" sz="1600" b="1" dirty="0">
              <a:solidFill>
                <a:srgbClr val="000000"/>
              </a:solidFill>
              <a:latin typeface="Times New Roman" panose="02020603050405020304" pitchFamily="18" charset="0"/>
            </a:endParaRPr>
          </a:p>
          <a:p>
            <a:pPr marL="285750" indent="-285750">
              <a:lnSpc>
                <a:spcPct val="107000"/>
              </a:lnSpc>
              <a:spcAft>
                <a:spcPts val="600"/>
              </a:spcAft>
              <a:buFont typeface="Arial" panose="020B0604020202020204" pitchFamily="34" charset="0"/>
              <a:buChar char="•"/>
            </a:pPr>
            <a:r>
              <a:rPr lang="en-US" altLang="zh-CN" sz="1600" dirty="0" smtClean="0"/>
              <a:t>Option 1: 3 companies</a:t>
            </a:r>
          </a:p>
          <a:p>
            <a:pPr marL="285750" indent="-285750">
              <a:lnSpc>
                <a:spcPct val="107000"/>
              </a:lnSpc>
              <a:spcAft>
                <a:spcPts val="600"/>
              </a:spcAft>
              <a:buFont typeface="Arial" panose="020B0604020202020204" pitchFamily="34" charset="0"/>
              <a:buChar char="•"/>
            </a:pPr>
            <a:r>
              <a:rPr lang="en-US" altLang="zh-CN" sz="1600" dirty="0" smtClean="0"/>
              <a:t>Option 2: 2 companies</a:t>
            </a:r>
          </a:p>
          <a:p>
            <a:pPr marL="285750" indent="-285750">
              <a:lnSpc>
                <a:spcPct val="107000"/>
              </a:lnSpc>
              <a:spcAft>
                <a:spcPts val="600"/>
              </a:spcAft>
              <a:buFont typeface="Arial" panose="020B0604020202020204" pitchFamily="34" charset="0"/>
              <a:buChar char="•"/>
            </a:pPr>
            <a:r>
              <a:rPr lang="en-US" altLang="zh-CN" sz="1600" dirty="0"/>
              <a:t>Other : if we consider current UE and future possible more </a:t>
            </a:r>
            <a:r>
              <a:rPr lang="en-US" altLang="zh-CN" sz="1600" dirty="0" err="1"/>
              <a:t>Tx</a:t>
            </a:r>
            <a:r>
              <a:rPr lang="en-US" altLang="zh-CN" sz="1600" dirty="0"/>
              <a:t> chain UE, then note 1 may need to be improved</a:t>
            </a:r>
            <a:r>
              <a:rPr lang="en-US" altLang="zh-CN" sz="1600" dirty="0" smtClean="0"/>
              <a:t>.(1 company)</a:t>
            </a:r>
          </a:p>
          <a:p>
            <a:pPr>
              <a:lnSpc>
                <a:spcPct val="107000"/>
              </a:lnSpc>
              <a:spcAft>
                <a:spcPts val="600"/>
              </a:spcAft>
            </a:pPr>
            <a:r>
              <a:rPr lang="en-US" altLang="zh-CN" sz="1600" b="1" dirty="0" smtClean="0"/>
              <a:t>Recommended </a:t>
            </a:r>
            <a:r>
              <a:rPr lang="en-US" altLang="zh-CN" sz="1600" b="1" dirty="0"/>
              <a:t>WF:</a:t>
            </a:r>
          </a:p>
          <a:p>
            <a:pPr>
              <a:lnSpc>
                <a:spcPct val="107000"/>
              </a:lnSpc>
              <a:spcAft>
                <a:spcPts val="600"/>
              </a:spcAft>
            </a:pPr>
            <a:r>
              <a:rPr lang="en-GB" altLang="zh-CN" sz="1600" dirty="0" smtClean="0">
                <a:solidFill>
                  <a:srgbClr val="000000"/>
                </a:solidFill>
                <a:latin typeface="Times New Roman" panose="02020603050405020304" pitchFamily="18" charset="0"/>
              </a:rPr>
              <a:t> </a:t>
            </a:r>
            <a:endParaRPr lang="zh-CN" altLang="zh-CN" sz="1600" dirty="0">
              <a:effectLst/>
              <a:latin typeface="Times New Roman" panose="02020603050405020304" pitchFamily="18" charset="0"/>
              <a:ea typeface="MS Mincho"/>
            </a:endParaRPr>
          </a:p>
        </p:txBody>
      </p:sp>
      <p:graphicFrame>
        <p:nvGraphicFramePr>
          <p:cNvPr id="6" name="表格 5"/>
          <p:cNvGraphicFramePr>
            <a:graphicFrameLocks noGrp="1"/>
          </p:cNvGraphicFramePr>
          <p:nvPr>
            <p:extLst>
              <p:ext uri="{D42A27DB-BD31-4B8C-83A1-F6EECF244321}">
                <p14:modId xmlns:p14="http://schemas.microsoft.com/office/powerpoint/2010/main" val="410173291"/>
              </p:ext>
            </p:extLst>
          </p:nvPr>
        </p:nvGraphicFramePr>
        <p:xfrm>
          <a:off x="8087125" y="1348471"/>
          <a:ext cx="3614053" cy="4212227"/>
        </p:xfrm>
        <a:graphic>
          <a:graphicData uri="http://schemas.openxmlformats.org/drawingml/2006/table">
            <a:tbl>
              <a:tblPr firstRow="1" firstCol="1" bandRow="1">
                <a:tableStyleId>{5C22544A-7EE6-4342-B048-85BDC9FD1C3A}</a:tableStyleId>
              </a:tblPr>
              <a:tblGrid>
                <a:gridCol w="1751454"/>
                <a:gridCol w="1862599"/>
              </a:tblGrid>
              <a:tr h="303612">
                <a:tc>
                  <a:txBody>
                    <a:bodyPr/>
                    <a:lstStyle/>
                    <a:p>
                      <a:pPr algn="ctr">
                        <a:spcAft>
                          <a:spcPts val="0"/>
                        </a:spcAft>
                      </a:pPr>
                      <a:r>
                        <a:rPr lang="en-GB" sz="1000" dirty="0">
                          <a:effectLst/>
                        </a:rPr>
                        <a:t>NR Band combination for SUL</a:t>
                      </a:r>
                      <a:endParaRPr lang="zh-CN" sz="1000" b="1"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GB" sz="1000" dirty="0">
                          <a:effectLst/>
                        </a:rPr>
                        <a:t>NR Band</a:t>
                      </a:r>
                      <a:endParaRPr lang="zh-CN" sz="1000" dirty="0">
                        <a:effectLst/>
                      </a:endParaRPr>
                    </a:p>
                    <a:p>
                      <a:pPr algn="ctr">
                        <a:spcAft>
                          <a:spcPts val="0"/>
                        </a:spcAft>
                      </a:pPr>
                      <a:r>
                        <a:rPr lang="en-GB" sz="1000" dirty="0">
                          <a:effectLst/>
                        </a:rPr>
                        <a:t>(Table 5.2-1)</a:t>
                      </a:r>
                      <a:endParaRPr lang="zh-CN" sz="1000" b="1"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nchor="ctr"/>
                </a:tc>
              </a:tr>
              <a:tr h="158131">
                <a:tc>
                  <a:txBody>
                    <a:bodyPr/>
                    <a:lstStyle/>
                    <a:p>
                      <a:pPr algn="ctr">
                        <a:spcAft>
                          <a:spcPts val="0"/>
                        </a:spcAft>
                      </a:pPr>
                      <a:r>
                        <a:rPr lang="en-GB" sz="1000">
                          <a:effectLst/>
                        </a:rPr>
                        <a:t>SUL_n41-n80</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GB" sz="1000">
                          <a:effectLst/>
                        </a:rPr>
                        <a:t>n41, n80</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r>
              <a:tr h="158131">
                <a:tc>
                  <a:txBody>
                    <a:bodyPr/>
                    <a:lstStyle/>
                    <a:p>
                      <a:pPr algn="ctr">
                        <a:spcAft>
                          <a:spcPts val="0"/>
                        </a:spcAft>
                      </a:pPr>
                      <a:r>
                        <a:rPr lang="en-GB" sz="1000">
                          <a:effectLst/>
                        </a:rPr>
                        <a:t>SUL_n41-n81</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GB" sz="1000">
                          <a:effectLst/>
                        </a:rPr>
                        <a:t>n41, n81</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r>
              <a:tr h="158131">
                <a:tc>
                  <a:txBody>
                    <a:bodyPr/>
                    <a:lstStyle/>
                    <a:p>
                      <a:pPr algn="ctr">
                        <a:spcAft>
                          <a:spcPts val="0"/>
                        </a:spcAft>
                      </a:pPr>
                      <a:r>
                        <a:rPr lang="en-GB" sz="1000">
                          <a:effectLst/>
                        </a:rPr>
                        <a:t>SUL_n41-n83</a:t>
                      </a:r>
                      <a:r>
                        <a:rPr lang="en-GB" sz="1000" baseline="30000">
                          <a:effectLst/>
                        </a:rPr>
                        <a:t>2</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GB" sz="1000">
                          <a:effectLst/>
                        </a:rPr>
                        <a:t>n41, n83</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r>
              <a:tr h="158131">
                <a:tc>
                  <a:txBody>
                    <a:bodyPr/>
                    <a:lstStyle/>
                    <a:p>
                      <a:pPr algn="ctr">
                        <a:spcAft>
                          <a:spcPts val="0"/>
                        </a:spcAft>
                      </a:pPr>
                      <a:r>
                        <a:rPr lang="en-GB" sz="1000">
                          <a:effectLst/>
                        </a:rPr>
                        <a:t>SUL_n41-n95</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GB" sz="1000">
                          <a:effectLst/>
                        </a:rPr>
                        <a:t>n41, n95</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r>
              <a:tr h="158131">
                <a:tc>
                  <a:txBody>
                    <a:bodyPr/>
                    <a:lstStyle/>
                    <a:p>
                      <a:pPr algn="ctr">
                        <a:spcAft>
                          <a:spcPts val="0"/>
                        </a:spcAft>
                      </a:pPr>
                      <a:r>
                        <a:rPr lang="en-US" sz="1000">
                          <a:effectLst/>
                        </a:rPr>
                        <a:t>SUL_n77-n80</a:t>
                      </a:r>
                      <a:r>
                        <a:rPr lang="en-GB" sz="1000" baseline="30000">
                          <a:effectLst/>
                        </a:rPr>
                        <a:t>2</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GB" sz="1000">
                          <a:effectLst/>
                        </a:rPr>
                        <a:t>n77, n80</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nchor="ctr"/>
                </a:tc>
              </a:tr>
              <a:tr h="158131">
                <a:tc>
                  <a:txBody>
                    <a:bodyPr/>
                    <a:lstStyle/>
                    <a:p>
                      <a:pPr algn="ctr">
                        <a:spcAft>
                          <a:spcPts val="0"/>
                        </a:spcAft>
                      </a:pPr>
                      <a:r>
                        <a:rPr lang="en-US" sz="1000">
                          <a:effectLst/>
                        </a:rPr>
                        <a:t>SUL_n77-n84</a:t>
                      </a:r>
                      <a:r>
                        <a:rPr lang="en-GB" sz="1000" baseline="30000">
                          <a:effectLst/>
                        </a:rPr>
                        <a:t>2</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GB" sz="1000">
                          <a:effectLst/>
                        </a:rPr>
                        <a:t>n77, n84</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nchor="ctr"/>
                </a:tc>
              </a:tr>
              <a:tr h="158131">
                <a:tc>
                  <a:txBody>
                    <a:bodyPr/>
                    <a:lstStyle/>
                    <a:p>
                      <a:pPr algn="ctr">
                        <a:spcAft>
                          <a:spcPts val="0"/>
                        </a:spcAft>
                      </a:pPr>
                      <a:r>
                        <a:rPr lang="en-US" sz="1000">
                          <a:effectLst/>
                        </a:rPr>
                        <a:t>SUL_n78-n80</a:t>
                      </a:r>
                      <a:r>
                        <a:rPr lang="en-GB" sz="1000" baseline="30000">
                          <a:effectLst/>
                        </a:rPr>
                        <a:t>2</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GB" sz="1000">
                          <a:effectLst/>
                        </a:rPr>
                        <a:t>n78, n80</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nchor="ctr"/>
                </a:tc>
              </a:tr>
              <a:tr h="158131">
                <a:tc>
                  <a:txBody>
                    <a:bodyPr/>
                    <a:lstStyle/>
                    <a:p>
                      <a:pPr algn="ctr">
                        <a:spcAft>
                          <a:spcPts val="0"/>
                        </a:spcAft>
                      </a:pPr>
                      <a:r>
                        <a:rPr lang="en-GB" sz="1000">
                          <a:effectLst/>
                        </a:rPr>
                        <a:t>SUL_n78-n81</a:t>
                      </a:r>
                      <a:r>
                        <a:rPr lang="en-GB" sz="1000" baseline="30000">
                          <a:effectLst/>
                        </a:rPr>
                        <a:t>2</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GB" sz="1000">
                          <a:effectLst/>
                        </a:rPr>
                        <a:t>n78, n81</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r>
              <a:tr h="158131">
                <a:tc>
                  <a:txBody>
                    <a:bodyPr/>
                    <a:lstStyle/>
                    <a:p>
                      <a:pPr algn="ctr">
                        <a:spcAft>
                          <a:spcPts val="0"/>
                        </a:spcAft>
                      </a:pPr>
                      <a:r>
                        <a:rPr lang="en-GB" sz="1000">
                          <a:effectLst/>
                        </a:rPr>
                        <a:t>SUL_n78-n82</a:t>
                      </a:r>
                      <a:r>
                        <a:rPr lang="en-GB" sz="1000" baseline="30000">
                          <a:effectLst/>
                        </a:rPr>
                        <a:t>2</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GB" sz="1000">
                          <a:effectLst/>
                        </a:rPr>
                        <a:t>n78, n82</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r>
              <a:tr h="158131">
                <a:tc>
                  <a:txBody>
                    <a:bodyPr/>
                    <a:lstStyle/>
                    <a:p>
                      <a:pPr algn="ctr">
                        <a:spcAft>
                          <a:spcPts val="0"/>
                        </a:spcAft>
                      </a:pPr>
                      <a:r>
                        <a:rPr lang="en-GB" sz="1000">
                          <a:effectLst/>
                        </a:rPr>
                        <a:t>SUL_n78-n83</a:t>
                      </a:r>
                      <a:r>
                        <a:rPr lang="en-GB" sz="1000" baseline="30000">
                          <a:effectLst/>
                        </a:rPr>
                        <a:t>2</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GB" sz="1000">
                          <a:effectLst/>
                        </a:rPr>
                        <a:t>n78, n83</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r>
              <a:tr h="158131">
                <a:tc>
                  <a:txBody>
                    <a:bodyPr/>
                    <a:lstStyle/>
                    <a:p>
                      <a:pPr algn="ctr">
                        <a:spcAft>
                          <a:spcPts val="0"/>
                        </a:spcAft>
                      </a:pPr>
                      <a:r>
                        <a:rPr lang="en-GB" sz="1000">
                          <a:effectLst/>
                        </a:rPr>
                        <a:t>SUL_n78-n84</a:t>
                      </a:r>
                      <a:r>
                        <a:rPr lang="en-GB" sz="1000" baseline="30000">
                          <a:effectLst/>
                        </a:rPr>
                        <a:t>2</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GB" sz="1000">
                          <a:effectLst/>
                        </a:rPr>
                        <a:t>n78, n84</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r>
              <a:tr h="158131">
                <a:tc>
                  <a:txBody>
                    <a:bodyPr/>
                    <a:lstStyle/>
                    <a:p>
                      <a:pPr algn="ctr">
                        <a:spcAft>
                          <a:spcPts val="0"/>
                        </a:spcAft>
                      </a:pPr>
                      <a:r>
                        <a:rPr lang="en-GB" sz="1000">
                          <a:effectLst/>
                        </a:rPr>
                        <a:t>SUL_n78-n86</a:t>
                      </a:r>
                      <a:r>
                        <a:rPr lang="en-GB" sz="1000" baseline="30000">
                          <a:effectLst/>
                        </a:rPr>
                        <a:t>2</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GB" sz="1000">
                          <a:effectLst/>
                        </a:rPr>
                        <a:t>n78, n86</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r>
              <a:tr h="158131">
                <a:tc>
                  <a:txBody>
                    <a:bodyPr/>
                    <a:lstStyle/>
                    <a:p>
                      <a:pPr algn="ctr">
                        <a:spcAft>
                          <a:spcPts val="0"/>
                        </a:spcAft>
                      </a:pPr>
                      <a:r>
                        <a:rPr lang="en-GB" sz="1000">
                          <a:effectLst/>
                        </a:rPr>
                        <a:t>SUL_n79-n80</a:t>
                      </a:r>
                      <a:r>
                        <a:rPr lang="en-GB" sz="1000" baseline="30000">
                          <a:effectLst/>
                        </a:rPr>
                        <a:t>2</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GB" sz="1000">
                          <a:effectLst/>
                        </a:rPr>
                        <a:t>n79, n80</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r>
              <a:tr h="158131">
                <a:tc>
                  <a:txBody>
                    <a:bodyPr/>
                    <a:lstStyle/>
                    <a:p>
                      <a:pPr algn="ctr">
                        <a:spcAft>
                          <a:spcPts val="0"/>
                        </a:spcAft>
                      </a:pPr>
                      <a:r>
                        <a:rPr lang="en-GB" sz="1000">
                          <a:effectLst/>
                        </a:rPr>
                        <a:t>SUL_n79-n81</a:t>
                      </a:r>
                      <a:r>
                        <a:rPr lang="en-GB" sz="1000" baseline="30000">
                          <a:effectLst/>
                        </a:rPr>
                        <a:t>2</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GB" sz="1000">
                          <a:effectLst/>
                        </a:rPr>
                        <a:t>n79, n81</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r>
              <a:tr h="158131">
                <a:tc>
                  <a:txBody>
                    <a:bodyPr/>
                    <a:lstStyle/>
                    <a:p>
                      <a:pPr algn="ctr">
                        <a:spcAft>
                          <a:spcPts val="0"/>
                        </a:spcAft>
                      </a:pPr>
                      <a:r>
                        <a:rPr lang="en-GB" sz="1000">
                          <a:effectLst/>
                        </a:rPr>
                        <a:t>SUL_n79-n83</a:t>
                      </a:r>
                      <a:r>
                        <a:rPr lang="en-GB" sz="1000" baseline="30000">
                          <a:effectLst/>
                        </a:rPr>
                        <a:t>2</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GB" sz="1000">
                          <a:effectLst/>
                        </a:rPr>
                        <a:t>n79, n83</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r>
              <a:tr h="158131">
                <a:tc>
                  <a:txBody>
                    <a:bodyPr/>
                    <a:lstStyle/>
                    <a:p>
                      <a:pPr algn="ctr">
                        <a:spcAft>
                          <a:spcPts val="0"/>
                        </a:spcAft>
                      </a:pPr>
                      <a:r>
                        <a:rPr lang="en-GB" sz="1000">
                          <a:effectLst/>
                        </a:rPr>
                        <a:t>SUL_n79-n84</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GB" sz="1000">
                          <a:effectLst/>
                        </a:rPr>
                        <a:t>n79, n84</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r>
              <a:tr h="158131">
                <a:tc>
                  <a:txBody>
                    <a:bodyPr/>
                    <a:lstStyle/>
                    <a:p>
                      <a:pPr algn="ctr">
                        <a:spcAft>
                          <a:spcPts val="0"/>
                        </a:spcAft>
                      </a:pPr>
                      <a:r>
                        <a:rPr lang="en-GB" sz="1000">
                          <a:effectLst/>
                        </a:rPr>
                        <a:t>SUL_n79-n95</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GB" sz="1000">
                          <a:effectLst/>
                        </a:rPr>
                        <a:t>n79, n95</a:t>
                      </a:r>
                      <a:endParaRPr lang="zh-CN" sz="1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r>
              <a:tr h="1214450">
                <a:tc gridSpan="2">
                  <a:txBody>
                    <a:bodyPr/>
                    <a:lstStyle/>
                    <a:p>
                      <a:pPr marL="540385" indent="-540385">
                        <a:spcAft>
                          <a:spcPts val="0"/>
                        </a:spcAft>
                      </a:pPr>
                      <a:r>
                        <a:rPr lang="en-GB" sz="1000" dirty="0">
                          <a:effectLst/>
                        </a:rPr>
                        <a:t>NOTE 1:	If a UE is configured with both NR UL and NR SUL carriers</a:t>
                      </a:r>
                      <a:r>
                        <a:rPr lang="en-GB" sz="1000" u="sng" dirty="0">
                          <a:effectLst/>
                        </a:rPr>
                        <a:t> </a:t>
                      </a:r>
                      <a:r>
                        <a:rPr lang="en-GB" sz="1000" u="sng" dirty="0">
                          <a:solidFill>
                            <a:srgbClr val="C00000"/>
                          </a:solidFill>
                          <a:effectLst/>
                        </a:rPr>
                        <a:t>without enabling UL-MIMO</a:t>
                      </a:r>
                      <a:r>
                        <a:rPr lang="en-GB" sz="1000" dirty="0">
                          <a:effectLst/>
                        </a:rPr>
                        <a:t> in a cell, the switching time between NR UL carrier and NR SUL carrier is 0 us.</a:t>
                      </a:r>
                      <a:endParaRPr lang="zh-CN" sz="1000" dirty="0">
                        <a:effectLst/>
                      </a:endParaRPr>
                    </a:p>
                    <a:p>
                      <a:pPr marL="540385" indent="-540385">
                        <a:spcAft>
                          <a:spcPts val="0"/>
                        </a:spcAft>
                      </a:pPr>
                      <a:r>
                        <a:rPr lang="en-GB" sz="1000" dirty="0">
                          <a:effectLst/>
                        </a:rPr>
                        <a:t>NOTE 2:	For UE supporting SUL band combination simultaneous Rx/</a:t>
                      </a:r>
                      <a:r>
                        <a:rPr lang="en-GB" sz="1000" dirty="0" err="1">
                          <a:effectLst/>
                        </a:rPr>
                        <a:t>Tx</a:t>
                      </a:r>
                      <a:r>
                        <a:rPr lang="en-GB" sz="1000" dirty="0">
                          <a:effectLst/>
                        </a:rPr>
                        <a:t> capability is mandatory.</a:t>
                      </a:r>
                      <a:endParaRPr lang="zh-CN" sz="1000" dirty="0">
                        <a:effectLst/>
                      </a:endParaRPr>
                    </a:p>
                    <a:p>
                      <a:pPr marL="540385" indent="-540385">
                        <a:spcAft>
                          <a:spcPts val="0"/>
                        </a:spcAft>
                      </a:pPr>
                      <a:r>
                        <a:rPr lang="en-GB" sz="1000" dirty="0">
                          <a:effectLst/>
                        </a:rPr>
                        <a:t>NOTE 3:	For UE supporting SUL band combination, UL MIMO is not configured on SUL carrier</a:t>
                      </a:r>
                      <a:endParaRPr lang="zh-CN" sz="1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hMerge="1">
                  <a:txBody>
                    <a:bodyPr/>
                    <a:lstStyle/>
                    <a:p>
                      <a:endParaRPr lang="zh-CN" altLang="en-US"/>
                    </a:p>
                  </a:txBody>
                  <a:tcPr/>
                </a:tc>
              </a:tr>
            </a:tbl>
          </a:graphicData>
        </a:graphic>
      </p:graphicFrame>
      <p:sp>
        <p:nvSpPr>
          <p:cNvPr id="7" name="Rectangle 1"/>
          <p:cNvSpPr>
            <a:spLocks noChangeArrowheads="1"/>
          </p:cNvSpPr>
          <p:nvPr/>
        </p:nvSpPr>
        <p:spPr bwMode="auto">
          <a:xfrm>
            <a:off x="8018760" y="1056172"/>
            <a:ext cx="368241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Table 5.2C-1: Operating band combination for SUL in FR1</a:t>
            </a:r>
            <a:endParaRPr kumimoji="0" lang="en-GB"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9" name="矩形 8"/>
          <p:cNvSpPr/>
          <p:nvPr/>
        </p:nvSpPr>
        <p:spPr>
          <a:xfrm>
            <a:off x="7947595" y="709130"/>
            <a:ext cx="1704313" cy="369332"/>
          </a:xfrm>
          <a:prstGeom prst="rect">
            <a:avLst/>
          </a:prstGeom>
        </p:spPr>
        <p:txBody>
          <a:bodyPr wrap="none">
            <a:spAutoFit/>
          </a:bodyPr>
          <a:lstStyle/>
          <a:p>
            <a:r>
              <a:rPr lang="en-GB" altLang="zh-CN" dirty="0" smtClean="0">
                <a:solidFill>
                  <a:srgbClr val="000000"/>
                </a:solidFill>
                <a:latin typeface="Times New Roman" panose="02020603050405020304" pitchFamily="18" charset="0"/>
              </a:rPr>
              <a:t>CR R4-2101854</a:t>
            </a:r>
            <a:endParaRPr lang="zh-CN" altLang="en-US" dirty="0"/>
          </a:p>
        </p:txBody>
      </p:sp>
    </p:spTree>
    <p:extLst>
      <p:ext uri="{BB962C8B-B14F-4D97-AF65-F5344CB8AC3E}">
        <p14:creationId xmlns:p14="http://schemas.microsoft.com/office/powerpoint/2010/main" val="2933596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5317</TotalTime>
  <Words>622</Words>
  <Application>Microsoft Office PowerPoint</Application>
  <PresentationFormat>宽屏</PresentationFormat>
  <Paragraphs>87</Paragraphs>
  <Slides>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5</vt:i4>
      </vt:variant>
    </vt:vector>
  </HeadingPairs>
  <TitlesOfParts>
    <vt:vector size="14" baseType="lpstr">
      <vt:lpstr>MS Mincho</vt:lpstr>
      <vt:lpstr>宋体</vt:lpstr>
      <vt:lpstr>Arial</vt:lpstr>
      <vt:lpstr>Calibri</vt:lpstr>
      <vt:lpstr>Calibri Light</vt:lpstr>
      <vt:lpstr>Courier New</vt:lpstr>
      <vt:lpstr>Times New Roman</vt:lpstr>
      <vt:lpstr>Wingdings</vt:lpstr>
      <vt:lpstr>Office 主题</vt:lpstr>
      <vt:lpstr>Rel-17 FR1 RF enhancement part 1 GTW status</vt:lpstr>
      <vt:lpstr>Issue 1:PC2 Intra-band UL contiguous CA reference RF architecture</vt:lpstr>
      <vt:lpstr>PowerPoint 演示文稿</vt:lpstr>
      <vt:lpstr>PowerPoint 演示文稿</vt:lpstr>
      <vt:lpstr>Issue 4: switching time between SUL and NUL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scope of FR1 UE RF</dc:title>
  <dc:creator>Zhangqian (Zq)</dc:creator>
  <cp:lastModifiedBy>Zhangqian (Zq)</cp:lastModifiedBy>
  <cp:revision>261</cp:revision>
  <dcterms:created xsi:type="dcterms:W3CDTF">2019-10-15T22:26:30Z</dcterms:created>
  <dcterms:modified xsi:type="dcterms:W3CDTF">2021-02-01T10:34:34Z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(3)M3tomnsJPSmmuqZsFO8QkhVyLPxthOAu9FXOE4Va0j3Y2l+ATMozHDZtaPdBcH/AMSmOu4Zj
81zZEqxQoPha9ARQTVgMJXMileLAuSQmd83rPnVkgzjjv07VsmCGYtF66zyBxM0Qovnkxn34
Qxh9FFJe19pj9BpmhSDKD9AsnrMBUwkd+bJvKky5/MW3D8G//3LIHWuRJzabD5wZb9TB2Kd5
w7teDT2SW/kxcxara2</vt:lpwstr>
  </property>
  <property fmtid="{D5CDD505-2E9C-101B-9397-08002B2CF9AE}" pid="3" name="_2015_ms_pID_7253431">
    <vt:lpwstr>0Go0yLdW37UbCLNG39abYbdLzzBfW+cL+itcqg8ymaWaeI/Xjg3tB2
ld5ND8vLDtL71sUSgWHNV1n/SDq/pyOLYbBs5SWj13j3CaEzDAJyLrexufHON1UfxVDsJZ8O
X5mWXJI15eWDeICN9izUtVqKdxn6o6pIZ4XiQ2KYpl5MNCkWK1nj5UEYjAD78YJDn/OvhkoC
wksJ6eG8N4nB32hsDqtyedQL1oEyRlOff4sw</vt:lpwstr>
  </property>
  <property fmtid="{D5CDD505-2E9C-101B-9397-08002B2CF9AE}" pid="4" name="_2015_ms_pID_7253432">
    <vt:lpwstr>NSticzY/dhDWgpf1/nAqqx4=</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1612153949</vt:lpwstr>
  </property>
</Properties>
</file>