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305" r:id="rId6"/>
    <p:sldId id="308" r:id="rId7"/>
    <p:sldId id="306" r:id="rId8"/>
  </p:sldIdLst>
  <p:sldSz cx="9144000" cy="6858000" type="screen4x3"/>
  <p:notesSz cx="6858000" cy="9144000"/>
  <p:custDataLst>
    <p:tags r:id="rId10"/>
  </p:custDataLst>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ritsu" initials="AC" lastIdx="3" clrIdx="0"/>
  <p:cmAuthor id="1" name="Thorsten Hertel" initials="TH" lastIdx="3" clrIdx="1">
    <p:extLst/>
  </p:cmAuthor>
  <p:cmAuthor id="2" name="Ruixin Wang" initials="RW" lastIdx="4" clrIdx="2">
    <p:extLst/>
  </p:cmAuthor>
  <p:cmAuthor id="3" name="Thorsten Hertel (KEYS)" initials="TWH"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46" autoAdjust="0"/>
    <p:restoredTop sz="96527" autoAdjust="0"/>
  </p:normalViewPr>
  <p:slideViewPr>
    <p:cSldViewPr>
      <p:cViewPr varScale="1">
        <p:scale>
          <a:sx n="98" d="100"/>
          <a:sy n="98"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C52A44C0-4679-45EA-917A-5A42CCD58AE5}" type="datetimeFigureOut">
              <a:rPr lang="en-US"/>
              <a:pPr>
                <a:defRPr/>
              </a:pPr>
              <a:t>11/10/2020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3005257B-5D90-4E7F-8BDE-EB245DF1B938}" type="slidenum">
              <a:rPr lang="en-US"/>
              <a:pPr>
                <a:defRPr/>
              </a:pPr>
              <a:t>‹#›</a:t>
            </a:fld>
            <a:endParaRPr lang="en-US"/>
          </a:p>
        </p:txBody>
      </p:sp>
    </p:spTree>
    <p:extLst>
      <p:ext uri="{BB962C8B-B14F-4D97-AF65-F5344CB8AC3E}">
        <p14:creationId xmlns:p14="http://schemas.microsoft.com/office/powerpoint/2010/main" val="3165450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1</a:t>
            </a:fld>
            <a:endParaRPr lang="en-US"/>
          </a:p>
        </p:txBody>
      </p:sp>
    </p:spTree>
    <p:extLst>
      <p:ext uri="{BB962C8B-B14F-4D97-AF65-F5344CB8AC3E}">
        <p14:creationId xmlns:p14="http://schemas.microsoft.com/office/powerpoint/2010/main" val="788997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2</a:t>
            </a:fld>
            <a:endParaRPr lang="en-US"/>
          </a:p>
        </p:txBody>
      </p:sp>
    </p:spTree>
    <p:extLst>
      <p:ext uri="{BB962C8B-B14F-4D97-AF65-F5344CB8AC3E}">
        <p14:creationId xmlns:p14="http://schemas.microsoft.com/office/powerpoint/2010/main" val="1204685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3</a:t>
            </a:fld>
            <a:endParaRPr lang="en-US"/>
          </a:p>
        </p:txBody>
      </p:sp>
    </p:spTree>
    <p:extLst>
      <p:ext uri="{BB962C8B-B14F-4D97-AF65-F5344CB8AC3E}">
        <p14:creationId xmlns:p14="http://schemas.microsoft.com/office/powerpoint/2010/main" val="3076640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pPr>
              <a:defRPr/>
            </a:pPr>
            <a:fld id="{3005257B-5D90-4E7F-8BDE-EB245DF1B938}" type="slidenum">
              <a:rPr lang="en-US" smtClean="0"/>
              <a:pPr>
                <a:defRPr/>
              </a:pPr>
              <a:t>4</a:t>
            </a:fld>
            <a:endParaRPr lang="en-US"/>
          </a:p>
        </p:txBody>
      </p:sp>
    </p:spTree>
    <p:extLst>
      <p:ext uri="{BB962C8B-B14F-4D97-AF65-F5344CB8AC3E}">
        <p14:creationId xmlns:p14="http://schemas.microsoft.com/office/powerpoint/2010/main" val="3309497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C446A152-21A8-4B23-8938-264CDDD209BB}" type="datetimeFigureOut">
              <a:rPr lang="zh-CN" altLang="en-US"/>
              <a:pPr>
                <a:defRPr/>
              </a:pPr>
              <a:t>2020/11/10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E5A845F-6455-484F-A297-7811B5B1ABA0}" type="slidenum">
              <a:rPr lang="zh-CN" altLang="en-US"/>
              <a:pPr>
                <a:defRPr/>
              </a:pPr>
              <a:t>‹#›</a:t>
            </a:fld>
            <a:endParaRPr lang="zh-CN" altLang="en-US"/>
          </a:p>
        </p:txBody>
      </p:sp>
    </p:spTree>
    <p:extLst>
      <p:ext uri="{BB962C8B-B14F-4D97-AF65-F5344CB8AC3E}">
        <p14:creationId xmlns:p14="http://schemas.microsoft.com/office/powerpoint/2010/main" val="289831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BCE1C953-3DEB-4085-8B36-F394993EF815}" type="datetimeFigureOut">
              <a:rPr lang="zh-CN" altLang="en-US"/>
              <a:pPr>
                <a:defRPr/>
              </a:pPr>
              <a:t>2020/11/10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4346AFB-B1EC-468C-A3E4-7207DD14269A}" type="slidenum">
              <a:rPr lang="zh-CN" altLang="en-US"/>
              <a:pPr>
                <a:defRPr/>
              </a:pPr>
              <a:t>‹#›</a:t>
            </a:fld>
            <a:endParaRPr lang="zh-CN" altLang="en-US"/>
          </a:p>
        </p:txBody>
      </p:sp>
    </p:spTree>
    <p:extLst>
      <p:ext uri="{BB962C8B-B14F-4D97-AF65-F5344CB8AC3E}">
        <p14:creationId xmlns:p14="http://schemas.microsoft.com/office/powerpoint/2010/main" val="2819168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C76F0821-8D2E-4737-903C-74EFEFAAA750}" type="datetimeFigureOut">
              <a:rPr lang="zh-CN" altLang="en-US"/>
              <a:pPr>
                <a:defRPr/>
              </a:pPr>
              <a:t>2020/11/10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B336C46B-869B-447D-94FD-CADEB08E28E1}" type="slidenum">
              <a:rPr lang="zh-CN" altLang="en-US"/>
              <a:pPr>
                <a:defRPr/>
              </a:pPr>
              <a:t>‹#›</a:t>
            </a:fld>
            <a:endParaRPr lang="zh-CN" altLang="en-US"/>
          </a:p>
        </p:txBody>
      </p:sp>
    </p:spTree>
    <p:extLst>
      <p:ext uri="{BB962C8B-B14F-4D97-AF65-F5344CB8AC3E}">
        <p14:creationId xmlns:p14="http://schemas.microsoft.com/office/powerpoint/2010/main" val="340315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0AE03A3E-58EA-44D2-8968-B8B5B3FFFA99}" type="datetimeFigureOut">
              <a:rPr lang="zh-CN" altLang="en-US"/>
              <a:pPr>
                <a:defRPr/>
              </a:pPr>
              <a:t>2020/11/10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DBF5B9-6568-49B3-8312-0AD424538FAB}" type="slidenum">
              <a:rPr lang="zh-CN" altLang="en-US"/>
              <a:pPr>
                <a:defRPr/>
              </a:pPr>
              <a:t>‹#›</a:t>
            </a:fld>
            <a:endParaRPr lang="zh-CN" altLang="en-US"/>
          </a:p>
        </p:txBody>
      </p:sp>
    </p:spTree>
    <p:extLst>
      <p:ext uri="{BB962C8B-B14F-4D97-AF65-F5344CB8AC3E}">
        <p14:creationId xmlns:p14="http://schemas.microsoft.com/office/powerpoint/2010/main" val="53505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F592667-A61F-4AAF-BFDD-198583104BFC}" type="datetimeFigureOut">
              <a:rPr lang="zh-CN" altLang="en-US"/>
              <a:pPr>
                <a:defRPr/>
              </a:pPr>
              <a:t>2020/11/10</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3405271-7825-4D56-8FD0-E41A073676AD}" type="slidenum">
              <a:rPr lang="zh-CN" altLang="en-US"/>
              <a:pPr>
                <a:defRPr/>
              </a:pPr>
              <a:t>‹#›</a:t>
            </a:fld>
            <a:endParaRPr lang="zh-CN" altLang="en-US"/>
          </a:p>
        </p:txBody>
      </p:sp>
    </p:spTree>
    <p:extLst>
      <p:ext uri="{BB962C8B-B14F-4D97-AF65-F5344CB8AC3E}">
        <p14:creationId xmlns:p14="http://schemas.microsoft.com/office/powerpoint/2010/main" val="3243504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401A9641-AAE3-4BF4-9ACB-29BF3E0989AA}" type="datetimeFigureOut">
              <a:rPr lang="zh-CN" altLang="en-US"/>
              <a:pPr>
                <a:defRPr/>
              </a:pPr>
              <a:t>2020/11/10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CB71753-0D64-42F1-B138-ABE891DAE8C7}" type="slidenum">
              <a:rPr lang="zh-CN" altLang="en-US"/>
              <a:pPr>
                <a:defRPr/>
              </a:pPr>
              <a:t>‹#›</a:t>
            </a:fld>
            <a:endParaRPr lang="zh-CN" altLang="en-US"/>
          </a:p>
        </p:txBody>
      </p:sp>
    </p:spTree>
    <p:extLst>
      <p:ext uri="{BB962C8B-B14F-4D97-AF65-F5344CB8AC3E}">
        <p14:creationId xmlns:p14="http://schemas.microsoft.com/office/powerpoint/2010/main" val="2684647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4A556C25-E921-4EDA-ABD4-DC774CDC6C8D}" type="datetimeFigureOut">
              <a:rPr lang="zh-CN" altLang="en-US"/>
              <a:pPr>
                <a:defRPr/>
              </a:pPr>
              <a:t>2020/11/10</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8EF488A-459D-4167-99E3-2F034CE9C354}" type="slidenum">
              <a:rPr lang="zh-CN" altLang="en-US"/>
              <a:pPr>
                <a:defRPr/>
              </a:pPr>
              <a:t>‹#›</a:t>
            </a:fld>
            <a:endParaRPr lang="zh-CN" altLang="en-US"/>
          </a:p>
        </p:txBody>
      </p:sp>
    </p:spTree>
    <p:extLst>
      <p:ext uri="{BB962C8B-B14F-4D97-AF65-F5344CB8AC3E}">
        <p14:creationId xmlns:p14="http://schemas.microsoft.com/office/powerpoint/2010/main" val="248622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CDD47461-D668-47BB-9E39-1448001554E4}" type="datetimeFigureOut">
              <a:rPr lang="zh-CN" altLang="en-US"/>
              <a:pPr>
                <a:defRPr/>
              </a:pPr>
              <a:t>2020/11/10</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16B33DE8-CD03-407E-96DB-47547C6FD818}" type="slidenum">
              <a:rPr lang="zh-CN" altLang="en-US"/>
              <a:pPr>
                <a:defRPr/>
              </a:pPr>
              <a:t>‹#›</a:t>
            </a:fld>
            <a:endParaRPr lang="zh-CN" altLang="en-US"/>
          </a:p>
        </p:txBody>
      </p:sp>
    </p:spTree>
    <p:extLst>
      <p:ext uri="{BB962C8B-B14F-4D97-AF65-F5344CB8AC3E}">
        <p14:creationId xmlns:p14="http://schemas.microsoft.com/office/powerpoint/2010/main" val="677821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A2A8C1A7-97FB-4A11-A61D-B1FAD2AD8D05}" type="datetimeFigureOut">
              <a:rPr lang="zh-CN" altLang="en-US"/>
              <a:pPr>
                <a:defRPr/>
              </a:pPr>
              <a:t>2020/11/10</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BAB08EE0-006D-405F-818A-D203B959CAA1}" type="slidenum">
              <a:rPr lang="zh-CN" altLang="en-US"/>
              <a:pPr>
                <a:defRPr/>
              </a:pPr>
              <a:t>‹#›</a:t>
            </a:fld>
            <a:endParaRPr lang="zh-CN" altLang="en-US"/>
          </a:p>
        </p:txBody>
      </p:sp>
    </p:spTree>
    <p:extLst>
      <p:ext uri="{BB962C8B-B14F-4D97-AF65-F5344CB8AC3E}">
        <p14:creationId xmlns:p14="http://schemas.microsoft.com/office/powerpoint/2010/main" val="1177946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50214A9-B979-4990-B8AC-694E305C1A35}" type="datetimeFigureOut">
              <a:rPr lang="zh-CN" altLang="en-US"/>
              <a:pPr>
                <a:defRPr/>
              </a:pPr>
              <a:t>2020/11/10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5E1D65A-7CA3-4A39-9AF9-0B09F2872B1E}" type="slidenum">
              <a:rPr lang="zh-CN" altLang="en-US"/>
              <a:pPr>
                <a:defRPr/>
              </a:pPr>
              <a:t>‹#›</a:t>
            </a:fld>
            <a:endParaRPr lang="zh-CN" altLang="en-US"/>
          </a:p>
        </p:txBody>
      </p:sp>
    </p:spTree>
    <p:extLst>
      <p:ext uri="{BB962C8B-B14F-4D97-AF65-F5344CB8AC3E}">
        <p14:creationId xmlns:p14="http://schemas.microsoft.com/office/powerpoint/2010/main" val="3340216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DF4234E9-F91C-4D0B-B850-E0D2F4973DBB}" type="datetimeFigureOut">
              <a:rPr lang="zh-CN" altLang="en-US"/>
              <a:pPr>
                <a:defRPr/>
              </a:pPr>
              <a:t>2020/11/10</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CDDC276-F2AF-41B0-A424-2ABBEAB3B4B9}" type="slidenum">
              <a:rPr lang="zh-CN" altLang="en-US"/>
              <a:pPr>
                <a:defRPr/>
              </a:pPr>
              <a:t>‹#›</a:t>
            </a:fld>
            <a:endParaRPr lang="zh-CN" altLang="en-US"/>
          </a:p>
        </p:txBody>
      </p:sp>
    </p:spTree>
    <p:extLst>
      <p:ext uri="{BB962C8B-B14F-4D97-AF65-F5344CB8AC3E}">
        <p14:creationId xmlns:p14="http://schemas.microsoft.com/office/powerpoint/2010/main" val="4177243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3DC626EF-4B5C-44C8-BAFF-AE4552E9086C}" type="datetimeFigureOut">
              <a:rPr lang="zh-CN" altLang="en-US"/>
              <a:pPr>
                <a:defRPr/>
              </a:pPr>
              <a:t>2020/11/10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a:defRPr/>
            </a:pPr>
            <a:fld id="{ADB7C9E5-CC9D-4C93-944E-66B9C58CC2B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791580" y="2376090"/>
            <a:ext cx="7560840" cy="1470025"/>
          </a:xfrm>
        </p:spPr>
        <p:txBody>
          <a:bodyPr/>
          <a:lstStyle/>
          <a:p>
            <a:pPr eaLnBrk="1" hangingPunct="1"/>
            <a:r>
              <a:rPr lang="en-US" altLang="zh-CN" sz="4000" b="1" dirty="0"/>
              <a:t>WF on testability enhancements to reduce test time</a:t>
            </a:r>
            <a:endParaRPr lang="zh-CN" altLang="en-US" sz="4000" b="1" dirty="0"/>
          </a:p>
        </p:txBody>
      </p:sp>
      <p:sp>
        <p:nvSpPr>
          <p:cNvPr id="3075" name="副标题 2"/>
          <p:cNvSpPr>
            <a:spLocks noGrp="1"/>
          </p:cNvSpPr>
          <p:nvPr>
            <p:ph type="subTitle" idx="1"/>
          </p:nvPr>
        </p:nvSpPr>
        <p:spPr>
          <a:xfrm>
            <a:off x="1439304" y="4365104"/>
            <a:ext cx="6336704" cy="1752600"/>
          </a:xfrm>
        </p:spPr>
        <p:txBody>
          <a:bodyPr/>
          <a:lstStyle/>
          <a:p>
            <a:pPr eaLnBrk="1" hangingPunct="1"/>
            <a:r>
              <a:rPr lang="en-US" altLang="zh-CN" dirty="0">
                <a:solidFill>
                  <a:schemeClr val="tx1"/>
                </a:solidFill>
              </a:rPr>
              <a:t>vivo</a:t>
            </a:r>
            <a:endParaRPr lang="zh-CN" altLang="en-US" dirty="0">
              <a:solidFill>
                <a:schemeClr val="tx1"/>
              </a:solidFill>
            </a:endParaRPr>
          </a:p>
        </p:txBody>
      </p:sp>
      <p:sp>
        <p:nvSpPr>
          <p:cNvPr id="3076" name="TextBox 4"/>
          <p:cNvSpPr txBox="1">
            <a:spLocks noChangeArrowheads="1"/>
          </p:cNvSpPr>
          <p:nvPr/>
        </p:nvSpPr>
        <p:spPr bwMode="auto">
          <a:xfrm>
            <a:off x="250825" y="333375"/>
            <a:ext cx="871366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en-US" altLang="zh-CN" sz="1800" b="1" dirty="0"/>
              <a:t>3GPP TSG-RAN WG4 Meeting #97-e</a:t>
            </a:r>
            <a:r>
              <a:rPr lang="en-GB" altLang="zh-CN" sz="1800" b="1" dirty="0"/>
              <a:t>	                                                                    R4-2017597</a:t>
            </a:r>
            <a:endParaRPr lang="zh-CN" altLang="zh-CN" sz="1800" dirty="0"/>
          </a:p>
          <a:p>
            <a:pPr eaLnBrk="1" hangingPunct="1">
              <a:spcBef>
                <a:spcPct val="0"/>
              </a:spcBef>
              <a:buFontTx/>
              <a:buNone/>
            </a:pPr>
            <a:r>
              <a:rPr lang="en-US" altLang="zh-CN" sz="1800" b="1" dirty="0"/>
              <a:t>Electronic Meeting, 2-13 Nov., 2020</a:t>
            </a:r>
          </a:p>
          <a:p>
            <a:pPr eaLnBrk="1" hangingPunct="1">
              <a:spcBef>
                <a:spcPct val="0"/>
              </a:spcBef>
              <a:buFontTx/>
              <a:buNone/>
            </a:pPr>
            <a:endParaRPr lang="en-US" altLang="zh-CN" sz="1800" b="1" dirty="0"/>
          </a:p>
          <a:p>
            <a:pPr eaLnBrk="1" hangingPunct="1">
              <a:spcBef>
                <a:spcPct val="0"/>
              </a:spcBef>
              <a:buFontTx/>
              <a:buNone/>
            </a:pPr>
            <a:r>
              <a:rPr lang="en-US" altLang="zh-CN" sz="1800" b="1" dirty="0"/>
              <a:t>Agenda item: 13.1</a:t>
            </a:r>
            <a:endParaRPr lang="zh-CN" altLang="zh-CN" sz="1800" b="1" dirty="0"/>
          </a:p>
          <a:p>
            <a:pPr eaLnBrk="1" hangingPunct="1">
              <a:spcBef>
                <a:spcPct val="0"/>
              </a:spcBef>
              <a:buNone/>
            </a:pPr>
            <a:r>
              <a:rPr lang="en-US" altLang="zh-CN" sz="1800" b="1" dirty="0"/>
              <a:t>Document for: Approval</a:t>
            </a:r>
            <a:endParaRPr lang="zh-CN" altLang="zh-CN" sz="1800" b="1" i="1" dirty="0"/>
          </a:p>
          <a:p>
            <a:pPr eaLnBrk="1" hangingPunct="1">
              <a:spcBef>
                <a:spcPct val="0"/>
              </a:spcBef>
              <a:buFontTx/>
              <a:buNone/>
            </a:pPr>
            <a:endParaRPr lang="zh-CN" altLang="en-US" sz="1800" dirty="0"/>
          </a:p>
        </p:txBody>
      </p:sp>
      <p:sp>
        <p:nvSpPr>
          <p:cNvPr id="3"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Way forward</a:t>
            </a:r>
            <a:endParaRPr lang="en-GB" dirty="0"/>
          </a:p>
        </p:txBody>
      </p:sp>
      <p:sp>
        <p:nvSpPr>
          <p:cNvPr id="3" name="Content Placeholder 2"/>
          <p:cNvSpPr>
            <a:spLocks noGrp="1"/>
          </p:cNvSpPr>
          <p:nvPr>
            <p:ph idx="1"/>
          </p:nvPr>
        </p:nvSpPr>
        <p:spPr>
          <a:xfrm>
            <a:off x="107504" y="1112168"/>
            <a:ext cx="8882543" cy="6048672"/>
          </a:xfrm>
          <a:noFill/>
        </p:spPr>
        <p:txBody>
          <a:bodyPr>
            <a:normAutofit/>
          </a:bodyPr>
          <a:lstStyle/>
          <a:p>
            <a:r>
              <a:rPr lang="en-US" altLang="zh-CN" sz="2400" b="1" dirty="0"/>
              <a:t>RAN4 agrees to further study the following Testability enhancements approaches to reduce test time</a:t>
            </a:r>
          </a:p>
          <a:p>
            <a:pPr lvl="1"/>
            <a:r>
              <a:rPr lang="en-US" altLang="zh-CN" sz="1800" dirty="0"/>
              <a:t>Option1: As part of the enhanced test methods for FR2 study item, RAN4 should discuss beam sweeping techniques further</a:t>
            </a:r>
          </a:p>
          <a:p>
            <a:pPr lvl="1"/>
            <a:r>
              <a:rPr lang="en-US" altLang="zh-CN" sz="1800" dirty="0"/>
              <a:t>Option2: Adopt 4x2 array as the antenna assumption for deriving measurement grid for PC3, especially for smart phone UE.</a:t>
            </a:r>
          </a:p>
          <a:p>
            <a:pPr lvl="1"/>
            <a:r>
              <a:rPr lang="en-US" altLang="zh-CN" sz="1800" dirty="0"/>
              <a:t>Option3: Develop two sets of measurement grids for PC3, one is the same as current grids based on 8x2 array assumption, the other is relatively sparse grids based on 4x1 (or 4x2) assumption. Applicability depends on UE declaration</a:t>
            </a:r>
          </a:p>
          <a:p>
            <a:pPr lvl="1"/>
            <a:r>
              <a:rPr lang="en-US" altLang="zh-CN" sz="1800" dirty="0"/>
              <a:t>Option4: RAN4 study RSRP accuracy at high downlink signal level and then check if RSRP could take place of EIS search as baseline for RX beam peak search</a:t>
            </a:r>
          </a:p>
          <a:p>
            <a:pPr lvl="1"/>
            <a:r>
              <a:rPr lang="en-US" altLang="zh-CN" sz="1800" dirty="0"/>
              <a:t>Option5: For EIRP test of UL MIMO including TX beam peak search, only one link polarization is enough.</a:t>
            </a:r>
          </a:p>
          <a:p>
            <a:pPr lvl="1"/>
            <a:r>
              <a:rPr lang="en-US" altLang="zh-CN" sz="1800" dirty="0"/>
              <a:t>Option6: For EIRP test when TX diversity (dual polarization transmission) is activated, only one link polarization is enough.</a:t>
            </a:r>
          </a:p>
          <a:p>
            <a:pPr lvl="1"/>
            <a:r>
              <a:rPr lang="en-US" altLang="zh-CN" sz="1800" dirty="0"/>
              <a:t>Other proposals are not precluded</a:t>
            </a:r>
          </a:p>
        </p:txBody>
      </p:sp>
      <p:sp>
        <p:nvSpPr>
          <p:cNvPr id="4"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Tree>
    <p:custDataLst>
      <p:tags r:id="rId1"/>
    </p:custDataLst>
    <p:extLst>
      <p:ext uri="{BB962C8B-B14F-4D97-AF65-F5344CB8AC3E}">
        <p14:creationId xmlns:p14="http://schemas.microsoft.com/office/powerpoint/2010/main" val="172828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480" y="1143000"/>
            <a:ext cx="8882543" cy="6048672"/>
          </a:xfrm>
          <a:noFill/>
        </p:spPr>
        <p:txBody>
          <a:bodyPr>
            <a:normAutofit/>
          </a:bodyPr>
          <a:lstStyle/>
          <a:p>
            <a:r>
              <a:rPr lang="en-US" altLang="zh-CN" sz="2400" b="1" dirty="0"/>
              <a:t>Next steps for testability enhancements to reduce test time</a:t>
            </a:r>
          </a:p>
          <a:p>
            <a:pPr lvl="1"/>
            <a:r>
              <a:rPr lang="en-US" altLang="zh-CN" sz="1800" dirty="0"/>
              <a:t>Detailed parameters of 4x2 array antenna assumption for PC3 should be aligned next meeting</a:t>
            </a:r>
          </a:p>
          <a:p>
            <a:pPr lvl="1"/>
            <a:r>
              <a:rPr lang="en-US" sz="1800" dirty="0"/>
              <a:t>Simulated new measurement grids with estimated testing time based on 4X2 antenna array are encouraged</a:t>
            </a:r>
          </a:p>
          <a:p>
            <a:pPr lvl="1"/>
            <a:r>
              <a:rPr lang="en-US" altLang="zh-CN" sz="1800" dirty="0"/>
              <a:t>The agreed MU of measurement grids for TRP, beam peak search, Spherical coverage in TR38.810 should be followed</a:t>
            </a:r>
          </a:p>
          <a:p>
            <a:pPr lvl="1"/>
            <a:r>
              <a:rPr lang="en-US" sz="1800" dirty="0"/>
              <a:t>Further study the RSRP accuracy at high downlink signal level for RSRP based Rx beam peak search</a:t>
            </a:r>
          </a:p>
          <a:p>
            <a:pPr lvl="1"/>
            <a:r>
              <a:rPr lang="en-US" sz="1800" dirty="0"/>
              <a:t>Companies are encouraged to bring analysis of influences to the UE, to study whether </a:t>
            </a:r>
            <a:r>
              <a:rPr lang="en-US" altLang="zh-CN" sz="1800" dirty="0"/>
              <a:t>only one link polarization is enough, for 2Tx test cases (</a:t>
            </a:r>
            <a:r>
              <a:rPr lang="en-US" altLang="zh-CN" sz="1800" dirty="0" err="1"/>
              <a:t>TxD</a:t>
            </a:r>
            <a:r>
              <a:rPr lang="en-US" altLang="zh-CN" sz="1800" dirty="0"/>
              <a:t> and UL MIMO)</a:t>
            </a:r>
          </a:p>
          <a:p>
            <a:pPr lvl="1"/>
            <a:r>
              <a:rPr lang="en-US" altLang="zh-CN" sz="1800" dirty="0"/>
              <a:t>Prioritization of the potential approaches is needed </a:t>
            </a:r>
          </a:p>
          <a:p>
            <a:pPr lvl="1"/>
            <a:r>
              <a:rPr lang="en-US" altLang="zh-CN" sz="1800" dirty="0"/>
              <a:t>Others?</a:t>
            </a:r>
          </a:p>
        </p:txBody>
      </p:sp>
      <p:sp>
        <p:nvSpPr>
          <p:cNvPr id="4"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
        <p:nvSpPr>
          <p:cNvPr id="7" name="Title 1">
            <a:extLst>
              <a:ext uri="{FF2B5EF4-FFF2-40B4-BE49-F238E27FC236}">
                <a16:creationId xmlns:a16="http://schemas.microsoft.com/office/drawing/2014/main" id="{02AE109F-FF43-4438-AA91-BDA200F5A533}"/>
              </a:ext>
            </a:extLst>
          </p:cNvPr>
          <p:cNvSpPr txBox="1">
            <a:spLocks/>
          </p:cNvSpPr>
          <p:nvPr/>
        </p:nvSpPr>
        <p:spPr bwMode="auto">
          <a:xfrm>
            <a:off x="4572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a:lstStyle>
          <a:p>
            <a:r>
              <a:rPr lang="en-US" dirty="0"/>
              <a:t>Way forward</a:t>
            </a:r>
            <a:endParaRPr lang="en-GB" dirty="0"/>
          </a:p>
        </p:txBody>
      </p:sp>
    </p:spTree>
    <p:custDataLst>
      <p:tags r:id="rId1"/>
    </p:custDataLst>
    <p:extLst>
      <p:ext uri="{BB962C8B-B14F-4D97-AF65-F5344CB8AC3E}">
        <p14:creationId xmlns:p14="http://schemas.microsoft.com/office/powerpoint/2010/main" val="307184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l"/>
            <a:r>
              <a:rPr lang="en-US" dirty="0"/>
              <a:t>Reference</a:t>
            </a:r>
            <a:endParaRPr lang="en-GB" dirty="0"/>
          </a:p>
        </p:txBody>
      </p:sp>
      <p:sp>
        <p:nvSpPr>
          <p:cNvPr id="3" name="Content Placeholder 2"/>
          <p:cNvSpPr>
            <a:spLocks noGrp="1"/>
          </p:cNvSpPr>
          <p:nvPr>
            <p:ph idx="1"/>
          </p:nvPr>
        </p:nvSpPr>
        <p:spPr>
          <a:xfrm>
            <a:off x="107504" y="1097360"/>
            <a:ext cx="8882543" cy="5760640"/>
          </a:xfrm>
          <a:noFill/>
        </p:spPr>
        <p:txBody>
          <a:bodyPr>
            <a:normAutofit/>
          </a:bodyPr>
          <a:lstStyle/>
          <a:p>
            <a:pPr marL="457200" lvl="1" indent="0" fontAlgn="auto" hangingPunct="1">
              <a:buNone/>
            </a:pPr>
            <a:r>
              <a:rPr lang="en-US" altLang="zh-CN" sz="2200" dirty="0"/>
              <a:t>[1] R4-1912108, “On Test Time Reduction for NR FR2 UE Test Cases”, Keysight, </a:t>
            </a:r>
            <a:r>
              <a:rPr lang="en-US" sz="2200" dirty="0"/>
              <a:t>RAN WG4 #92bis, </a:t>
            </a:r>
            <a:r>
              <a:rPr lang="en-GB" sz="2200" dirty="0"/>
              <a:t>October 2019 </a:t>
            </a:r>
          </a:p>
          <a:p>
            <a:pPr marL="457200" lvl="1" indent="0" fontAlgn="auto" hangingPunct="1">
              <a:buNone/>
            </a:pPr>
            <a:r>
              <a:rPr lang="en-GB" sz="2200" dirty="0"/>
              <a:t>[2] R4-2014726, “Discussion on FR2 test time reduction”, Samsung, RAN4#97-e, Nov., 2020</a:t>
            </a:r>
          </a:p>
          <a:p>
            <a:pPr marL="457200" lvl="1" indent="0" fontAlgn="auto" hangingPunct="1">
              <a:buNone/>
            </a:pPr>
            <a:r>
              <a:rPr lang="en-GB" sz="2200" dirty="0"/>
              <a:t>[3] R4-2014491, “</a:t>
            </a:r>
            <a:r>
              <a:rPr lang="en-US" sz="2200" dirty="0"/>
              <a:t>Beam sweeping and test time reduction in FR2</a:t>
            </a:r>
            <a:r>
              <a:rPr lang="en-GB" sz="2200" dirty="0"/>
              <a:t>”, </a:t>
            </a:r>
            <a:r>
              <a:rPr lang="en-US" sz="2200" dirty="0"/>
              <a:t>Fraunhofer HHI, Fraunhofer IIS, </a:t>
            </a:r>
            <a:r>
              <a:rPr lang="en-GB" sz="2200" dirty="0"/>
              <a:t>RAN4#97-e, Nov., 2020</a:t>
            </a:r>
            <a:endParaRPr lang="en-US" altLang="zh-CN" sz="2200" dirty="0"/>
          </a:p>
        </p:txBody>
      </p:sp>
      <p:sp>
        <p:nvSpPr>
          <p:cNvPr id="4" name="RS_Classification_Standard"/>
          <p:cNvSpPr txBox="1"/>
          <p:nvPr/>
        </p:nvSpPr>
        <p:spPr>
          <a:xfrm>
            <a:off x="8990047" y="6195244"/>
            <a:ext cx="153953" cy="243656"/>
          </a:xfrm>
          <a:prstGeom prst="rect">
            <a:avLst/>
          </a:prstGeom>
          <a:solidFill>
            <a:srgbClr val="FFFFFF">
              <a:alpha val="0"/>
            </a:srgbClr>
          </a:solidFill>
        </p:spPr>
        <p:txBody>
          <a:bodyPr vert="horz" wrap="none" lIns="76200" tIns="36830" rIns="76200" bIns="36830" rtlCol="0" anchor="ctr">
            <a:spAutoFit/>
          </a:bodyPr>
          <a:lstStyle/>
          <a:p>
            <a:endParaRPr lang="en-US" sz="1100" b="1" kern="900" spc="100">
              <a:solidFill>
                <a:srgbClr val="000000"/>
              </a:solidFill>
            </a:endParaRPr>
          </a:p>
        </p:txBody>
      </p:sp>
    </p:spTree>
    <p:custDataLst>
      <p:tags r:id="rId1"/>
    </p:custDataLst>
    <p:extLst>
      <p:ext uri="{BB962C8B-B14F-4D97-AF65-F5344CB8AC3E}">
        <p14:creationId xmlns:p14="http://schemas.microsoft.com/office/powerpoint/2010/main" val="20126116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S_CLASSIFICATION_RESETFORMATTING" val="True"/>
</p:tagLst>
</file>

<file path=ppt/tags/tag2.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3.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4.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ags/tag5.xml><?xml version="1.0" encoding="utf-8"?>
<p:tagLst xmlns:a="http://schemas.openxmlformats.org/drawingml/2006/main" xmlns:r="http://schemas.openxmlformats.org/officeDocument/2006/relationships" xmlns:p="http://schemas.openxmlformats.org/presentationml/2006/main">
  <p:tag name="RS_CLASSIFICATIONID" val="0"/>
  <p:tag name="RS_CLASSIFICATION" val="UNRESTRICT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CD74E91CD4AF408185E1FC416F4AC4" ma:contentTypeVersion="12" ma:contentTypeDescription="Create a new document." ma:contentTypeScope="" ma:versionID="28f9cf7ff0947e6ff336ed57262b94f6">
  <xsd:schema xmlns:xsd="http://www.w3.org/2001/XMLSchema" xmlns:xs="http://www.w3.org/2001/XMLSchema" xmlns:p="http://schemas.microsoft.com/office/2006/metadata/properties" xmlns:ns2="bdd78157-346c-4767-bfdd-352789a5c5f1" xmlns:ns3="878f5c59-aec9-459c-acf8-8cf941473193" targetNamespace="http://schemas.microsoft.com/office/2006/metadata/properties" ma:root="true" ma:fieldsID="3e074cbbecf9664a3b9bd27592852fad" ns2:_="" ns3:_="">
    <xsd:import namespace="bdd78157-346c-4767-bfdd-352789a5c5f1"/>
    <xsd:import namespace="878f5c59-aec9-459c-acf8-8cf94147319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d78157-346c-4767-bfdd-352789a5c5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78f5c59-aec9-459c-acf8-8cf94147319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BAB1D7-0253-4579-8856-F8B17F9D2A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d78157-346c-4767-bfdd-352789a5c5f1"/>
    <ds:schemaRef ds:uri="878f5c59-aec9-459c-acf8-8cf941473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6E5432-22C9-4DE3-B7FA-038EA267B234}">
  <ds:schemaRefs>
    <ds:schemaRef ds:uri="bdd78157-346c-4767-bfdd-352789a5c5f1"/>
    <ds:schemaRef ds:uri="http://www.w3.org/XML/1998/namespace"/>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878f5c59-aec9-459c-acf8-8cf941473193"/>
    <ds:schemaRef ds:uri="http://purl.org/dc/elements/1.1/"/>
  </ds:schemaRefs>
</ds:datastoreItem>
</file>

<file path=customXml/itemProps3.xml><?xml version="1.0" encoding="utf-8"?>
<ds:datastoreItem xmlns:ds="http://schemas.openxmlformats.org/officeDocument/2006/customXml" ds:itemID="{BEC46D2F-2B5C-4945-B9A0-8F53F9D5C4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3119</TotalTime>
  <Words>409</Words>
  <Application>Microsoft Office PowerPoint</Application>
  <PresentationFormat>全屏显示(4:3)</PresentationFormat>
  <Paragraphs>33</Paragraphs>
  <Slides>4</Slides>
  <Notes>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vt:i4>
      </vt:variant>
    </vt:vector>
  </HeadingPairs>
  <TitlesOfParts>
    <vt:vector size="9" baseType="lpstr">
      <vt:lpstr>ＭＳ Ｐゴシック</vt:lpstr>
      <vt:lpstr>宋体</vt:lpstr>
      <vt:lpstr>Arial</vt:lpstr>
      <vt:lpstr>Calibri</vt:lpstr>
      <vt:lpstr>Office 主题</vt:lpstr>
      <vt:lpstr>WF on testability enhancements to reduce test time</vt:lpstr>
      <vt:lpstr>Way forward</vt:lpstr>
      <vt:lpstr>PowerPoint 演示文稿</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dc:title>
  <dc:creator>Ruixin Wang（CATR）</dc:creator>
  <cp:keywords>CTPClassification=CTP_PUBLIC:VisualMarkings=</cp:keywords>
  <cp:lastModifiedBy>Ruixin Wang (vivo)</cp:lastModifiedBy>
  <cp:revision>1057</cp:revision>
  <dcterms:created xsi:type="dcterms:W3CDTF">2016-04-12T20:58:18Z</dcterms:created>
  <dcterms:modified xsi:type="dcterms:W3CDTF">2020-11-10T04:41:38Z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(3)DLo9HkvC3yY/Xy8r03PqJp9TX88XxETegBF9ewcX5jPQtbYUbRtHsCX7h/BCuCUtIEIZ0iPe
0LMW/oV7eAPGqTTYi6ddNaF6clMTU/HlAc/fHHy7XOTgVhBZTEUJxohQTLzhanWXhu2WCf8x
qmOeNVSimdcIybobjArl3LxYVXTyLMZZUq/rYsMIsWvCujsBKk45MWyfZ6/tc/XM30n/yZBo
aizk8TlCdSzRGisPI7</vt:lpwstr>
  </property>
  <property fmtid="{D5CDD505-2E9C-101B-9397-08002B2CF9AE}" pid="3" name="_2015_ms_pID_7253431">
    <vt:lpwstr>RP7bxxUd00Cblz5xBlm4xnRLyH6mjuLJVfOxwd9rzff1l0B6JM8Geu
gAwSdpi8tbNxmROQcYseKdGlB44hI2/JZmdIDlw/jBhaVqixsZ7C7e2fEABtJLRcrW2Mw8vA
zhQ2PbnAd6jmUkjQ2VOT6nEZksQC90wKEQCjzWvx1549EWlHBnpw6SBKRVhGcTTZL+ZsXFad
PPqFWT3i09fimpuZT3LG1f7/QtBh0IWpWAl3</vt:lpwstr>
  </property>
  <property fmtid="{D5CDD505-2E9C-101B-9397-08002B2CF9AE}" pid="4" name="_2015_ms_pID_7253432">
    <vt:lpwstr>UCnXK11tINg2/enhd63zDopqkKr4je24vhQZ
FENOiF9z3D5E48p3E3faj6j+BaZ2pktVmOkHLaS/nqAVuFEulc5k6FxkM0gHR8gjT/Elz5I5
Y+cv2eJ2pyasjOkg5K+mGg==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1464005430</vt:lpwstr>
  </property>
  <property fmtid="{D5CDD505-2E9C-101B-9397-08002B2CF9AE}" pid="9" name="TitusGUID">
    <vt:lpwstr>7ae9abdc-947a-4699-bc5a-913cc8dc90e2</vt:lpwstr>
  </property>
  <property fmtid="{D5CDD505-2E9C-101B-9397-08002B2CF9AE}" pid="10" name="CTP_TimeStamp">
    <vt:lpwstr>2016-11-19 00:27:52Z</vt:lpwstr>
  </property>
  <property fmtid="{D5CDD505-2E9C-101B-9397-08002B2CF9AE}" pid="11" name="CTP_BU">
    <vt:lpwstr>NA</vt:lpwstr>
  </property>
  <property fmtid="{D5CDD505-2E9C-101B-9397-08002B2CF9AE}" pid="12" name="CTP_IDSID">
    <vt:lpwstr>NA</vt:lpwstr>
  </property>
  <property fmtid="{D5CDD505-2E9C-101B-9397-08002B2CF9AE}" pid="13" name="CTP_WWID">
    <vt:lpwstr>NA</vt:lpwstr>
  </property>
  <property fmtid="{D5CDD505-2E9C-101B-9397-08002B2CF9AE}" pid="14" name="CTPClassification">
    <vt:lpwstr>CTP_PUBLIC</vt:lpwstr>
  </property>
  <property fmtid="{D5CDD505-2E9C-101B-9397-08002B2CF9AE}" pid="15" name="RS_Classification">
    <vt:lpwstr>UNRESTRICTED</vt:lpwstr>
  </property>
  <property fmtid="{D5CDD505-2E9C-101B-9397-08002B2CF9AE}" pid="16" name="RS_ClassificationID">
    <vt:i4>0</vt:i4>
  </property>
  <property fmtid="{D5CDD505-2E9C-101B-9397-08002B2CF9AE}" pid="17" name="ContentTypeId">
    <vt:lpwstr>0x01010017CD74E91CD4AF408185E1FC416F4AC4</vt:lpwstr>
  </property>
  <property fmtid="{D5CDD505-2E9C-101B-9397-08002B2CF9AE}" pid="18" name="NSCPROP_SA">
    <vt:lpwstr>D:\RAN4 Meeting Doc\RAN4_95e\draft  WF on FR2 MIMO OTA v1.pptx</vt:lpwstr>
  </property>
</Properties>
</file>