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C6ED0A-C074-4E2D-AE6B-4E6AA94C434A}" v="13" dt="2020-11-11T08:49:22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hapman" userId="62f56abd-8013-406a-a5cf-528bee683f35" providerId="ADAL" clId="{D2C6ED0A-C074-4E2D-AE6B-4E6AA94C434A}"/>
    <pc:docChg chg="custSel addSld modSld">
      <pc:chgData name="Thomas Chapman" userId="62f56abd-8013-406a-a5cf-528bee683f35" providerId="ADAL" clId="{D2C6ED0A-C074-4E2D-AE6B-4E6AA94C434A}" dt="2020-11-11T08:49:54.419" v="573" actId="1076"/>
      <pc:docMkLst>
        <pc:docMk/>
      </pc:docMkLst>
      <pc:sldChg chg="modSp add">
        <pc:chgData name="Thomas Chapman" userId="62f56abd-8013-406a-a5cf-528bee683f35" providerId="ADAL" clId="{D2C6ED0A-C074-4E2D-AE6B-4E6AA94C434A}" dt="2020-11-11T08:43:46.660" v="60" actId="20577"/>
        <pc:sldMkLst>
          <pc:docMk/>
          <pc:sldMk cId="339978602" sldId="256"/>
        </pc:sldMkLst>
        <pc:spChg chg="mod">
          <ac:chgData name="Thomas Chapman" userId="62f56abd-8013-406a-a5cf-528bee683f35" providerId="ADAL" clId="{D2C6ED0A-C074-4E2D-AE6B-4E6AA94C434A}" dt="2020-11-11T08:43:15.819" v="29"/>
          <ac:spMkLst>
            <pc:docMk/>
            <pc:sldMk cId="339978602" sldId="256"/>
            <ac:spMk id="2" creationId="{5F2209E6-7457-46CD-8948-6027343E280D}"/>
          </ac:spMkLst>
        </pc:spChg>
        <pc:spChg chg="mod">
          <ac:chgData name="Thomas Chapman" userId="62f56abd-8013-406a-a5cf-528bee683f35" providerId="ADAL" clId="{D2C6ED0A-C074-4E2D-AE6B-4E6AA94C434A}" dt="2020-11-11T08:43:46.660" v="60" actId="20577"/>
          <ac:spMkLst>
            <pc:docMk/>
            <pc:sldMk cId="339978602" sldId="256"/>
            <ac:spMk id="3" creationId="{F69CC679-8369-4733-A121-507CA561F70C}"/>
          </ac:spMkLst>
        </pc:spChg>
      </pc:sldChg>
      <pc:sldChg chg="modSp add">
        <pc:chgData name="Thomas Chapman" userId="62f56abd-8013-406a-a5cf-528bee683f35" providerId="ADAL" clId="{D2C6ED0A-C074-4E2D-AE6B-4E6AA94C434A}" dt="2020-11-11T08:45:32.508" v="187" actId="20577"/>
        <pc:sldMkLst>
          <pc:docMk/>
          <pc:sldMk cId="2150264030" sldId="257"/>
        </pc:sldMkLst>
        <pc:spChg chg="mod">
          <ac:chgData name="Thomas Chapman" userId="62f56abd-8013-406a-a5cf-528bee683f35" providerId="ADAL" clId="{D2C6ED0A-C074-4E2D-AE6B-4E6AA94C434A}" dt="2020-11-11T08:45:32.508" v="187" actId="20577"/>
          <ac:spMkLst>
            <pc:docMk/>
            <pc:sldMk cId="2150264030" sldId="257"/>
            <ac:spMk id="2" creationId="{FC44FABC-78D5-43E1-8A7D-B70D72F2CDFE}"/>
          </ac:spMkLst>
        </pc:spChg>
        <pc:spChg chg="mod">
          <ac:chgData name="Thomas Chapman" userId="62f56abd-8013-406a-a5cf-528bee683f35" providerId="ADAL" clId="{D2C6ED0A-C074-4E2D-AE6B-4E6AA94C434A}" dt="2020-11-11T08:45:04.677" v="177" actId="20577"/>
          <ac:spMkLst>
            <pc:docMk/>
            <pc:sldMk cId="2150264030" sldId="257"/>
            <ac:spMk id="3" creationId="{8860BBD2-39F8-4C9B-8C03-F64EA0958281}"/>
          </ac:spMkLst>
        </pc:spChg>
      </pc:sldChg>
      <pc:sldChg chg="addSp modSp add">
        <pc:chgData name="Thomas Chapman" userId="62f56abd-8013-406a-a5cf-528bee683f35" providerId="ADAL" clId="{D2C6ED0A-C074-4E2D-AE6B-4E6AA94C434A}" dt="2020-11-11T08:45:55.895" v="243" actId="14100"/>
        <pc:sldMkLst>
          <pc:docMk/>
          <pc:sldMk cId="4145334922" sldId="258"/>
        </pc:sldMkLst>
        <pc:spChg chg="mod">
          <ac:chgData name="Thomas Chapman" userId="62f56abd-8013-406a-a5cf-528bee683f35" providerId="ADAL" clId="{D2C6ED0A-C074-4E2D-AE6B-4E6AA94C434A}" dt="2020-11-11T08:45:42.947" v="222" actId="20577"/>
          <ac:spMkLst>
            <pc:docMk/>
            <pc:sldMk cId="4145334922" sldId="258"/>
            <ac:spMk id="2" creationId="{782BB961-2F3C-4946-BB9A-44E4977B2194}"/>
          </ac:spMkLst>
        </pc:spChg>
        <pc:spChg chg="mod">
          <ac:chgData name="Thomas Chapman" userId="62f56abd-8013-406a-a5cf-528bee683f35" providerId="ADAL" clId="{D2C6ED0A-C074-4E2D-AE6B-4E6AA94C434A}" dt="2020-11-11T08:45:47.091" v="240" actId="20577"/>
          <ac:spMkLst>
            <pc:docMk/>
            <pc:sldMk cId="4145334922" sldId="258"/>
            <ac:spMk id="3" creationId="{00D6E598-0D91-4202-A8B5-DFB0D635E784}"/>
          </ac:spMkLst>
        </pc:spChg>
        <pc:graphicFrameChg chg="add mod modGraphic">
          <ac:chgData name="Thomas Chapman" userId="62f56abd-8013-406a-a5cf-528bee683f35" providerId="ADAL" clId="{D2C6ED0A-C074-4E2D-AE6B-4E6AA94C434A}" dt="2020-11-11T08:45:55.895" v="243" actId="14100"/>
          <ac:graphicFrameMkLst>
            <pc:docMk/>
            <pc:sldMk cId="4145334922" sldId="258"/>
            <ac:graphicFrameMk id="4" creationId="{7E99974D-C579-4D56-9CCA-3E859FAA367B}"/>
          </ac:graphicFrameMkLst>
        </pc:graphicFrameChg>
      </pc:sldChg>
      <pc:sldChg chg="modSp add">
        <pc:chgData name="Thomas Chapman" userId="62f56abd-8013-406a-a5cf-528bee683f35" providerId="ADAL" clId="{D2C6ED0A-C074-4E2D-AE6B-4E6AA94C434A}" dt="2020-11-11T08:46:59.500" v="386" actId="20577"/>
        <pc:sldMkLst>
          <pc:docMk/>
          <pc:sldMk cId="1105383278" sldId="259"/>
        </pc:sldMkLst>
        <pc:spChg chg="mod">
          <ac:chgData name="Thomas Chapman" userId="62f56abd-8013-406a-a5cf-528bee683f35" providerId="ADAL" clId="{D2C6ED0A-C074-4E2D-AE6B-4E6AA94C434A}" dt="2020-11-11T08:46:19.221" v="281" actId="20577"/>
          <ac:spMkLst>
            <pc:docMk/>
            <pc:sldMk cId="1105383278" sldId="259"/>
            <ac:spMk id="2" creationId="{D52A1CC5-0D94-482A-AE9E-2C614E1376F5}"/>
          </ac:spMkLst>
        </pc:spChg>
        <pc:spChg chg="mod">
          <ac:chgData name="Thomas Chapman" userId="62f56abd-8013-406a-a5cf-528bee683f35" providerId="ADAL" clId="{D2C6ED0A-C074-4E2D-AE6B-4E6AA94C434A}" dt="2020-11-11T08:46:59.500" v="386" actId="20577"/>
          <ac:spMkLst>
            <pc:docMk/>
            <pc:sldMk cId="1105383278" sldId="259"/>
            <ac:spMk id="3" creationId="{1BDD3C99-D985-4782-B557-D877CB4F0EA1}"/>
          </ac:spMkLst>
        </pc:spChg>
      </pc:sldChg>
      <pc:sldChg chg="modSp add">
        <pc:chgData name="Thomas Chapman" userId="62f56abd-8013-406a-a5cf-528bee683f35" providerId="ADAL" clId="{D2C6ED0A-C074-4E2D-AE6B-4E6AA94C434A}" dt="2020-11-11T08:48:25.702" v="424" actId="27636"/>
        <pc:sldMkLst>
          <pc:docMk/>
          <pc:sldMk cId="2342001115" sldId="260"/>
        </pc:sldMkLst>
        <pc:spChg chg="mod">
          <ac:chgData name="Thomas Chapman" userId="62f56abd-8013-406a-a5cf-528bee683f35" providerId="ADAL" clId="{D2C6ED0A-C074-4E2D-AE6B-4E6AA94C434A}" dt="2020-11-11T08:47:07.068" v="404" actId="20577"/>
          <ac:spMkLst>
            <pc:docMk/>
            <pc:sldMk cId="2342001115" sldId="260"/>
            <ac:spMk id="2" creationId="{7B8866D3-DCD6-41AC-89F5-2EBB8C50A86E}"/>
          </ac:spMkLst>
        </pc:spChg>
        <pc:spChg chg="mod">
          <ac:chgData name="Thomas Chapman" userId="62f56abd-8013-406a-a5cf-528bee683f35" providerId="ADAL" clId="{D2C6ED0A-C074-4E2D-AE6B-4E6AA94C434A}" dt="2020-11-11T08:48:25.702" v="424" actId="27636"/>
          <ac:spMkLst>
            <pc:docMk/>
            <pc:sldMk cId="2342001115" sldId="260"/>
            <ac:spMk id="3" creationId="{DE852D5D-0C65-4354-A1D0-81F2FFBCBE1A}"/>
          </ac:spMkLst>
        </pc:spChg>
      </pc:sldChg>
      <pc:sldChg chg="addSp modSp add">
        <pc:chgData name="Thomas Chapman" userId="62f56abd-8013-406a-a5cf-528bee683f35" providerId="ADAL" clId="{D2C6ED0A-C074-4E2D-AE6B-4E6AA94C434A}" dt="2020-11-11T08:49:54.419" v="573" actId="1076"/>
        <pc:sldMkLst>
          <pc:docMk/>
          <pc:sldMk cId="601943750" sldId="261"/>
        </pc:sldMkLst>
        <pc:spChg chg="mod">
          <ac:chgData name="Thomas Chapman" userId="62f56abd-8013-406a-a5cf-528bee683f35" providerId="ADAL" clId="{D2C6ED0A-C074-4E2D-AE6B-4E6AA94C434A}" dt="2020-11-11T08:49:01.332" v="463" actId="20577"/>
          <ac:spMkLst>
            <pc:docMk/>
            <pc:sldMk cId="601943750" sldId="261"/>
            <ac:spMk id="2" creationId="{0EE9D4CF-578F-4620-8CC2-1C1176B8F769}"/>
          </ac:spMkLst>
        </pc:spChg>
        <pc:spChg chg="mod">
          <ac:chgData name="Thomas Chapman" userId="62f56abd-8013-406a-a5cf-528bee683f35" providerId="ADAL" clId="{D2C6ED0A-C074-4E2D-AE6B-4E6AA94C434A}" dt="2020-11-11T08:49:48.707" v="572" actId="14100"/>
          <ac:spMkLst>
            <pc:docMk/>
            <pc:sldMk cId="601943750" sldId="261"/>
            <ac:spMk id="3" creationId="{2DB4EE43-EEF5-41CA-AB18-BD30C4D8C6C0}"/>
          </ac:spMkLst>
        </pc:spChg>
        <pc:graphicFrameChg chg="add mod modGraphic">
          <ac:chgData name="Thomas Chapman" userId="62f56abd-8013-406a-a5cf-528bee683f35" providerId="ADAL" clId="{D2C6ED0A-C074-4E2D-AE6B-4E6AA94C434A}" dt="2020-11-11T08:49:54.419" v="573" actId="1076"/>
          <ac:graphicFrameMkLst>
            <pc:docMk/>
            <pc:sldMk cId="601943750" sldId="261"/>
            <ac:graphicFrameMk id="4" creationId="{A6F09220-53CF-4732-AC13-AA61E5F46D4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5013-4BC3-431C-A9A7-2190B78FC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1F9E7-4B3D-44E6-9F52-04D7CC159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DA7A-A0EF-460A-BCDA-9BBE63750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24EE4-8FA8-41D2-9AF2-9D8F1731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23F66-3C1C-4F00-93D7-961F2E79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46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8D704-6E89-4BE5-8176-CC92397F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F36FC-5358-4F41-9795-1884BF7E1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FC680-2036-43B3-9D35-7CC7776D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8D021-C274-4A44-ABF2-2E8E0C98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7E44C-9009-45F7-B45E-12678EB2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64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1AF51E-5177-4378-A369-892610B72C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F3601-80C8-4B37-A3D1-3E0BC45ED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F3630-4F91-4744-9DAE-5B326913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97634-99D7-4EC1-9929-DA68F438C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A8567-37D7-4759-B7D3-04580C75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46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D7AFF-CD7D-4A26-A7D1-62D4FF5F9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686F5-7D5B-4BC8-9ECE-E2A43104A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B1EC-DD65-42D8-BFE3-C6A18975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BB7C7-F69B-4DF7-8C04-C56F79C56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E087C-32E1-424B-B972-CE05B145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767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221D-2563-483D-809E-A551BE09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833AD-C8B4-4037-8A5A-E8ADD1522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CD485-F0DA-46F6-BB35-891EEC790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8EA6E-053F-4B0F-B299-8A093A14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178B5-C023-4376-B0A7-564BAC3F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80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F60-D430-428F-ADB6-7CD3350AA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B67E3-A734-40D4-8837-B93481F7B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E1442-59EB-4FC9-929E-A3164ADDF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73C83-24A3-4A3F-AE4A-E04881811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2572F-3E49-4A78-B406-7A33D228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DAAED-1FD5-4065-87A3-CDED4EDF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304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65EA-E264-43F1-99C5-EADED6EF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C52A0-88F2-48C8-8F1B-8C688C77E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AE272-60BC-4A6B-AA91-5222DBAB8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6E99E8-D3A4-4E17-9490-130503836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F92ABB-1ADD-4090-A8D5-4E18CA1DE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1CC59-084A-40CF-BC2B-A4236C31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5CDF2-84D7-41A9-AC94-3BDD7BFD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824B85-B355-42F6-A25F-679031CC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954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8B373-ABEE-4218-B3BA-634CCCAD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968A9E-8A68-4D99-8818-E75AF64B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21F33-B1B8-4DB5-8414-91D5C18B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BA69D-13DB-40D6-AF47-7A391E43A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36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E81B7-A433-4BB9-A5C8-A77E9352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32C5E-A06D-4CBF-95DB-DCC53118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D9590-ED75-4521-9035-D3C0FA2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33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01A5A-33A8-4EE3-8F71-104B661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5F469-1C42-4509-AF69-3AD13FD81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E8CA0-6D8F-4BB8-B723-D73020AC7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441DF-3D92-42AC-AF78-D40982DD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7650D-BD04-40BC-8B98-3DC7FD38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58064-DE30-4CB0-B2D1-3C79F985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984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DF63-8829-4961-8AC7-8B850120C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7D70D8-04E1-4E99-B53A-5879DC0DA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F9308-1AFE-45E8-A600-7EBB4C584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C2D3F-DA71-4388-AA60-3C898467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4F5B6-47E8-4308-A483-856A6B7C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3FE83-3D68-4819-B019-9AFA6A839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18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6E875B-62B9-4591-8358-B701F165A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9B351-7397-47A4-B94C-E09D4466F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9229-4B8E-4BF7-91D2-2C6D651AD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9E767-EA68-4523-835F-E9A0CA7487DA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9846B-21C4-4D2E-8123-9ADB4A669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32AED-1FEB-4FE5-B24A-3474DADCC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81E48-6162-4494-87E8-10A48CC2E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20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209E6-7457-46CD-8948-6027343E28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WF on ultra-low BLER requirements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CC679-8369-4733-A121-507CA561F7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R4-2017057</a:t>
            </a:r>
          </a:p>
          <a:p>
            <a:r>
              <a:rPr lang="sv-SE" dirty="0"/>
              <a:t>Moderator (Ericsson)</a:t>
            </a:r>
          </a:p>
        </p:txBody>
      </p:sp>
    </p:spTree>
    <p:extLst>
      <p:ext uri="{BB962C8B-B14F-4D97-AF65-F5344CB8AC3E}">
        <p14:creationId xmlns:p14="http://schemas.microsoft.com/office/powerpoint/2010/main" val="33997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FABC-78D5-43E1-8A7D-B70D72F2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first round (UE FMCS)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0BBD2-39F8-4C9B-8C03-F64EA0958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Preliminary requirement values for UE:</a:t>
            </a:r>
          </a:p>
          <a:p>
            <a:pPr lvl="1"/>
            <a:r>
              <a:rPr lang="en-US" dirty="0"/>
              <a:t>15kHz, 2RX: [3.2] dB</a:t>
            </a:r>
            <a:endParaRPr lang="sv-SE" dirty="0"/>
          </a:p>
          <a:p>
            <a:pPr lvl="1"/>
            <a:r>
              <a:rPr lang="en-US" dirty="0"/>
              <a:t>15kHz, 4RX: [3.3] dB</a:t>
            </a:r>
            <a:endParaRPr lang="sv-SE" dirty="0"/>
          </a:p>
          <a:p>
            <a:pPr lvl="1"/>
            <a:r>
              <a:rPr lang="en-US" dirty="0"/>
              <a:t>30kHz 2RX: [0.6] dB</a:t>
            </a:r>
            <a:endParaRPr lang="sv-SE" dirty="0"/>
          </a:p>
          <a:p>
            <a:pPr lvl="1"/>
            <a:r>
              <a:rPr lang="en-US" dirty="0"/>
              <a:t>30kHz, 4RX: [0.7] dB</a:t>
            </a:r>
          </a:p>
          <a:p>
            <a:pPr lvl="1"/>
            <a:r>
              <a:rPr lang="en-US" dirty="0"/>
              <a:t>Can be updated next meeting if further simulations available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026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BB961-2F3C-4946-BB9A-44E4977B2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first round (BS)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6E598-0D91-4202-A8B5-DFB0D635E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Requirement values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99974D-C579-4D56-9CCA-3E859FAA3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01023"/>
              </p:ext>
            </p:extLst>
          </p:nvPr>
        </p:nvGraphicFramePr>
        <p:xfrm>
          <a:off x="2394857" y="2667000"/>
          <a:ext cx="8327572" cy="3363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3354">
                  <a:extLst>
                    <a:ext uri="{9D8B030D-6E8A-4147-A177-3AD203B41FA5}">
                      <a16:colId xmlns:a16="http://schemas.microsoft.com/office/drawing/2014/main" val="2727834450"/>
                    </a:ext>
                  </a:extLst>
                </a:gridCol>
                <a:gridCol w="4164218">
                  <a:extLst>
                    <a:ext uri="{9D8B030D-6E8A-4147-A177-3AD203B41FA5}">
                      <a16:colId xmlns:a16="http://schemas.microsoft.com/office/drawing/2014/main" val="1783807902"/>
                    </a:ext>
                  </a:extLst>
                </a:gridCol>
              </a:tblGrid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15kHz, 5MHz Bandwidth, Type A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-5.1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267656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15kHz, 10MHz Bandwidth, Type A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-5.9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486249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30kHz, 10MHz Bandwidth, Type A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-5.4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125168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30kHz, 40MHz Bandwidth, Type A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-6.2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548198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15kHz, 5MHz Bandwidth, Type B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-5.2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4564366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15kHz, 10MHz Bandwidth, Type B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-5.9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8896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30kHz, 10MHz Bandwidth, Type B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-5.5 dB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8774425"/>
                  </a:ext>
                </a:extLst>
              </a:tr>
              <a:tr h="42046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30kHz, 40MHz Bandwidth, Type B mapping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-6.2 dB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2359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33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1CC5-0D94-482A-AE9E-2C614E13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the first round (CQI)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D3C99-D985-4782-B557-D877CB4F0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Use pass/fail criteria for the CQI test</a:t>
            </a:r>
          </a:p>
          <a:p>
            <a:r>
              <a:rPr lang="sv-SE" dirty="0"/>
              <a:t>LS to be sent to RAN5 once CQI requirement is finalized</a:t>
            </a:r>
          </a:p>
        </p:txBody>
      </p:sp>
    </p:spTree>
    <p:extLst>
      <p:ext uri="{BB962C8B-B14F-4D97-AF65-F5344CB8AC3E}">
        <p14:creationId xmlns:p14="http://schemas.microsoft.com/office/powerpoint/2010/main" val="110538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D4CF-578F-4620-8CC2-1C1176B8F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from the second round (CQI)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EE43-EEF5-41CA-AB18-BD30C4D8C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921000" cy="4351338"/>
          </a:xfrm>
        </p:spPr>
        <p:txBody>
          <a:bodyPr/>
          <a:lstStyle/>
          <a:p>
            <a:r>
              <a:rPr lang="sv-SE" dirty="0"/>
              <a:t>Parameters</a:t>
            </a:r>
          </a:p>
          <a:p>
            <a:pPr lvl="1"/>
            <a:r>
              <a:rPr lang="sv-SE" dirty="0"/>
              <a:t>Can be fine tuned in the next meeting, but these parameters are suggested for simulation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F09220-53CF-4732-AC13-AA61E5F46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27932"/>
              </p:ext>
            </p:extLst>
          </p:nvPr>
        </p:nvGraphicFramePr>
        <p:xfrm>
          <a:off x="5708073" y="1394698"/>
          <a:ext cx="5809674" cy="5098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735">
                  <a:extLst>
                    <a:ext uri="{9D8B030D-6E8A-4147-A177-3AD203B41FA5}">
                      <a16:colId xmlns:a16="http://schemas.microsoft.com/office/drawing/2014/main" val="3387078522"/>
                    </a:ext>
                  </a:extLst>
                </a:gridCol>
                <a:gridCol w="483872">
                  <a:extLst>
                    <a:ext uri="{9D8B030D-6E8A-4147-A177-3AD203B41FA5}">
                      <a16:colId xmlns:a16="http://schemas.microsoft.com/office/drawing/2014/main" val="4272303058"/>
                    </a:ext>
                  </a:extLst>
                </a:gridCol>
                <a:gridCol w="1506735">
                  <a:extLst>
                    <a:ext uri="{9D8B030D-6E8A-4147-A177-3AD203B41FA5}">
                      <a16:colId xmlns:a16="http://schemas.microsoft.com/office/drawing/2014/main" val="483271394"/>
                    </a:ext>
                  </a:extLst>
                </a:gridCol>
                <a:gridCol w="736052">
                  <a:extLst>
                    <a:ext uri="{9D8B030D-6E8A-4147-A177-3AD203B41FA5}">
                      <a16:colId xmlns:a16="http://schemas.microsoft.com/office/drawing/2014/main" val="2379180118"/>
                    </a:ext>
                  </a:extLst>
                </a:gridCol>
                <a:gridCol w="736052">
                  <a:extLst>
                    <a:ext uri="{9D8B030D-6E8A-4147-A177-3AD203B41FA5}">
                      <a16:colId xmlns:a16="http://schemas.microsoft.com/office/drawing/2014/main" val="2870922576"/>
                    </a:ext>
                  </a:extLst>
                </a:gridCol>
                <a:gridCol w="128566">
                  <a:extLst>
                    <a:ext uri="{9D8B030D-6E8A-4147-A177-3AD203B41FA5}">
                      <a16:colId xmlns:a16="http://schemas.microsoft.com/office/drawing/2014/main" val="997040256"/>
                    </a:ext>
                  </a:extLst>
                </a:gridCol>
                <a:gridCol w="711662">
                  <a:extLst>
                    <a:ext uri="{9D8B030D-6E8A-4147-A177-3AD203B41FA5}">
                      <a16:colId xmlns:a16="http://schemas.microsoft.com/office/drawing/2014/main" val="660767655"/>
                    </a:ext>
                  </a:extLst>
                </a:gridCol>
              </a:tblGrid>
              <a:tr h="7320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Parameter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Unit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FDD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TDD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extLst>
                  <a:ext uri="{0D108BD9-81ED-4DB2-BD59-A6C34878D82A}">
                    <a16:rowId xmlns:a16="http://schemas.microsoft.com/office/drawing/2014/main" val="1074771450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Bandwidth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MHz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40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05327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Number of allocated PDSCH resource blocks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52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106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66512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Subcarrier spacing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kHz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15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30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678535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MCS table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Table 3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033308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PDSCH starting symbol/length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2/12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340808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Number of PDSCH MIMO layers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173559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PDSCH mapping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Type A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304028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DMRS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Type 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2610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DMRS duration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single-symbol DMRS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51220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Number of additional DMRS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289711"/>
                  </a:ext>
                </a:extLst>
              </a:tr>
              <a:tr h="21961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Slot pattern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N/A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7D1S2U, S=6D: 4G: 4U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564339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Propagation channel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AWGN 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146132"/>
                  </a:ext>
                </a:extLst>
              </a:tr>
              <a:tr h="14641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Antenna configuration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1x2, ULA low​</a:t>
                      </a:r>
                      <a:endParaRPr lang="sv-SE" sz="5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1x4, ULA low​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204404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Beamforming Model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As specified in Annex B.4.1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570273"/>
                  </a:ext>
                </a:extLst>
              </a:tr>
              <a:tr h="73205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ZP CSI-RS configuration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CSI-RS resource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Periodic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706701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Number of CSI-RS ports (X)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674214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CDM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 CDM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080747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Density (ρ)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443136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First subcarrier index in the PRB used for CSI-RS (k</a:t>
                      </a:r>
                      <a:r>
                        <a:rPr lang="en-US" sz="400" baseline="-25000">
                          <a:effectLst/>
                        </a:rPr>
                        <a:t>0</a:t>
                      </a:r>
                      <a:r>
                        <a:rPr lang="en-US" sz="400">
                          <a:effectLst/>
                        </a:rPr>
                        <a:t>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Row 2,4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31917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First OFDM symbol in the PRB used for CSI-RS (l</a:t>
                      </a:r>
                      <a:r>
                        <a:rPr lang="en-US" sz="400" baseline="-25000">
                          <a:effectLst/>
                        </a:rPr>
                        <a:t>0</a:t>
                      </a:r>
                      <a:r>
                        <a:rPr lang="en-US" sz="400">
                          <a:effectLst/>
                        </a:rPr>
                        <a:t>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9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123708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CSI-RS</a:t>
                      </a:r>
                      <a:endParaRPr lang="sv-SE" sz="5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periodicity and offset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slot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5/1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8791"/>
                  </a:ext>
                </a:extLst>
              </a:tr>
              <a:tr h="73205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NZP CSI-RS for CSI acquisition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CSI-RS resource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Periodic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776868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Number of CSI-RS ports (X)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64060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CDM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 CDM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78889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Density (ρ)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3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862301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First subcarrier index in the PRB used for CSI-RS (k</a:t>
                      </a:r>
                      <a:r>
                        <a:rPr lang="en-US" sz="400" baseline="-25000" dirty="0">
                          <a:effectLst/>
                        </a:rPr>
                        <a:t>0</a:t>
                      </a:r>
                      <a:r>
                        <a:rPr lang="en-US" sz="400" dirty="0">
                          <a:effectLst/>
                        </a:rPr>
                        <a:t>, k</a:t>
                      </a:r>
                      <a:r>
                        <a:rPr lang="en-US" sz="400" baseline="-25000" dirty="0">
                          <a:effectLst/>
                        </a:rPr>
                        <a:t>1</a:t>
                      </a:r>
                      <a:r>
                        <a:rPr lang="en-US" sz="400" dirty="0">
                          <a:effectLst/>
                        </a:rPr>
                        <a:t>)</a:t>
                      </a:r>
                      <a:endParaRPr lang="sv-SE" sz="5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Row 1,(0,-)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733966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First OFDM symbol in the PRB used for CSI-RS (l</a:t>
                      </a:r>
                      <a:r>
                        <a:rPr lang="en-US" sz="400" baseline="-25000">
                          <a:effectLst/>
                        </a:rPr>
                        <a:t>0</a:t>
                      </a:r>
                      <a:r>
                        <a:rPr lang="en-US" sz="400">
                          <a:effectLst/>
                        </a:rPr>
                        <a:t>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13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977299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NZP CSI-RS-timeConfig</a:t>
                      </a:r>
                      <a:endParaRPr lang="sv-SE" sz="5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periodicity and offset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slot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5/1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25019"/>
                  </a:ext>
                </a:extLst>
              </a:tr>
              <a:tr h="73205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CSI-IM configuration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CSI-IM resource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Periodic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472253"/>
                  </a:ext>
                </a:extLst>
              </a:tr>
              <a:tr h="732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CSI-IM RE pattern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665024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CSI-IM Resource Mapping</a:t>
                      </a:r>
                      <a:endParaRPr lang="sv-SE" sz="5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(k</a:t>
                      </a:r>
                      <a:r>
                        <a:rPr lang="en-US" sz="400" baseline="-25000">
                          <a:effectLst/>
                        </a:rPr>
                        <a:t>CSI-IM</a:t>
                      </a:r>
                      <a:r>
                        <a:rPr lang="en-US" sz="400">
                          <a:effectLst/>
                        </a:rPr>
                        <a:t>,l</a:t>
                      </a:r>
                      <a:r>
                        <a:rPr lang="en-US" sz="400" baseline="-25000">
                          <a:effectLst/>
                        </a:rPr>
                        <a:t>CSI-IM</a:t>
                      </a:r>
                      <a:r>
                        <a:rPr lang="en-US" sz="400">
                          <a:effectLst/>
                        </a:rPr>
                        <a:t>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(4, 9)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670469"/>
                  </a:ext>
                </a:extLst>
              </a:tr>
              <a:tr h="14641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CSI-IM timeConfig</a:t>
                      </a:r>
                      <a:endParaRPr lang="sv-SE" sz="5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periodicity and offset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slot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5/1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10/1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03317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ReportConfigType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Periodic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357364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CQI-table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Table 3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539822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reportQuantity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cri-RI-PMI-CQI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59291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timeRestrictionForChannelMeasurements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Not configured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179784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timeRestrictionForInterferenceMeasurements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Not configured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34152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cqi-FormatIndicator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Wide</a:t>
                      </a:r>
                      <a:r>
                        <a:rPr lang="en-GB" sz="400">
                          <a:effectLst/>
                        </a:rPr>
                        <a:t>band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8929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pmi-FormatIndicator  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Wideband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768459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Sub-band Size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RB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8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16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08713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Csi-ReportingBand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1111111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028515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CSI-Report periodicity and offset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slot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5/0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10/9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600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aperiodicTriggeringOffset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Not configured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290626"/>
                  </a:ext>
                </a:extLst>
              </a:tr>
              <a:tr h="73205">
                <a:tc rowSpan="5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Codebook configuration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rowSpan="5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Codebook Type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typeI-SinglePanel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746029"/>
                  </a:ext>
                </a:extLst>
              </a:tr>
              <a:tr h="73205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Codebook Mode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175346"/>
                  </a:ext>
                </a:extLst>
              </a:tr>
              <a:tr h="146410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(CodebookConfig-N1,CodebookConfig-N2)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Not configured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677934"/>
                  </a:ext>
                </a:extLst>
              </a:tr>
              <a:tr h="73205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CodebookSubsetRestriction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010000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437633"/>
                  </a:ext>
                </a:extLst>
              </a:tr>
              <a:tr h="73205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RI Restriction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00000001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577516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Physical channel for CSI report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PUCCH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79882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CQI/RI/PMI delay 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ms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8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9.5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859765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Maximum number of HARQ transmission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166519"/>
                  </a:ext>
                </a:extLst>
              </a:tr>
              <a:tr h="7320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Target BLER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10^-5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898589"/>
                  </a:ext>
                </a:extLst>
              </a:tr>
              <a:tr h="177764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PBCH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slot#0 per 20ms periodicity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073401"/>
                  </a:ext>
                </a:extLst>
              </a:tr>
              <a:tr h="8888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PT-RS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 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Disabled</a:t>
                      </a:r>
                      <a:endParaRPr lang="sv-SE" sz="5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33743"/>
                  </a:ext>
                </a:extLst>
              </a:tr>
              <a:tr h="73205">
                <a:tc gridSpan="7">
                  <a:txBody>
                    <a:bodyPr/>
                    <a:lstStyle/>
                    <a:p>
                      <a:pPr marL="540385" marR="0" indent="-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400" dirty="0">
                          <a:effectLst/>
                        </a:rPr>
                        <a:t>PDSCH is not scheduled on slots containing CSI-RS or slots which are not full DL</a:t>
                      </a:r>
                      <a:endParaRPr lang="sv-SE" sz="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315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4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866D3-DCD6-41AC-89F5-2EBB8C50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Open issues (CQI)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2D5D-0C65-4354-A1D0-81F2FFBCB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Issue 1 Confidence level and X: </a:t>
            </a:r>
            <a:endParaRPr lang="sv-SE" dirty="0"/>
          </a:p>
          <a:p>
            <a:pPr lvl="1" hangingPunct="0"/>
            <a:r>
              <a:rPr lang="en-GB" dirty="0"/>
              <a:t>Op1: 98.6% Confidence level with X = 0 dB </a:t>
            </a:r>
            <a:endParaRPr lang="sv-SE" dirty="0"/>
          </a:p>
          <a:p>
            <a:pPr lvl="1" hangingPunct="0"/>
            <a:r>
              <a:rPr lang="en-GB" dirty="0"/>
              <a:t>Op2: 99% Confidence level with X = 0 dB </a:t>
            </a:r>
            <a:endParaRPr lang="sv-SE" dirty="0"/>
          </a:p>
          <a:p>
            <a:pPr lvl="1" hangingPunct="0"/>
            <a:r>
              <a:rPr lang="en-GB" dirty="0"/>
              <a:t>Op3: 99.999% Confidence level with X = [0.5] dB </a:t>
            </a:r>
            <a:endParaRPr lang="sv-SE" dirty="0"/>
          </a:p>
          <a:p>
            <a:r>
              <a:rPr lang="en-GB" dirty="0"/>
              <a:t>Issue 2: CQI Lower bound and number of SNR test points</a:t>
            </a:r>
            <a:endParaRPr lang="sv-SE" dirty="0"/>
          </a:p>
          <a:p>
            <a:pPr lvl="1" hangingPunct="0"/>
            <a:r>
              <a:rPr lang="en-GB" dirty="0"/>
              <a:t>Option 1: Lower bound, 2 SNR test points</a:t>
            </a:r>
            <a:endParaRPr lang="sv-SE" dirty="0"/>
          </a:p>
          <a:p>
            <a:pPr lvl="1" hangingPunct="0"/>
            <a:r>
              <a:rPr lang="en-GB" dirty="0"/>
              <a:t>Option 2: No lower bound, 2 SNR test points</a:t>
            </a:r>
            <a:endParaRPr lang="sv-SE" dirty="0"/>
          </a:p>
          <a:p>
            <a:pPr lvl="1" hangingPunct="0"/>
            <a:r>
              <a:rPr lang="en-GB" dirty="0"/>
              <a:t>Option 3: Lower bound, 1 SNR test point</a:t>
            </a:r>
            <a:endParaRPr lang="sv-SE" dirty="0"/>
          </a:p>
          <a:p>
            <a:pPr lvl="1" hangingPunct="0"/>
            <a:r>
              <a:rPr lang="en-GB" dirty="0"/>
              <a:t>Option 4: No lower bound, 1 SNR test point</a:t>
            </a:r>
          </a:p>
          <a:p>
            <a:r>
              <a:rPr lang="en-GB" dirty="0"/>
              <a:t>Issue 3: Applicability rule for FMCS and CQI</a:t>
            </a:r>
            <a:endParaRPr lang="sv-SE" dirty="0"/>
          </a:p>
          <a:p>
            <a:pPr lvl="1" hangingPunct="0"/>
            <a:r>
              <a:rPr lang="en-GB" dirty="0"/>
              <a:t>Option 1: Define applicability rule</a:t>
            </a:r>
            <a:endParaRPr lang="sv-SE" dirty="0"/>
          </a:p>
          <a:p>
            <a:pPr lvl="1" hangingPunct="0"/>
            <a:r>
              <a:rPr lang="en-GB" dirty="0"/>
              <a:t>Option 2: No applicability rule</a:t>
            </a:r>
            <a:endParaRPr lang="sv-SE" dirty="0"/>
          </a:p>
          <a:p>
            <a:pPr marL="457200" lvl="1" indent="0" hangingPunc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2001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735</Words>
  <Application>Microsoft Office PowerPoint</Application>
  <PresentationFormat>Widescreen</PresentationFormat>
  <Paragraphs>233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WF on ultra-low BLER requirements</vt:lpstr>
      <vt:lpstr>Agreements from first round (UE FMCS)</vt:lpstr>
      <vt:lpstr>Agreements from first round (BS)</vt:lpstr>
      <vt:lpstr>Agreements from the first round (CQI)</vt:lpstr>
      <vt:lpstr>Agreements from the second round (CQI)</vt:lpstr>
      <vt:lpstr>Open issues (CQI)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ultra-low BLER requirements</dc:title>
  <dc:creator>Thomas Chapman</dc:creator>
  <cp:lastModifiedBy>Thomas Chapman</cp:lastModifiedBy>
  <cp:revision>1</cp:revision>
  <dcterms:created xsi:type="dcterms:W3CDTF">2020-11-11T08:40:23Z</dcterms:created>
  <dcterms:modified xsi:type="dcterms:W3CDTF">2020-11-11T08:49:59Z</dcterms:modified>
</cp:coreProperties>
</file>