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73" r:id="rId5"/>
    <p:sldId id="268" r:id="rId6"/>
    <p:sldId id="269" r:id="rId7"/>
    <p:sldId id="265" r:id="rId8"/>
    <p:sldId id="266" r:id="rId9"/>
    <p:sldId id="270" r:id="rId10"/>
    <p:sldId id="271" r:id="rId11"/>
    <p:sldId id="272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FDE900-30FA-45E2-8151-84C4986C4BE3}" v="3" dt="2020-08-26T15:39:04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07" autoAdjust="0"/>
    <p:restoredTop sz="84379" autoAdjust="0"/>
  </p:normalViewPr>
  <p:slideViewPr>
    <p:cSldViewPr snapToGrid="0">
      <p:cViewPr varScale="1">
        <p:scale>
          <a:sx n="99" d="100"/>
          <a:sy n="99" d="100"/>
        </p:scale>
        <p:origin x="121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-Hsiang Huang" userId="543a1667-cf7d-4263-9c3a-2bbd98271c62" providerId="ADAL" clId="{DB0842FD-08B9-44D8-83DD-22DF841FE277}"/>
    <pc:docChg chg="custSel modSld">
      <pc:chgData name="Chu-Hsiang Huang" userId="543a1667-cf7d-4263-9c3a-2bbd98271c62" providerId="ADAL" clId="{DB0842FD-08B9-44D8-83DD-22DF841FE277}" dt="2020-08-26T15:39:10.387" v="115" actId="27636"/>
      <pc:docMkLst>
        <pc:docMk/>
      </pc:docMkLst>
      <pc:sldChg chg="modSp">
        <pc:chgData name="Chu-Hsiang Huang" userId="543a1667-cf7d-4263-9c3a-2bbd98271c62" providerId="ADAL" clId="{DB0842FD-08B9-44D8-83DD-22DF841FE277}" dt="2020-08-26T15:39:10.387" v="115" actId="27636"/>
        <pc:sldMkLst>
          <pc:docMk/>
          <pc:sldMk cId="1818086527" sldId="263"/>
        </pc:sldMkLst>
        <pc:spChg chg="mod">
          <ac:chgData name="Chu-Hsiang Huang" userId="543a1667-cf7d-4263-9c3a-2bbd98271c62" providerId="ADAL" clId="{DB0842FD-08B9-44D8-83DD-22DF841FE277}" dt="2020-08-26T15:39:10.387" v="115" actId="27636"/>
          <ac:spMkLst>
            <pc:docMk/>
            <pc:sldMk cId="1818086527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4DA2B-B45A-47D7-83F3-850388661209}" type="datetimeFigureOut">
              <a:rPr lang="ko-KR" altLang="en-US" smtClean="0"/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D5B0B-4D79-4A98-806C-E2370ABC05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44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204186" y="167936"/>
            <a:ext cx="11833934" cy="593663"/>
          </a:xfrm>
        </p:spPr>
        <p:txBody>
          <a:bodyPr>
            <a:no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204186" y="843378"/>
            <a:ext cx="11833934" cy="5832629"/>
          </a:xfrm>
        </p:spPr>
        <p:txBody>
          <a:bodyPr/>
          <a:lstStyle>
            <a:lvl1pPr>
              <a:lnSpc>
                <a:spcPct val="10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Wingdings" panose="05000000000000000000" pitchFamily="2" charset="2"/>
              <a:buChar char="ü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altLang="ko-KR" dirty="0"/>
              <a:t>Title</a:t>
            </a:r>
            <a:endParaRPr lang="ko-KR" altLang="en-US" dirty="0"/>
          </a:p>
          <a:p>
            <a:pPr lvl="1"/>
            <a:r>
              <a:rPr lang="en-US" altLang="ko-KR" dirty="0"/>
              <a:t>a</a:t>
            </a:r>
            <a:endParaRPr lang="ko-KR" altLang="en-US" dirty="0"/>
          </a:p>
          <a:p>
            <a:pPr lvl="2"/>
            <a:r>
              <a:rPr lang="en-US" altLang="ko-KR" dirty="0"/>
              <a:t>b</a:t>
            </a:r>
            <a:endParaRPr lang="ko-KR" altLang="en-US" dirty="0"/>
          </a:p>
          <a:p>
            <a:pPr lvl="3"/>
            <a:r>
              <a:rPr lang="en-US" altLang="ko-KR" dirty="0"/>
              <a:t>c</a:t>
            </a:r>
            <a:endParaRPr lang="ko-KR" altLang="en-US" dirty="0"/>
          </a:p>
          <a:p>
            <a:pPr lvl="4"/>
            <a:r>
              <a:rPr lang="en-US" altLang="ko-KR" dirty="0"/>
              <a:t>d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0" y="750841"/>
            <a:ext cx="12192000" cy="4571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946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4DA2B-B45A-47D7-83F3-850388661209}" type="datetimeFigureOut">
              <a:rPr lang="ko-KR" altLang="en-US" smtClean="0"/>
              <a:t>2020-11-11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D5B0B-4D79-4A98-806C-E2370ABC058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306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1"/>
          <p:cNvSpPr txBox="1">
            <a:spLocks/>
          </p:cNvSpPr>
          <p:nvPr/>
        </p:nvSpPr>
        <p:spPr>
          <a:xfrm>
            <a:off x="1444341" y="2301598"/>
            <a:ext cx="9303318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3600" dirty="0">
                <a:latin typeface="Arial" panose="020B0604020202020204" pitchFamily="34" charset="0"/>
                <a:cs typeface="Arial" panose="020B0604020202020204" pitchFamily="34" charset="0"/>
              </a:rPr>
              <a:t>WF on </a:t>
            </a:r>
            <a:r>
              <a:rPr lang="en-US" altLang="ko-K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single link tests for NR V2X demodulation performance </a:t>
            </a:r>
            <a:endParaRPr lang="ko-KR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6"/>
          <p:cNvSpPr>
            <a:spLocks noChangeArrowheads="1"/>
          </p:cNvSpPr>
          <p:nvPr/>
        </p:nvSpPr>
        <p:spPr bwMode="auto">
          <a:xfrm>
            <a:off x="179388" y="188913"/>
            <a:ext cx="604879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60475" algn="l"/>
              </a:tabLst>
              <a:defRPr/>
            </a:pPr>
            <a:r>
              <a:rPr kumimoji="1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3GPP TSG-RAN WG4 Meeting #</a:t>
            </a:r>
            <a:r>
              <a:rPr kumimoji="1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97-e</a:t>
            </a:r>
            <a:r>
              <a:rPr kumimoji="1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/>
            </a:r>
            <a:br>
              <a:rPr kumimoji="1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</a:br>
            <a:r>
              <a:rPr kumimoji="1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Electronic Meeting, </a:t>
            </a:r>
            <a:r>
              <a:rPr kumimoji="1" lang="en-US" altLang="ko-KR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2 – 13 Nov., </a:t>
            </a:r>
            <a:r>
              <a:rPr kumimoji="1" lang="en-US" altLang="ko-K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2020</a:t>
            </a:r>
            <a:endParaRPr kumimoji="1" lang="en-GB" altLang="ko-KR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260475" algn="l"/>
              </a:tabLst>
              <a:defRPr/>
            </a:pPr>
            <a:r>
              <a:rPr kumimoji="1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Agenda Item: </a:t>
            </a:r>
            <a:r>
              <a:rPr kumimoji="1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</a:rPr>
              <a:t>7.3.7.1</a:t>
            </a:r>
            <a:endParaRPr kumimoji="1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0" name="正方形/長方形 5"/>
          <p:cNvSpPr/>
          <p:nvPr/>
        </p:nvSpPr>
        <p:spPr>
          <a:xfrm>
            <a:off x="10392680" y="188913"/>
            <a:ext cx="1512961" cy="369332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lvl="0" latinLnBrk="0">
              <a:spcAft>
                <a:spcPts val="900"/>
              </a:spcAft>
              <a:tabLst>
                <a:tab pos="1260475" algn="l"/>
              </a:tabLst>
              <a:defRPr/>
            </a:pPr>
            <a:r>
              <a:rPr lang="en-US" altLang="zh-CN" b="1" kern="0" dirty="0">
                <a:solidFill>
                  <a:prstClr val="black"/>
                </a:solidFill>
                <a:latin typeface="Arial" charset="0"/>
                <a:ea typeface="ＭＳ Ｐゴシック" panose="020B0600070205080204" pitchFamily="34" charset="-128"/>
              </a:rPr>
              <a:t>R4-2017469</a:t>
            </a:r>
            <a:endParaRPr kumimoji="0" lang="en-GB" altLang="zh-CN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1" name="부제목 2"/>
          <p:cNvSpPr txBox="1">
            <a:spLocks/>
          </p:cNvSpPr>
          <p:nvPr/>
        </p:nvSpPr>
        <p:spPr>
          <a:xfrm>
            <a:off x="2027548" y="4615763"/>
            <a:ext cx="8136904" cy="582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 Electronics</a:t>
            </a:r>
            <a:endParaRPr lang="ko-KR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42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PSFCH demodulation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Test metric based on “NACK only” feedback mode </a:t>
            </a:r>
          </a:p>
          <a:p>
            <a:pPr lvl="1"/>
            <a:r>
              <a:rPr lang="en-US" altLang="ko-KR" dirty="0" err="1" smtClean="0"/>
              <a:t>Pr</a:t>
            </a:r>
            <a:r>
              <a:rPr lang="en-US" altLang="ko-KR" dirty="0" smtClean="0"/>
              <a:t>(NACK </a:t>
            </a:r>
            <a:r>
              <a:rPr lang="en-US" altLang="ko-KR" dirty="0"/>
              <a:t>miss)&lt;1% </a:t>
            </a:r>
            <a:r>
              <a:rPr lang="en-US" altLang="ko-KR" dirty="0" smtClean="0"/>
              <a:t>and </a:t>
            </a:r>
            <a:r>
              <a:rPr lang="en-US" altLang="ko-KR" dirty="0" err="1" smtClean="0"/>
              <a:t>Pr</a:t>
            </a:r>
            <a:r>
              <a:rPr lang="en-US" altLang="ko-KR" dirty="0" smtClean="0"/>
              <a:t>(DTX </a:t>
            </a:r>
            <a:r>
              <a:rPr lang="en-US" altLang="ko-KR" dirty="0"/>
              <a:t>to </a:t>
            </a:r>
            <a:r>
              <a:rPr lang="en-US" altLang="ko-KR" dirty="0" smtClean="0"/>
              <a:t>NACK</a:t>
            </a:r>
            <a:r>
              <a:rPr lang="en-US" altLang="ko-KR" dirty="0"/>
              <a:t>)&lt;1</a:t>
            </a:r>
            <a:r>
              <a:rPr lang="en-US" altLang="ko-KR" dirty="0" smtClean="0"/>
              <a:t>%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PSFCH </a:t>
            </a:r>
            <a:r>
              <a:rPr lang="en-US" altLang="ko-KR" dirty="0" smtClean="0"/>
              <a:t>periodicity</a:t>
            </a:r>
          </a:p>
          <a:p>
            <a:pPr lvl="1"/>
            <a:r>
              <a:rPr lang="en-US" altLang="ko-KR" dirty="0" smtClean="0"/>
              <a:t>1 periodicity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Number of cyclic shift pair</a:t>
            </a:r>
          </a:p>
          <a:p>
            <a:pPr lvl="1"/>
            <a:r>
              <a:rPr lang="en-US" altLang="ko-KR" dirty="0" smtClean="0"/>
              <a:t>1 cyclic shift pair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Relative </a:t>
            </a:r>
            <a:r>
              <a:rPr lang="en-US" altLang="ko-KR" dirty="0"/>
              <a:t>velocity </a:t>
            </a:r>
          </a:p>
          <a:p>
            <a:pPr lvl="1"/>
            <a:r>
              <a:rPr lang="en-US" altLang="ko-KR" dirty="0" smtClean="0"/>
              <a:t>30km/h </a:t>
            </a:r>
            <a:r>
              <a:rPr lang="en-US" altLang="ko-KR" dirty="0"/>
              <a:t>(</a:t>
            </a:r>
            <a:r>
              <a:rPr lang="en-US" altLang="ko-KR" dirty="0" smtClean="0"/>
              <a:t>TDLA30-180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03590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Draft CR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Companies volunteering for draft CR are encouraged to provide draft CR for single link tests by referring to the following table in </a:t>
            </a:r>
            <a:r>
              <a:rPr lang="en-US" altLang="ko-KR" dirty="0" smtClean="0"/>
              <a:t>RAN4#98e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653096"/>
              </p:ext>
            </p:extLst>
          </p:nvPr>
        </p:nvGraphicFramePr>
        <p:xfrm>
          <a:off x="865846" y="1862834"/>
          <a:ext cx="10212150" cy="18318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922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212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986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5303"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 case</a:t>
                      </a:r>
                      <a:endParaRPr lang="ko-KR" sz="2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Volunteer company</a:t>
                      </a:r>
                      <a:endParaRPr lang="ko-KR" sz="2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 hangingPunct="0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ko-KR" sz="2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US" altLang="ko-K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General</a:t>
                      </a:r>
                      <a:r>
                        <a:rPr lang="en-US" altLang="ko-KR" sz="18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part</a:t>
                      </a:r>
                      <a:endParaRPr lang="ko-KR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US" altLang="ko-K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ko-KR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Arial" panose="020B0604020202020204" pitchFamily="34" charset="0"/>
                        </a:rPr>
                        <a:t>Intel</a:t>
                      </a:r>
                      <a:endParaRPr lang="ko-KR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endParaRPr lang="ko-KR" sz="2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PSSCH demodulation test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LG Electronics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PSCCH demodulation test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Intel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PSBCH demodulation test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800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CATT</a:t>
                      </a:r>
                      <a:endParaRPr lang="ko-KR" sz="2000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5303"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PSFCH demodulation test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MediaTek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fontAlgn="base" hangingPunct="0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ko-KR" sz="2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446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receiver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Common assumptions for reference receiver</a:t>
            </a:r>
          </a:p>
          <a:p>
            <a:pPr lvl="1"/>
            <a:r>
              <a:rPr lang="en-US" altLang="ko-KR" dirty="0" smtClean="0"/>
              <a:t>CFO </a:t>
            </a:r>
            <a:r>
              <a:rPr lang="en-US" altLang="ko-KR" dirty="0"/>
              <a:t>estimation: Cross-DMRS symbol CFO estimation.</a:t>
            </a:r>
          </a:p>
          <a:p>
            <a:pPr lvl="1"/>
            <a:r>
              <a:rPr lang="en-US" altLang="ko-KR" dirty="0" smtClean="0"/>
              <a:t>CE </a:t>
            </a:r>
            <a:r>
              <a:rPr lang="en-US" altLang="ko-KR" dirty="0"/>
              <a:t>channel estimation:</a:t>
            </a:r>
          </a:p>
          <a:p>
            <a:pPr lvl="2"/>
            <a:r>
              <a:rPr lang="en-US" altLang="ko-KR" dirty="0" smtClean="0"/>
              <a:t>Frequency </a:t>
            </a:r>
            <a:r>
              <a:rPr lang="en-US" altLang="ko-KR" dirty="0"/>
              <a:t>domain interpolation: MMSE interpolation</a:t>
            </a:r>
          </a:p>
          <a:p>
            <a:pPr lvl="2"/>
            <a:r>
              <a:rPr lang="en-US" altLang="ko-KR" dirty="0" smtClean="0"/>
              <a:t>Time </a:t>
            </a:r>
            <a:r>
              <a:rPr lang="en-US" altLang="ko-KR" dirty="0"/>
              <a:t>domain interpolation: Linear interpolation</a:t>
            </a:r>
          </a:p>
          <a:p>
            <a:pPr lvl="1"/>
            <a:r>
              <a:rPr lang="en-US" altLang="ko-KR" dirty="0" smtClean="0"/>
              <a:t>RX </a:t>
            </a:r>
            <a:r>
              <a:rPr lang="en-US" altLang="ko-KR" dirty="0"/>
              <a:t>window: CP/2 from GNSS</a:t>
            </a:r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375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PSSCH demodulation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4186" y="843378"/>
            <a:ext cx="11833934" cy="6014622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Test 1: QPSK for 500km/h relative velocity (already agreed the test)</a:t>
            </a:r>
          </a:p>
          <a:p>
            <a:pPr lvl="1"/>
            <a:r>
              <a:rPr lang="en-US" altLang="ko-KR" dirty="0" smtClean="0"/>
              <a:t>20 PRB for PSSCH resource allocation, FFS for Sub-channel size with following options </a:t>
            </a:r>
            <a:endParaRPr lang="en-US" altLang="ko-KR" dirty="0" smtClean="0"/>
          </a:p>
          <a:p>
            <a:pPr lvl="2"/>
            <a:r>
              <a:rPr lang="en-GB" altLang="ko-KR" dirty="0" smtClean="0"/>
              <a:t>Option 1: 10 </a:t>
            </a:r>
            <a:r>
              <a:rPr lang="en-GB" altLang="ko-KR" dirty="0"/>
              <a:t>PRB sub-channel </a:t>
            </a:r>
            <a:r>
              <a:rPr lang="en-GB" altLang="ko-KR" dirty="0" smtClean="0"/>
              <a:t>size </a:t>
            </a:r>
            <a:r>
              <a:rPr lang="en-US" altLang="ko-KR" dirty="0"/>
              <a:t>and number of allocated sub-channels is 2</a:t>
            </a:r>
            <a:endParaRPr lang="en-GB" altLang="ko-KR" dirty="0" smtClean="0"/>
          </a:p>
          <a:p>
            <a:pPr lvl="2"/>
            <a:r>
              <a:rPr lang="en-US" altLang="ko-KR" dirty="0" smtClean="0"/>
              <a:t>Option 2: 20 </a:t>
            </a:r>
            <a:r>
              <a:rPr lang="en-US" altLang="ko-KR" dirty="0" smtClean="0"/>
              <a:t>PRB sub-channel size with 10 RB size for PSCCH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PSFCH periodicity : keep both option open and encourage companies to bring results for both options in next meeting and planed to make decision in RAN4#98e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Option 1: 1 </a:t>
            </a:r>
            <a:r>
              <a:rPr lang="en-US" altLang="ko-KR" dirty="0" smtClean="0"/>
              <a:t>periodicity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Option 2: 4 </a:t>
            </a:r>
            <a:r>
              <a:rPr lang="en-US" altLang="ko-KR" dirty="0" smtClean="0"/>
              <a:t>periodicity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DMRS </a:t>
            </a:r>
            <a:r>
              <a:rPr lang="en-US" altLang="ko-KR" dirty="0" smtClean="0"/>
              <a:t>pattern</a:t>
            </a:r>
          </a:p>
          <a:p>
            <a:pPr lvl="2"/>
            <a:r>
              <a:rPr lang="en-GB" altLang="ko-KR" dirty="0" smtClean="0"/>
              <a:t>{</a:t>
            </a:r>
            <a:r>
              <a:rPr lang="en-GB" altLang="ko-KR" dirty="0"/>
              <a:t>3,4} DMRS symbols </a:t>
            </a:r>
            <a:r>
              <a:rPr lang="en-GB" altLang="ko-KR" dirty="0" smtClean="0"/>
              <a:t>if PSFCH </a:t>
            </a:r>
            <a:r>
              <a:rPr lang="en-GB" altLang="ko-KR" dirty="0"/>
              <a:t>periodicity is </a:t>
            </a:r>
            <a:r>
              <a:rPr lang="en-GB" altLang="ko-KR" dirty="0" smtClean="0"/>
              <a:t>4</a:t>
            </a:r>
            <a:endParaRPr lang="ko-KR" altLang="ko-KR"/>
          </a:p>
          <a:p>
            <a:pPr lvl="2"/>
            <a:r>
              <a:rPr lang="en-GB" altLang="ko-KR" dirty="0" smtClean="0"/>
              <a:t>3 </a:t>
            </a:r>
            <a:r>
              <a:rPr lang="en-GB" altLang="ko-KR" dirty="0"/>
              <a:t>DMRS symbols </a:t>
            </a:r>
            <a:r>
              <a:rPr lang="en-GB" altLang="ko-KR" dirty="0" smtClean="0"/>
              <a:t>if PSFCH </a:t>
            </a:r>
            <a:r>
              <a:rPr lang="en-GB" altLang="ko-KR" dirty="0"/>
              <a:t>periodicity </a:t>
            </a:r>
            <a:r>
              <a:rPr lang="en-GB" altLang="ko-KR" dirty="0" smtClean="0"/>
              <a:t>is 1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Propagation condition </a:t>
            </a:r>
          </a:p>
          <a:p>
            <a:pPr lvl="2"/>
            <a:r>
              <a:rPr lang="en-GB" altLang="ko-KR" dirty="0" smtClean="0"/>
              <a:t>Option 1: TDLA30</a:t>
            </a:r>
          </a:p>
          <a:p>
            <a:pPr lvl="2"/>
            <a:r>
              <a:rPr lang="en-GB" altLang="ko-KR" dirty="0" smtClean="0"/>
              <a:t>Option 2: TDLB100 or allocation 3symbol for PSCCH</a:t>
            </a:r>
          </a:p>
          <a:p>
            <a:pPr marL="914400" lvl="2" indent="0">
              <a:buNone/>
            </a:pPr>
            <a:r>
              <a:rPr lang="en-GB" altLang="ko-KR" dirty="0" smtClean="0">
                <a:sym typeface="Wingdings" panose="05000000000000000000" pitchFamily="2" charset="2"/>
              </a:rPr>
              <a:t> </a:t>
            </a:r>
            <a:r>
              <a:rPr lang="en-GB" altLang="ko-KR" dirty="0" smtClean="0">
                <a:sym typeface="Wingdings" panose="05000000000000000000" pitchFamily="2" charset="2"/>
              </a:rPr>
              <a:t> </a:t>
            </a:r>
            <a:r>
              <a:rPr lang="en-GB" altLang="ko-KR" dirty="0">
                <a:sym typeface="Wingdings" panose="05000000000000000000" pitchFamily="2" charset="2"/>
              </a:rPr>
              <a:t>Option </a:t>
            </a:r>
            <a:r>
              <a:rPr lang="en-GB" altLang="ko-KR" dirty="0" smtClean="0">
                <a:sym typeface="Wingdings" panose="05000000000000000000" pitchFamily="2" charset="2"/>
              </a:rPr>
              <a:t>1 is baseline and companies are encouraged to provide analysis for option </a:t>
            </a:r>
            <a:r>
              <a:rPr lang="en-GB" altLang="ko-KR" dirty="0" smtClean="0">
                <a:sym typeface="Wingdings" panose="05000000000000000000" pitchFamily="2" charset="2"/>
              </a:rPr>
              <a:t>2 (error floor and margin to 10% BLER).</a:t>
            </a:r>
            <a:endParaRPr lang="en-GB" altLang="ko-KR" dirty="0" smtClean="0"/>
          </a:p>
          <a:p>
            <a:pPr lvl="1"/>
            <a:r>
              <a:rPr lang="en-GB" altLang="ko-KR" dirty="0" smtClean="0"/>
              <a:t>Beta value for 2</a:t>
            </a:r>
            <a:r>
              <a:rPr lang="en-GB" altLang="ko-KR" baseline="30000" dirty="0" smtClean="0"/>
              <a:t>nd</a:t>
            </a:r>
            <a:r>
              <a:rPr lang="en-GB" altLang="ko-KR" dirty="0" smtClean="0"/>
              <a:t> stage SCI</a:t>
            </a:r>
          </a:p>
          <a:p>
            <a:pPr lvl="2"/>
            <a:r>
              <a:rPr lang="en-GB" altLang="ko-KR" dirty="0" smtClean="0"/>
              <a:t>Beta value = </a:t>
            </a:r>
            <a:r>
              <a:rPr lang="en-GB" altLang="ko-KR" dirty="0"/>
              <a:t>3.5 and if technical issue will be observed, beta value can be revised in the next meeting.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818086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PSSCH demodulation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04186" y="843378"/>
            <a:ext cx="11833934" cy="601462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Additional following test is introduced </a:t>
            </a:r>
          </a:p>
          <a:p>
            <a:pPr lvl="1"/>
            <a:r>
              <a:rPr lang="en-US" altLang="ko-KR" dirty="0" smtClean="0"/>
              <a:t>Option 1: [Test 2] 16QAM </a:t>
            </a:r>
            <a:r>
              <a:rPr lang="en-US" altLang="ko-KR" dirty="0"/>
              <a:t>for 260km/h relative </a:t>
            </a:r>
            <a:r>
              <a:rPr lang="en-US" altLang="ko-KR" dirty="0" smtClean="0"/>
              <a:t>velocity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2: [Test 3] 64QAM </a:t>
            </a:r>
            <a:r>
              <a:rPr lang="en-US" altLang="ko-KR" dirty="0"/>
              <a:t>for 30km/h relative </a:t>
            </a:r>
            <a:r>
              <a:rPr lang="en-US" altLang="ko-KR" dirty="0" smtClean="0"/>
              <a:t>velocity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3: both option 1 and option </a:t>
            </a:r>
            <a:r>
              <a:rPr lang="en-US" altLang="ko-KR" dirty="0" smtClean="0"/>
              <a:t>2</a:t>
            </a:r>
            <a:endParaRPr lang="en-US" altLang="ko-KR" dirty="0"/>
          </a:p>
          <a:p>
            <a:pPr marL="457200" lvl="1" indent="0">
              <a:buNone/>
            </a:pPr>
            <a:r>
              <a:rPr lang="en-GB" altLang="ko-KR" dirty="0">
                <a:sym typeface="Wingdings" panose="05000000000000000000" pitchFamily="2" charset="2"/>
              </a:rPr>
              <a:t> </a:t>
            </a:r>
            <a:r>
              <a:rPr lang="en-US" altLang="ko-KR" dirty="0" smtClean="0"/>
              <a:t>Keep FFS for above options and make decision in RAN4#98e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7737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PSSCH demodulation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Test 2: 16QAM </a:t>
            </a:r>
            <a:r>
              <a:rPr lang="en-US" altLang="ko-KR" dirty="0"/>
              <a:t>for </a:t>
            </a:r>
            <a:r>
              <a:rPr lang="en-US" altLang="ko-KR" dirty="0" smtClean="0"/>
              <a:t>260km/h </a:t>
            </a:r>
            <a:r>
              <a:rPr lang="en-US" altLang="ko-KR" dirty="0"/>
              <a:t>relative </a:t>
            </a:r>
            <a:r>
              <a:rPr lang="en-US" altLang="ko-KR" dirty="0" smtClean="0"/>
              <a:t>velocity</a:t>
            </a:r>
            <a:endParaRPr lang="en-US" altLang="ko-KR" dirty="0"/>
          </a:p>
          <a:p>
            <a:pPr lvl="1"/>
            <a:r>
              <a:rPr lang="en-US" altLang="ko-KR" dirty="0" smtClean="0"/>
              <a:t>If the test is introduced, following parameters </a:t>
            </a:r>
            <a:r>
              <a:rPr lang="en-US" altLang="ko-KR" dirty="0" smtClean="0"/>
              <a:t>are considered</a:t>
            </a:r>
            <a:endParaRPr lang="en-US" altLang="ko-KR" dirty="0" smtClean="0"/>
          </a:p>
          <a:p>
            <a:pPr lvl="1"/>
            <a:r>
              <a:rPr lang="en-US" altLang="ko-KR" dirty="0"/>
              <a:t>PRB for PSSCH resource </a:t>
            </a:r>
            <a:r>
              <a:rPr lang="en-US" altLang="ko-KR" dirty="0" smtClean="0"/>
              <a:t>allocation </a:t>
            </a:r>
            <a:endParaRPr lang="en-US" altLang="ko-KR" dirty="0"/>
          </a:p>
          <a:p>
            <a:pPr lvl="2"/>
            <a:r>
              <a:rPr lang="en-GB" altLang="ko-KR" dirty="0" smtClean="0"/>
              <a:t>Option 1: </a:t>
            </a:r>
            <a:r>
              <a:rPr lang="en-GB" altLang="ko-KR" dirty="0"/>
              <a:t>10 </a:t>
            </a:r>
            <a:r>
              <a:rPr lang="en-GB" altLang="ko-KR" dirty="0" smtClean="0"/>
              <a:t>PRB</a:t>
            </a:r>
            <a:endParaRPr lang="en-GB" altLang="ko-KR" dirty="0"/>
          </a:p>
          <a:p>
            <a:pPr lvl="2"/>
            <a:r>
              <a:rPr lang="en-US" altLang="ko-KR" dirty="0"/>
              <a:t>Option </a:t>
            </a:r>
            <a:r>
              <a:rPr lang="en-US" altLang="ko-KR" dirty="0" smtClean="0"/>
              <a:t>2: </a:t>
            </a:r>
            <a:r>
              <a:rPr lang="en-US" altLang="ko-KR" dirty="0"/>
              <a:t>20 </a:t>
            </a:r>
            <a:r>
              <a:rPr lang="en-US" altLang="ko-KR" dirty="0"/>
              <a:t>PRB and FFS for </a:t>
            </a:r>
            <a:r>
              <a:rPr lang="en-US" altLang="ko-KR" dirty="0" smtClean="0"/>
              <a:t>sub-channel </a:t>
            </a:r>
            <a:r>
              <a:rPr lang="en-US" altLang="ko-KR" dirty="0"/>
              <a:t>size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PSFCH </a:t>
            </a:r>
            <a:r>
              <a:rPr lang="en-US" altLang="ko-KR" dirty="0"/>
              <a:t>periodicity</a:t>
            </a:r>
          </a:p>
          <a:p>
            <a:pPr lvl="2"/>
            <a:r>
              <a:rPr lang="en-US" altLang="ko-KR" dirty="0" smtClean="0"/>
              <a:t>4 periodicity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DMRS </a:t>
            </a:r>
            <a:r>
              <a:rPr lang="en-US" altLang="ko-KR" dirty="0"/>
              <a:t>pattern</a:t>
            </a:r>
          </a:p>
          <a:p>
            <a:pPr lvl="2"/>
            <a:r>
              <a:rPr lang="en-US" altLang="ko-KR" dirty="0"/>
              <a:t>Option 1: {3,4} DMRS symbols if PSFCH periodicity is 4 </a:t>
            </a:r>
          </a:p>
          <a:p>
            <a:pPr lvl="2"/>
            <a:r>
              <a:rPr lang="en-US" altLang="ko-KR" dirty="0"/>
              <a:t>Option 2: {2,3} DMRS symbols if PSFCH periodicity is 4 </a:t>
            </a:r>
          </a:p>
          <a:p>
            <a:pPr marL="914400" lvl="2" indent="0">
              <a:buNone/>
            </a:pPr>
            <a:endParaRPr lang="en-GB" altLang="ko-KR" dirty="0"/>
          </a:p>
          <a:p>
            <a:pPr lvl="1"/>
            <a:r>
              <a:rPr lang="en-GB" altLang="ko-KR" dirty="0" smtClean="0"/>
              <a:t>Beta </a:t>
            </a:r>
            <a:r>
              <a:rPr lang="en-GB" altLang="ko-KR" dirty="0"/>
              <a:t>value for 2</a:t>
            </a:r>
            <a:r>
              <a:rPr lang="en-GB" altLang="ko-KR" baseline="30000" dirty="0"/>
              <a:t>nd</a:t>
            </a:r>
            <a:r>
              <a:rPr lang="en-GB" altLang="ko-KR" dirty="0"/>
              <a:t> stage SCI</a:t>
            </a:r>
          </a:p>
          <a:p>
            <a:pPr lvl="2"/>
            <a:r>
              <a:rPr lang="en-GB" altLang="ko-KR" dirty="0"/>
              <a:t>Beta value = 5 and if technical issue will be observed, beta value can be revised in </a:t>
            </a:r>
            <a:r>
              <a:rPr lang="en-GB" altLang="ko-KR" dirty="0" smtClean="0"/>
              <a:t>the next meeting.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03952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PSSCH demodulation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Test 3: 64QAM </a:t>
            </a:r>
            <a:r>
              <a:rPr lang="en-US" altLang="ko-KR" dirty="0"/>
              <a:t>for </a:t>
            </a:r>
            <a:r>
              <a:rPr lang="en-US" altLang="ko-KR" dirty="0" smtClean="0"/>
              <a:t>30km/h </a:t>
            </a:r>
            <a:r>
              <a:rPr lang="en-US" altLang="ko-KR" dirty="0"/>
              <a:t>relative </a:t>
            </a:r>
            <a:r>
              <a:rPr lang="en-US" altLang="ko-KR" dirty="0" smtClean="0"/>
              <a:t>velocity</a:t>
            </a:r>
          </a:p>
          <a:p>
            <a:pPr lvl="1"/>
            <a:r>
              <a:rPr lang="en-US" altLang="ko-KR" dirty="0" smtClean="0"/>
              <a:t>If the test is introduced, following parameters </a:t>
            </a:r>
            <a:r>
              <a:rPr lang="en-US" altLang="ko-KR" dirty="0" smtClean="0"/>
              <a:t>are considered</a:t>
            </a:r>
            <a:endParaRPr lang="en-US" altLang="ko-KR" dirty="0" smtClean="0"/>
          </a:p>
          <a:p>
            <a:pPr lvl="1"/>
            <a:r>
              <a:rPr lang="en-US" altLang="ko-KR" dirty="0"/>
              <a:t>PRB for PSSCH resource allocation </a:t>
            </a:r>
            <a:endParaRPr lang="en-US" altLang="ko-KR" dirty="0"/>
          </a:p>
          <a:p>
            <a:pPr lvl="2"/>
            <a:r>
              <a:rPr lang="en-GB" altLang="ko-KR" dirty="0" smtClean="0"/>
              <a:t>Option 1: </a:t>
            </a:r>
            <a:r>
              <a:rPr lang="en-US" altLang="ko-KR" dirty="0" smtClean="0"/>
              <a:t>Align with Test 1</a:t>
            </a:r>
            <a:endParaRPr lang="en-GB" altLang="ko-KR" dirty="0" smtClean="0"/>
          </a:p>
          <a:p>
            <a:pPr lvl="2"/>
            <a:r>
              <a:rPr lang="en-GB" altLang="ko-KR" dirty="0" smtClean="0"/>
              <a:t>Option 2: </a:t>
            </a:r>
            <a:r>
              <a:rPr lang="en-GB" altLang="ko-KR" dirty="0"/>
              <a:t>10 </a:t>
            </a:r>
            <a:r>
              <a:rPr lang="en-GB" altLang="ko-KR" dirty="0" smtClean="0"/>
              <a:t>PRB</a:t>
            </a:r>
            <a:endParaRPr lang="en-GB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PSFCH </a:t>
            </a:r>
            <a:r>
              <a:rPr lang="en-US" altLang="ko-KR" dirty="0"/>
              <a:t>periodicity</a:t>
            </a:r>
          </a:p>
          <a:p>
            <a:pPr lvl="2"/>
            <a:r>
              <a:rPr lang="en-US" altLang="ko-KR" dirty="0"/>
              <a:t>Option 1: 1 periodicity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Option </a:t>
            </a:r>
            <a:r>
              <a:rPr lang="en-US" altLang="ko-KR" dirty="0"/>
              <a:t>2: 4 periodicity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DMRS </a:t>
            </a:r>
            <a:r>
              <a:rPr lang="en-US" altLang="ko-KR" dirty="0"/>
              <a:t>pattern</a:t>
            </a:r>
          </a:p>
          <a:p>
            <a:pPr lvl="2"/>
            <a:r>
              <a:rPr lang="en-US" altLang="ko-KR" dirty="0" smtClean="0"/>
              <a:t>2 </a:t>
            </a:r>
            <a:r>
              <a:rPr lang="en-US" altLang="ko-KR" dirty="0"/>
              <a:t>DMRS symbols when PSFCH periodicity is 1 or </a:t>
            </a:r>
            <a:r>
              <a:rPr lang="en-US" altLang="ko-KR" dirty="0" smtClean="0"/>
              <a:t>4</a:t>
            </a:r>
            <a:endParaRPr lang="en-US" altLang="ko-KR" dirty="0"/>
          </a:p>
          <a:p>
            <a:pPr lvl="1"/>
            <a:endParaRPr lang="en-GB" altLang="ko-KR" dirty="0" smtClean="0"/>
          </a:p>
          <a:p>
            <a:pPr lvl="1"/>
            <a:r>
              <a:rPr lang="en-GB" altLang="ko-KR" dirty="0" smtClean="0"/>
              <a:t>Beta </a:t>
            </a:r>
            <a:r>
              <a:rPr lang="en-GB" altLang="ko-KR" dirty="0"/>
              <a:t>value for 2</a:t>
            </a:r>
            <a:r>
              <a:rPr lang="en-GB" altLang="ko-KR" baseline="30000" dirty="0"/>
              <a:t>nd</a:t>
            </a:r>
            <a:r>
              <a:rPr lang="en-GB" altLang="ko-KR" dirty="0"/>
              <a:t> stage SCI</a:t>
            </a:r>
          </a:p>
          <a:p>
            <a:pPr lvl="2"/>
            <a:r>
              <a:rPr lang="en-GB" altLang="ko-KR" dirty="0" smtClean="0"/>
              <a:t>Beta </a:t>
            </a:r>
            <a:r>
              <a:rPr lang="en-GB" altLang="ko-KR" dirty="0"/>
              <a:t>value = </a:t>
            </a:r>
            <a:r>
              <a:rPr lang="en-GB" altLang="ko-KR" dirty="0" smtClean="0"/>
              <a:t>5 and if technical issue will be observed, beta value can be revised in </a:t>
            </a:r>
            <a:r>
              <a:rPr lang="en-GB" altLang="ko-KR" dirty="0" smtClean="0"/>
              <a:t>the next meeting.</a:t>
            </a:r>
            <a:endParaRPr lang="en-GB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2511903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PSSCH demodulation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Test for 256QAM modulation order</a:t>
            </a:r>
          </a:p>
          <a:p>
            <a:pPr lvl="1"/>
            <a:r>
              <a:rPr lang="en-US" altLang="ko-KR" dirty="0" smtClean="0"/>
              <a:t>Option 1: Define performance requirement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Applicability </a:t>
            </a:r>
            <a:r>
              <a:rPr lang="en-US" altLang="ko-KR" dirty="0" smtClean="0"/>
              <a:t>rule can be considered if the test is introduced. </a:t>
            </a:r>
          </a:p>
          <a:p>
            <a:pPr lvl="1"/>
            <a:r>
              <a:rPr lang="en-US" altLang="ko-KR" dirty="0" smtClean="0"/>
              <a:t>Option 2: Do not define performance </a:t>
            </a:r>
            <a:r>
              <a:rPr lang="en-US" altLang="ko-KR" dirty="0" smtClean="0"/>
              <a:t>requirement</a:t>
            </a:r>
            <a:endParaRPr lang="en-US" altLang="ko-KR" dirty="0" smtClean="0"/>
          </a:p>
          <a:p>
            <a:pPr lvl="1">
              <a:buFont typeface="Wingdings" panose="05000000000000000000" pitchFamily="2" charset="2"/>
              <a:buChar char="T"/>
            </a:pPr>
            <a:r>
              <a:rPr lang="en-US" altLang="ko-KR" dirty="0">
                <a:sym typeface="Wingdings" panose="05000000000000000000" pitchFamily="2" charset="2"/>
              </a:rPr>
              <a:t> The final decision will be made in </a:t>
            </a:r>
            <a:r>
              <a:rPr lang="en-US" altLang="ko-KR" dirty="0"/>
              <a:t>RAN4#98e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T"/>
            </a:pPr>
            <a:endParaRPr lang="en-US" altLang="ko-KR" dirty="0" smtClean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T"/>
            </a:pPr>
            <a:endParaRPr lang="en-US" altLang="ko-KR" dirty="0"/>
          </a:p>
          <a:p>
            <a:r>
              <a:rPr lang="en-US" altLang="ko-KR" dirty="0" smtClean="0"/>
              <a:t>Test for gNB based sync</a:t>
            </a:r>
          </a:p>
          <a:p>
            <a:pPr lvl="1"/>
            <a:r>
              <a:rPr lang="en-US" altLang="ko-KR" dirty="0" smtClean="0"/>
              <a:t>Option 1: </a:t>
            </a:r>
            <a:r>
              <a:rPr lang="en-GB" altLang="ko-KR" dirty="0"/>
              <a:t>Define performance requirement with 1300Hz FO and </a:t>
            </a:r>
            <a:r>
              <a:rPr lang="ko-KR" altLang="ko-KR"/>
              <a:t>±</a:t>
            </a:r>
            <a:r>
              <a:rPr lang="en-GB" altLang="ko-KR" dirty="0"/>
              <a:t>24Ts </a:t>
            </a:r>
            <a:r>
              <a:rPr lang="en-GB" altLang="ko-KR" dirty="0" smtClean="0"/>
              <a:t>TO</a:t>
            </a:r>
            <a:endParaRPr lang="en-GB" altLang="ko-KR" dirty="0" smtClean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2: Do not define performance </a:t>
            </a:r>
            <a:r>
              <a:rPr lang="en-US" altLang="ko-KR" dirty="0" smtClean="0"/>
              <a:t>requirement</a:t>
            </a:r>
            <a:endParaRPr lang="en-US" altLang="ko-KR" dirty="0" smtClean="0"/>
          </a:p>
          <a:p>
            <a:pPr marL="457200" lvl="1" indent="0">
              <a:buNone/>
            </a:pPr>
            <a:r>
              <a:rPr lang="en-GB" altLang="ko-KR" dirty="0">
                <a:sym typeface="Wingdings" panose="05000000000000000000" pitchFamily="2" charset="2"/>
              </a:rPr>
              <a:t> </a:t>
            </a:r>
            <a:r>
              <a:rPr lang="en-US" altLang="ko-KR" dirty="0">
                <a:sym typeface="Wingdings" panose="05000000000000000000" pitchFamily="2" charset="2"/>
              </a:rPr>
              <a:t>The final decision will be made in </a:t>
            </a:r>
            <a:r>
              <a:rPr lang="en-US" altLang="ko-KR" dirty="0"/>
              <a:t>RAN4#98e</a:t>
            </a:r>
            <a:r>
              <a:rPr lang="en-US" altLang="ko-KR" dirty="0" smtClean="0">
                <a:sym typeface="Wingdings" panose="05000000000000000000" pitchFamily="2" charset="2"/>
              </a:rPr>
              <a:t>.</a:t>
            </a:r>
            <a:endParaRPr lang="en-US" altLang="ko-KR" dirty="0"/>
          </a:p>
          <a:p>
            <a:pPr marL="457200" lvl="1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072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PSCCH demodulation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Payload size</a:t>
            </a:r>
          </a:p>
          <a:p>
            <a:pPr lvl="1"/>
            <a:r>
              <a:rPr lang="en-US" altLang="ko-KR" dirty="0" smtClean="0"/>
              <a:t>Option 1: </a:t>
            </a:r>
            <a:r>
              <a:rPr lang="en-US" altLang="ko-KR" dirty="0" smtClean="0"/>
              <a:t>26bit</a:t>
            </a:r>
            <a:endParaRPr lang="en-US" altLang="ko-KR" dirty="0"/>
          </a:p>
          <a:p>
            <a:pPr lvl="1"/>
            <a:r>
              <a:rPr lang="en-US" altLang="ko-KR" dirty="0" smtClean="0"/>
              <a:t>Option 2: </a:t>
            </a:r>
            <a:r>
              <a:rPr lang="en-US" altLang="ko-KR" dirty="0" smtClean="0"/>
              <a:t>24bits</a:t>
            </a:r>
            <a:endParaRPr lang="en-US" altLang="ko-KR" dirty="0" smtClean="0"/>
          </a:p>
          <a:p>
            <a:pPr marL="457200" lvl="1" indent="0">
              <a:buNone/>
            </a:pPr>
            <a:r>
              <a:rPr lang="en-GB" altLang="ko-KR" dirty="0">
                <a:sym typeface="Wingdings" panose="05000000000000000000" pitchFamily="2" charset="2"/>
              </a:rPr>
              <a:t> </a:t>
            </a:r>
            <a:r>
              <a:rPr lang="en-GB" altLang="ko-KR" dirty="0" smtClean="0">
                <a:sym typeface="Wingdings" panose="05000000000000000000" pitchFamily="2" charset="2"/>
              </a:rPr>
              <a:t>Depending on decision of </a:t>
            </a:r>
            <a:r>
              <a:rPr lang="en-US" altLang="ko-KR" dirty="0" smtClean="0">
                <a:sym typeface="Wingdings" panose="05000000000000000000" pitchFamily="2" charset="2"/>
              </a:rPr>
              <a:t>sub-channel size</a:t>
            </a:r>
            <a:r>
              <a:rPr lang="en-US" altLang="ko-KR" dirty="0">
                <a:sym typeface="Wingdings" panose="05000000000000000000" pitchFamily="2" charset="2"/>
              </a:rPr>
              <a:t>, </a:t>
            </a:r>
            <a:r>
              <a:rPr lang="en-US" altLang="ko-KR" dirty="0" smtClean="0">
                <a:sym typeface="Wingdings" panose="05000000000000000000" pitchFamily="2" charset="2"/>
              </a:rPr>
              <a:t>the </a:t>
            </a:r>
            <a:r>
              <a:rPr lang="en-US" altLang="ko-KR" dirty="0">
                <a:sym typeface="Wingdings" panose="05000000000000000000" pitchFamily="2" charset="2"/>
              </a:rPr>
              <a:t>final decision will be made in RAN4#98e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Relative velocity </a:t>
            </a:r>
          </a:p>
          <a:p>
            <a:pPr lvl="1"/>
            <a:r>
              <a:rPr lang="en-US" altLang="ko-KR" dirty="0" smtClean="0"/>
              <a:t>260km/h (TDLA30-1400)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706017"/>
              </p:ext>
            </p:extLst>
          </p:nvPr>
        </p:nvGraphicFramePr>
        <p:xfrm>
          <a:off x="3977486" y="2311400"/>
          <a:ext cx="8214514" cy="454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5502"/>
                <a:gridCol w="995320"/>
                <a:gridCol w="949643"/>
                <a:gridCol w="332404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Parameters</a:t>
                      </a:r>
                      <a:r>
                        <a:rPr lang="en-US" altLang="ko-K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Priority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211876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Frequency resource assignment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ko-KR" altLang="en-US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is based on 10 PRB subchannel size</a:t>
                      </a:r>
                    </a:p>
                    <a:p>
                      <a:pPr latinLnBrk="1"/>
                      <a:r>
                        <a:rPr lang="en-US" altLang="ko-KR" sz="1400" baseline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is based on 20 PRB subchannel size</a:t>
                      </a:r>
                      <a:endParaRPr lang="ko-KR" altLang="en-US" sz="1400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88994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Time resource assignment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90388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Resource reservation period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43229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DMRS pattern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60807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2nd-stage SCI format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37924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Beta_offset</a:t>
                      </a:r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indicator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Number of DMRS port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189264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Modulation and coding scheme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Additional MCS table indicator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PSFCH overhead indication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GB" altLang="ko-KR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Reserved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685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PSBCH demodulation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number of S-SSB per one period</a:t>
            </a:r>
          </a:p>
          <a:p>
            <a:pPr lvl="1"/>
            <a:r>
              <a:rPr lang="en-US" altLang="ko-KR" dirty="0" smtClean="0"/>
              <a:t>1 S-SSB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Relative velocity </a:t>
            </a:r>
          </a:p>
          <a:p>
            <a:pPr lvl="1"/>
            <a:r>
              <a:rPr lang="en-US" altLang="ko-KR" dirty="0" smtClean="0"/>
              <a:t>30km/h </a:t>
            </a:r>
            <a:r>
              <a:rPr lang="en-US" altLang="ko-KR" dirty="0"/>
              <a:t>(</a:t>
            </a:r>
            <a:r>
              <a:rPr lang="en-US" altLang="ko-KR" dirty="0" smtClean="0"/>
              <a:t>TDLA30-180)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3557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3545</TotalTime>
  <Words>781</Words>
  <Application>Microsoft Office PowerPoint</Application>
  <PresentationFormat>와이드스크린</PresentationFormat>
  <Paragraphs>170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0" baseType="lpstr">
      <vt:lpstr>ＭＳ Ｐゴシック</vt:lpstr>
      <vt:lpstr>ＭＳ Ｐゴシック</vt:lpstr>
      <vt:lpstr>SimSun</vt:lpstr>
      <vt:lpstr>맑은 고딕</vt:lpstr>
      <vt:lpstr>Batang</vt:lpstr>
      <vt:lpstr>Arial</vt:lpstr>
      <vt:lpstr>Times New Roman</vt:lpstr>
      <vt:lpstr>Wingdings</vt:lpstr>
      <vt:lpstr>Office 테마</vt:lpstr>
      <vt:lpstr>PowerPoint 프레젠테이션</vt:lpstr>
      <vt:lpstr>Reference receiver </vt:lpstr>
      <vt:lpstr>PSSCH demodulation </vt:lpstr>
      <vt:lpstr>PSSCH demodulation </vt:lpstr>
      <vt:lpstr>PSSCH demodulation</vt:lpstr>
      <vt:lpstr>PSSCH demodulation</vt:lpstr>
      <vt:lpstr>PSSCH demodulation</vt:lpstr>
      <vt:lpstr>PSCCH demodulation</vt:lpstr>
      <vt:lpstr>PSBCH demodulation</vt:lpstr>
      <vt:lpstr>PSFCH demodulation</vt:lpstr>
      <vt:lpstr>Draft CR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JY Hwang2</dc:creator>
  <cp:lastModifiedBy>JY Hwang2</cp:lastModifiedBy>
  <cp:revision>104</cp:revision>
  <dcterms:created xsi:type="dcterms:W3CDTF">2020-08-24T07:05:59Z</dcterms:created>
  <dcterms:modified xsi:type="dcterms:W3CDTF">2020-11-11T16:23:38Z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(2)ryWGneMW9QRpvAnyynaqr8X4c9XYf5vJMlYVKNLJtuzHzWyeosxYujTerbAHcRHkYmoCPSyO
W+Mqo8P4yaeHWqJW5Tjd7lm0xcxKpzbV4cam656ThL1r/tZuEqBGJjj3pinB3AxBRUH9jn0x
d9w456FjCnDluEo/7EFSX1Eab7D5fFL6FLULnfmKGtkdBmsYNdoF0ji0opb5CAoMh2tgVFLW
zW9r6xyJ3ZsdUFpO09</vt:lpwstr>
  </property>
  <property fmtid="{D5CDD505-2E9C-101B-9397-08002B2CF9AE}" pid="3" name="_2015_ms_pID_7253431">
    <vt:lpwstr>D7SKumKNC1tjbZvDyBmu7Ga4e5ZSVpHkgwN72VpkUAjyjRxd7M5QAL
6tS7AjsfyWR3mvrF9BrB+OlzfwiHIFN8ce99nBV4NYu9pXH8cR2peDT3iGnS7taDqRrovwDl
68MMeSlYZBLwpi57hv7/PHajwQ260QpXbxD7L/UvUqaJyYYzCu9fNXcDyqx59YZS5YTViPlh
WuPwRgB0iJTjEi3W</vt:lpwstr>
  </property>
</Properties>
</file>