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0" r:id="rId4"/>
    <p:sldId id="279" r:id="rId5"/>
    <p:sldId id="278" r:id="rId6"/>
    <p:sldId id="275" r:id="rId7"/>
    <p:sldId id="276" r:id="rId8"/>
    <p:sldId id="277" r:id="rId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594" y="10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2020/11/13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2020/11/13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2020/11/13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2020/11/13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2020/11/13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2020/11/13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2020/11/13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2020/11/13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2020/11/13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2020/11/13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2020/11/13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2020/11/13</a:t>
            </a:fld>
            <a:endParaRPr lang="zh-CN" altLang="en-US"/>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55250" y="265294"/>
            <a:ext cx="5616624" cy="1080120"/>
          </a:xfrm>
        </p:spPr>
        <p:txBody>
          <a:bodyPr>
            <a:noAutofit/>
          </a:bodyPr>
          <a:lstStyle/>
          <a:p>
            <a:pPr algn="l"/>
            <a:r>
              <a:rPr lang="en-US" altLang="zh-CN" sz="2000" dirty="0">
                <a:latin typeface="Arial Unicode MS" pitchFamily="50" charset="-127"/>
                <a:ea typeface="Arial Unicode MS" pitchFamily="50" charset="-127"/>
                <a:cs typeface="Arial Unicode MS" pitchFamily="50" charset="-127"/>
              </a:rPr>
              <a:t>3GPP TSG-RAN WG4 Meeting #</a:t>
            </a:r>
            <a:r>
              <a:rPr lang="en-US" altLang="zh-CN" sz="2000" dirty="0" smtClean="0">
                <a:latin typeface="Arial Unicode MS" pitchFamily="50" charset="-127"/>
                <a:ea typeface="Arial Unicode MS" pitchFamily="50" charset="-127"/>
                <a:cs typeface="Arial Unicode MS" pitchFamily="50" charset="-127"/>
              </a:rPr>
              <a:t>97-e </a:t>
            </a:r>
            <a:r>
              <a:rPr lang="en-US" altLang="zh-CN" sz="2000" dirty="0">
                <a:latin typeface="Arial Unicode MS" pitchFamily="50" charset="-127"/>
                <a:ea typeface="Arial Unicode MS" pitchFamily="50" charset="-127"/>
                <a:cs typeface="Arial Unicode MS" pitchFamily="50" charset="-127"/>
              </a:rPr>
              <a:t/>
            </a:r>
            <a:br>
              <a:rPr lang="en-US" altLang="zh-CN" sz="2000" dirty="0">
                <a:latin typeface="Arial Unicode MS" pitchFamily="50" charset="-127"/>
                <a:ea typeface="Arial Unicode MS" pitchFamily="50" charset="-127"/>
                <a:cs typeface="Arial Unicode MS" pitchFamily="50" charset="-127"/>
              </a:rPr>
            </a:br>
            <a:r>
              <a:rPr lang="en-US" altLang="zh-CN" sz="2000" dirty="0">
                <a:latin typeface="Arial Unicode MS" pitchFamily="50" charset="-127"/>
                <a:ea typeface="Arial Unicode MS" pitchFamily="50" charset="-127"/>
                <a:cs typeface="Arial Unicode MS" pitchFamily="50" charset="-127"/>
              </a:rPr>
              <a:t>Electronic Meeting, </a:t>
            </a:r>
            <a:r>
              <a:rPr lang="en-US" altLang="zh-CN" sz="2000" dirty="0" smtClean="0">
                <a:latin typeface="Arial Unicode MS" pitchFamily="50" charset="-127"/>
                <a:ea typeface="Arial Unicode MS" pitchFamily="50" charset="-127"/>
                <a:cs typeface="Arial Unicode MS" pitchFamily="50" charset="-127"/>
              </a:rPr>
              <a:t>2</a:t>
            </a:r>
            <a:r>
              <a:rPr lang="en-US" altLang="zh-CN" sz="2000" baseline="30000" dirty="0" smtClean="0">
                <a:latin typeface="Arial Unicode MS" pitchFamily="50" charset="-127"/>
                <a:ea typeface="Arial Unicode MS" pitchFamily="50" charset="-127"/>
                <a:cs typeface="Arial Unicode MS" pitchFamily="50" charset="-127"/>
              </a:rPr>
              <a:t>nd</a:t>
            </a:r>
            <a:r>
              <a:rPr lang="en-US" altLang="zh-CN" sz="2000" dirty="0" smtClean="0">
                <a:latin typeface="Arial Unicode MS" pitchFamily="50" charset="-127"/>
                <a:ea typeface="Arial Unicode MS" pitchFamily="50" charset="-127"/>
                <a:cs typeface="Arial Unicode MS" pitchFamily="50" charset="-127"/>
              </a:rPr>
              <a:t> </a:t>
            </a:r>
            <a:r>
              <a:rPr lang="en-US" altLang="zh-CN" sz="2000" dirty="0">
                <a:latin typeface="Arial Unicode MS" pitchFamily="50" charset="-127"/>
                <a:ea typeface="Arial Unicode MS" pitchFamily="50" charset="-127"/>
                <a:cs typeface="Arial Unicode MS" pitchFamily="50" charset="-127"/>
              </a:rPr>
              <a:t>– </a:t>
            </a:r>
            <a:r>
              <a:rPr lang="en-US" altLang="zh-CN" sz="2000" dirty="0" smtClean="0">
                <a:latin typeface="Arial Unicode MS" pitchFamily="50" charset="-127"/>
                <a:ea typeface="Arial Unicode MS" pitchFamily="50" charset="-127"/>
                <a:cs typeface="Arial Unicode MS" pitchFamily="50" charset="-127"/>
              </a:rPr>
              <a:t>13</a:t>
            </a:r>
            <a:r>
              <a:rPr lang="en-US" altLang="zh-CN" sz="2000" baseline="30000" dirty="0" smtClean="0">
                <a:latin typeface="Arial Unicode MS" pitchFamily="50" charset="-127"/>
                <a:ea typeface="Arial Unicode MS" pitchFamily="50" charset="-127"/>
                <a:cs typeface="Arial Unicode MS" pitchFamily="50" charset="-127"/>
              </a:rPr>
              <a:t>th</a:t>
            </a:r>
            <a:r>
              <a:rPr lang="en-US" altLang="zh-CN" sz="2000" dirty="0" smtClean="0">
                <a:latin typeface="Arial Unicode MS" pitchFamily="50" charset="-127"/>
                <a:ea typeface="Arial Unicode MS" pitchFamily="50" charset="-127"/>
                <a:cs typeface="Arial Unicode MS" pitchFamily="50" charset="-127"/>
              </a:rPr>
              <a:t> Nov, 2020</a:t>
            </a:r>
            <a:endParaRPr lang="zh-CN" altLang="en-US" sz="2000" dirty="0">
              <a:latin typeface="Arial Unicode MS" pitchFamily="50" charset="-127"/>
              <a:ea typeface="Arial Unicode MS" pitchFamily="50" charset="-127"/>
              <a:cs typeface="Arial Unicode MS" pitchFamily="50" charset="-127"/>
            </a:endParaRPr>
          </a:p>
        </p:txBody>
      </p:sp>
      <p:sp>
        <p:nvSpPr>
          <p:cNvPr id="3" name="副标题 2"/>
          <p:cNvSpPr>
            <a:spLocks noGrp="1"/>
          </p:cNvSpPr>
          <p:nvPr>
            <p:ph type="subTitle" idx="1"/>
          </p:nvPr>
        </p:nvSpPr>
        <p:spPr>
          <a:xfrm>
            <a:off x="2855640" y="4581128"/>
            <a:ext cx="6400800" cy="744488"/>
          </a:xfrm>
        </p:spPr>
        <p:txBody>
          <a:bodyPr/>
          <a:lstStyle/>
          <a:p>
            <a:r>
              <a:rPr lang="en-US" altLang="zh-CN" dirty="0">
                <a:solidFill>
                  <a:schemeClr val="tx1"/>
                </a:solidFill>
              </a:rPr>
              <a:t>Huawei, </a:t>
            </a:r>
            <a:r>
              <a:rPr lang="en-US" altLang="zh-CN" dirty="0" err="1">
                <a:solidFill>
                  <a:schemeClr val="tx1"/>
                </a:solidFill>
              </a:rPr>
              <a:t>HiSilicon</a:t>
            </a:r>
            <a:endParaRPr lang="zh-CN" altLang="en-US" dirty="0">
              <a:solidFill>
                <a:schemeClr val="tx1"/>
              </a:solidFill>
            </a:endParaRPr>
          </a:p>
        </p:txBody>
      </p:sp>
      <p:sp>
        <p:nvSpPr>
          <p:cNvPr id="4" name="TextBox 3"/>
          <p:cNvSpPr txBox="1"/>
          <p:nvPr/>
        </p:nvSpPr>
        <p:spPr>
          <a:xfrm>
            <a:off x="1775520" y="2060848"/>
            <a:ext cx="8784976" cy="1323439"/>
          </a:xfrm>
          <a:prstGeom prst="rect">
            <a:avLst/>
          </a:prstGeom>
          <a:noFill/>
        </p:spPr>
        <p:txBody>
          <a:bodyPr wrap="square" rtlCol="0">
            <a:spAutoFit/>
          </a:bodyPr>
          <a:lstStyle/>
          <a:p>
            <a:pPr algn="ctr"/>
            <a:r>
              <a:rPr lang="en-US" altLang="zh-CN" sz="4000" dirty="0"/>
              <a:t>Way forward on </a:t>
            </a:r>
            <a:r>
              <a:rPr lang="en-US" altLang="zh-CN" sz="4000" dirty="0" smtClean="0"/>
              <a:t>NR-U BS demodulation requirements for general part and PUSCH</a:t>
            </a:r>
            <a:endParaRPr lang="zh-CN" altLang="en-US" sz="4000" dirty="0"/>
          </a:p>
        </p:txBody>
      </p:sp>
      <p:sp>
        <p:nvSpPr>
          <p:cNvPr id="5" name="TextBox 4"/>
          <p:cNvSpPr txBox="1"/>
          <p:nvPr/>
        </p:nvSpPr>
        <p:spPr>
          <a:xfrm>
            <a:off x="9480376" y="605299"/>
            <a:ext cx="1944216" cy="400110"/>
          </a:xfrm>
          <a:prstGeom prst="rect">
            <a:avLst/>
          </a:prstGeom>
          <a:noFill/>
        </p:spPr>
        <p:txBody>
          <a:bodyPr wrap="square" rtlCol="0">
            <a:spAutoFit/>
          </a:bodyPr>
          <a:lstStyle/>
          <a:p>
            <a:r>
              <a:rPr lang="en-US" altLang="zh-CN" sz="2000" dirty="0" smtClean="0">
                <a:latin typeface="Arial Unicode MS" pitchFamily="50" charset="-127"/>
                <a:ea typeface="Arial Unicode MS" pitchFamily="50" charset="-127"/>
                <a:cs typeface="Arial Unicode MS" pitchFamily="50" charset="-127"/>
              </a:rPr>
              <a:t>R4-2017688</a:t>
            </a:r>
            <a:endParaRPr lang="zh-CN" altLang="en-US" dirty="0">
              <a:latin typeface="Arial Unicode MS" pitchFamily="50" charset="-127"/>
              <a:ea typeface="Arial Unicode MS" pitchFamily="50" charset="-127"/>
              <a:cs typeface="Arial Unicode MS" pitchFamily="50" charset="-127"/>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a:t>
            </a:r>
            <a:endParaRPr lang="zh-CN" altLang="en-US" dirty="0"/>
          </a:p>
        </p:txBody>
      </p:sp>
      <p:sp>
        <p:nvSpPr>
          <p:cNvPr id="3" name="内容占位符 2"/>
          <p:cNvSpPr>
            <a:spLocks noGrp="1"/>
          </p:cNvSpPr>
          <p:nvPr>
            <p:ph idx="1"/>
          </p:nvPr>
        </p:nvSpPr>
        <p:spPr/>
        <p:txBody>
          <a:bodyPr>
            <a:normAutofit/>
          </a:bodyPr>
          <a:lstStyle/>
          <a:p>
            <a:r>
              <a:rPr lang="en-GB" altLang="zh-CN" sz="2800" dirty="0" smtClean="0"/>
              <a:t>R4-2012611, </a:t>
            </a:r>
            <a:r>
              <a:rPr lang="en-US" altLang="zh-CN" sz="2800" dirty="0"/>
              <a:t>Way Forward on NR-U BS demodulation requirements</a:t>
            </a:r>
            <a:r>
              <a:rPr lang="en-GB" altLang="zh-CN" sz="2800" dirty="0" smtClean="0"/>
              <a:t>, RAN4#96-e, E</a:t>
            </a:r>
            <a:r>
              <a:rPr lang="en-US" altLang="zh-CN" sz="2800" dirty="0" err="1" smtClean="0"/>
              <a:t>ricsson</a:t>
            </a:r>
            <a:endParaRPr lang="en-GB" altLang="zh-CN" sz="2800" dirty="0"/>
          </a:p>
          <a:p>
            <a:endParaRPr lang="zh-CN" altLang="zh-CN" sz="2800" dirty="0"/>
          </a:p>
        </p:txBody>
      </p:sp>
    </p:spTree>
    <p:extLst>
      <p:ext uri="{BB962C8B-B14F-4D97-AF65-F5344CB8AC3E}">
        <p14:creationId xmlns:p14="http://schemas.microsoft.com/office/powerpoint/2010/main" val="980253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64419" y="44624"/>
            <a:ext cx="10513168" cy="936104"/>
          </a:xfrm>
        </p:spPr>
        <p:txBody>
          <a:bodyPr>
            <a:normAutofit/>
          </a:bodyPr>
          <a:lstStyle/>
          <a:p>
            <a:r>
              <a:rPr lang="en-GB" altLang="zh-CN" dirty="0" smtClean="0"/>
              <a:t>General: Test scopes</a:t>
            </a:r>
            <a:endParaRPr lang="zh-CN" altLang="en-US" dirty="0"/>
          </a:p>
        </p:txBody>
      </p:sp>
      <p:sp>
        <p:nvSpPr>
          <p:cNvPr id="3" name="内容占位符 2"/>
          <p:cNvSpPr>
            <a:spLocks noGrp="1"/>
          </p:cNvSpPr>
          <p:nvPr>
            <p:ph idx="1"/>
          </p:nvPr>
        </p:nvSpPr>
        <p:spPr>
          <a:xfrm>
            <a:off x="767408" y="1259632"/>
            <a:ext cx="10801200" cy="5193704"/>
          </a:xfrm>
        </p:spPr>
        <p:txBody>
          <a:bodyPr>
            <a:normAutofit fontScale="85000" lnSpcReduction="10000"/>
          </a:bodyPr>
          <a:lstStyle/>
          <a:p>
            <a:r>
              <a:rPr lang="en-US" altLang="zh-CN" sz="3100" dirty="0" smtClean="0"/>
              <a:t>Define </a:t>
            </a:r>
            <a:r>
              <a:rPr lang="en-US" altLang="zh-CN" sz="3100" dirty="0"/>
              <a:t>BS performance requirements </a:t>
            </a:r>
            <a:r>
              <a:rPr lang="en-US" altLang="zh-CN" sz="3100" dirty="0" smtClean="0"/>
              <a:t>as band agnostic way</a:t>
            </a:r>
          </a:p>
          <a:p>
            <a:r>
              <a:rPr lang="en-US" altLang="zh-CN" dirty="0"/>
              <a:t>Test applicability</a:t>
            </a:r>
          </a:p>
          <a:p>
            <a:pPr lvl="1"/>
            <a:r>
              <a:rPr lang="en-US" altLang="zh-CN" dirty="0" smtClean="0"/>
              <a:t>Define the applicability rules based on BS’s declaration on features rather than scenarios:</a:t>
            </a:r>
            <a:endParaRPr lang="en-US" altLang="zh-CN" dirty="0"/>
          </a:p>
          <a:p>
            <a:pPr lvl="2"/>
            <a:r>
              <a:rPr lang="en-GB" altLang="zh-CN" dirty="0"/>
              <a:t>The performance requirements for interlaced PUSCH should apply only if BS declares to support PUSCH with interlaced resource allocation</a:t>
            </a:r>
            <a:endParaRPr lang="zh-CN" altLang="zh-CN" dirty="0"/>
          </a:p>
          <a:p>
            <a:pPr lvl="2"/>
            <a:r>
              <a:rPr lang="en-GB" altLang="zh-CN" dirty="0"/>
              <a:t> The performance requirements for interlaced PUCCH should apply only if BS declares to support PUCCH with interlaced resource allocation</a:t>
            </a:r>
            <a:endParaRPr lang="zh-CN" altLang="zh-CN" dirty="0"/>
          </a:p>
          <a:p>
            <a:pPr lvl="2"/>
            <a:r>
              <a:rPr lang="en-GB" altLang="zh-CN" dirty="0"/>
              <a:t> The performance requirements for wideband PRACH should apply only if BS declares to support PRACH with long sequence L=1151 for 15kHz SCS and L=571 for 30kHz SCS </a:t>
            </a:r>
            <a:endParaRPr lang="zh-CN" altLang="zh-CN" dirty="0"/>
          </a:p>
          <a:p>
            <a:r>
              <a:rPr lang="en-US" altLang="zh-CN" dirty="0" smtClean="0"/>
              <a:t>How </a:t>
            </a:r>
            <a:r>
              <a:rPr lang="en-US" altLang="zh-CN" dirty="0"/>
              <a:t>to handle Rel-15 test requirements for BS supporting NR-U</a:t>
            </a:r>
          </a:p>
          <a:p>
            <a:pPr lvl="1"/>
            <a:r>
              <a:rPr lang="en-US" altLang="zh-CN" dirty="0"/>
              <a:t>Option 1: Reuse the existing Rel-15 test applicability rules for NR Rel-15 performance </a:t>
            </a:r>
            <a:r>
              <a:rPr lang="en-US" altLang="zh-CN" dirty="0" smtClean="0"/>
              <a:t>requirements testing</a:t>
            </a:r>
            <a:endParaRPr lang="en-US" altLang="zh-CN" dirty="0"/>
          </a:p>
          <a:p>
            <a:pPr lvl="1"/>
            <a:r>
              <a:rPr lang="en-US" altLang="zh-CN" dirty="0"/>
              <a:t>Other options </a:t>
            </a:r>
            <a:r>
              <a:rPr lang="en-US" altLang="zh-CN" dirty="0" smtClean="0"/>
              <a:t>not </a:t>
            </a:r>
            <a:r>
              <a:rPr lang="en-US" altLang="zh-CN" dirty="0"/>
              <a:t>precluded</a:t>
            </a:r>
          </a:p>
          <a:p>
            <a:endParaRPr lang="en-US" altLang="zh-CN" sz="3100" dirty="0" smtClean="0"/>
          </a:p>
        </p:txBody>
      </p:sp>
    </p:spTree>
    <p:extLst>
      <p:ext uri="{BB962C8B-B14F-4D97-AF65-F5344CB8AC3E}">
        <p14:creationId xmlns:p14="http://schemas.microsoft.com/office/powerpoint/2010/main" val="21640368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General: Test Scenarios</a:t>
            </a:r>
            <a:endParaRPr lang="zh-CN" altLang="en-US" dirty="0"/>
          </a:p>
        </p:txBody>
      </p:sp>
      <p:sp>
        <p:nvSpPr>
          <p:cNvPr id="3" name="内容占位符 2"/>
          <p:cNvSpPr>
            <a:spLocks noGrp="1"/>
          </p:cNvSpPr>
          <p:nvPr>
            <p:ph idx="1"/>
          </p:nvPr>
        </p:nvSpPr>
        <p:spPr/>
        <p:txBody>
          <a:bodyPr/>
          <a:lstStyle/>
          <a:p>
            <a:pPr marL="342900" lvl="1" indent="-342900">
              <a:buFont typeface="Arial" pitchFamily="34" charset="0"/>
              <a:buChar char="•"/>
            </a:pPr>
            <a:r>
              <a:rPr lang="en-US" altLang="zh-CN" sz="3200" dirty="0"/>
              <a:t>Define requirements that are agnostic  to wideband operation 1 and 2</a:t>
            </a:r>
          </a:p>
          <a:p>
            <a:r>
              <a:rPr lang="en-US" altLang="zh-CN" dirty="0"/>
              <a:t>Not consider LBT model for NR-U BS performance requirements definition</a:t>
            </a:r>
          </a:p>
          <a:p>
            <a:r>
              <a:rPr lang="en-US" altLang="zh-CN" dirty="0"/>
              <a:t>Always schedule PRBs between 2 contiguous LBT sub-bands during the test, i.e. not configure guard band</a:t>
            </a:r>
            <a:endParaRPr lang="zh-CN" altLang="en-US" dirty="0"/>
          </a:p>
          <a:p>
            <a:endParaRPr lang="zh-CN" altLang="en-US" dirty="0"/>
          </a:p>
        </p:txBody>
      </p:sp>
    </p:spTree>
    <p:extLst>
      <p:ext uri="{BB962C8B-B14F-4D97-AF65-F5344CB8AC3E}">
        <p14:creationId xmlns:p14="http://schemas.microsoft.com/office/powerpoint/2010/main" val="10821130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609600" y="274638"/>
            <a:ext cx="10972800" cy="1143000"/>
          </a:xfrm>
        </p:spPr>
        <p:txBody>
          <a:bodyPr/>
          <a:lstStyle/>
          <a:p>
            <a:r>
              <a:rPr lang="en-US" altLang="zh-CN" dirty="0" smtClean="0"/>
              <a:t>PUSCH</a:t>
            </a:r>
            <a:endParaRPr lang="zh-CN" altLang="en-US" dirty="0"/>
          </a:p>
        </p:txBody>
      </p:sp>
      <p:sp>
        <p:nvSpPr>
          <p:cNvPr id="5" name="内容占位符 2"/>
          <p:cNvSpPr>
            <a:spLocks noGrp="1"/>
          </p:cNvSpPr>
          <p:nvPr>
            <p:ph idx="1"/>
          </p:nvPr>
        </p:nvSpPr>
        <p:spPr>
          <a:xfrm>
            <a:off x="609600" y="1600201"/>
            <a:ext cx="10972800" cy="4525963"/>
          </a:xfrm>
        </p:spPr>
        <p:txBody>
          <a:bodyPr>
            <a:normAutofit lnSpcReduction="10000"/>
          </a:bodyPr>
          <a:lstStyle/>
          <a:p>
            <a:r>
              <a:rPr lang="en-US" altLang="zh-CN" sz="3300" dirty="0" smtClean="0"/>
              <a:t>Bandwidth</a:t>
            </a:r>
          </a:p>
          <a:p>
            <a:pPr lvl="2"/>
            <a:r>
              <a:rPr lang="en-US" altLang="zh-CN" sz="2500" dirty="0" smtClean="0"/>
              <a:t>Option </a:t>
            </a:r>
            <a:r>
              <a:rPr lang="en-US" altLang="zh-CN" sz="2500" dirty="0"/>
              <a:t>1: </a:t>
            </a:r>
            <a:r>
              <a:rPr lang="en-US" altLang="zh-CN" sz="2000" dirty="0"/>
              <a:t>Define the requirements for single carrier with 20MHz only with the test applicability rule that a BS only has to perform tests for the largest supported bandwidth based on BS vendor’s </a:t>
            </a:r>
            <a:r>
              <a:rPr lang="en-US" altLang="zh-CN" sz="2000" dirty="0" smtClean="0"/>
              <a:t>declaration.</a:t>
            </a:r>
          </a:p>
          <a:p>
            <a:pPr lvl="3"/>
            <a:r>
              <a:rPr lang="en-GB" altLang="zh-CN" sz="2100" dirty="0" smtClean="0"/>
              <a:t>The </a:t>
            </a:r>
            <a:r>
              <a:rPr lang="en-GB" altLang="zh-CN" sz="2100" dirty="0"/>
              <a:t>applicability rule defined in NR Rel-15 for different channel bandwidths needs to applied: the tests shall be done only for the </a:t>
            </a:r>
            <a:r>
              <a:rPr lang="en-GB" altLang="zh-CN" sz="2100" dirty="0" smtClean="0"/>
              <a:t>supported widest </a:t>
            </a:r>
            <a:r>
              <a:rPr lang="en-GB" altLang="zh-CN" sz="2100" dirty="0"/>
              <a:t>supported channel bandwidth. If performance requirement is not specified for this widest supported channel bandwidth, the tests shall be done by using performance requirement for the closest channel bandwidth lower than this widest supported bandwidth; the tested PRBs shall then be </a:t>
            </a:r>
            <a:r>
              <a:rPr lang="en-GB" altLang="zh-CN" sz="2100" dirty="0" err="1"/>
              <a:t>centered</a:t>
            </a:r>
            <a:r>
              <a:rPr lang="en-GB" altLang="zh-CN" sz="2100" dirty="0"/>
              <a:t> in this widest supported channel bandwidth</a:t>
            </a:r>
            <a:r>
              <a:rPr lang="en-GB" altLang="zh-CN" sz="2100" dirty="0" smtClean="0"/>
              <a:t>.</a:t>
            </a:r>
            <a:endParaRPr lang="en-US" altLang="zh-CN" sz="2000" dirty="0" smtClean="0"/>
          </a:p>
          <a:p>
            <a:pPr lvl="2"/>
            <a:r>
              <a:rPr lang="en-US" altLang="zh-CN" sz="2500" dirty="0" smtClean="0"/>
              <a:t>Option </a:t>
            </a:r>
            <a:r>
              <a:rPr lang="en-US" altLang="zh-CN" sz="2500" dirty="0"/>
              <a:t>2: </a:t>
            </a:r>
            <a:r>
              <a:rPr lang="en-US" altLang="zh-CN" sz="2000" dirty="0"/>
              <a:t>Define the requirements for single carrier with 20MHz,40MHz,60MHz and 80MHz, with the test applicability rule that a BS only has to perform tests for the largest supported bandwidth based on BS vendor’s </a:t>
            </a:r>
            <a:r>
              <a:rPr lang="en-US" altLang="zh-CN" sz="2000" dirty="0" smtClean="0"/>
              <a:t>declaration.</a:t>
            </a:r>
          </a:p>
          <a:p>
            <a:pPr marL="457200" lvl="1" indent="0">
              <a:buNone/>
            </a:pPr>
            <a:endParaRPr lang="en-US" altLang="zh-CN" sz="2400" dirty="0" smtClean="0"/>
          </a:p>
        </p:txBody>
      </p:sp>
    </p:spTree>
    <p:extLst>
      <p:ext uri="{BB962C8B-B14F-4D97-AF65-F5344CB8AC3E}">
        <p14:creationId xmlns:p14="http://schemas.microsoft.com/office/powerpoint/2010/main" val="23946403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61202" y="116632"/>
            <a:ext cx="10972800" cy="1143000"/>
          </a:xfrm>
        </p:spPr>
        <p:txBody>
          <a:bodyPr/>
          <a:lstStyle/>
          <a:p>
            <a:r>
              <a:rPr lang="en-US" altLang="zh-CN" dirty="0" smtClean="0"/>
              <a:t>PUSCH</a:t>
            </a:r>
            <a:endParaRPr lang="zh-CN" altLang="en-US" dirty="0"/>
          </a:p>
        </p:txBody>
      </p:sp>
      <p:sp>
        <p:nvSpPr>
          <p:cNvPr id="3" name="内容占位符 2"/>
          <p:cNvSpPr>
            <a:spLocks noGrp="1"/>
          </p:cNvSpPr>
          <p:nvPr>
            <p:ph idx="1"/>
          </p:nvPr>
        </p:nvSpPr>
        <p:spPr>
          <a:xfrm>
            <a:off x="627017" y="1412776"/>
            <a:ext cx="10972800" cy="5069159"/>
          </a:xfrm>
        </p:spPr>
        <p:txBody>
          <a:bodyPr>
            <a:normAutofit fontScale="92500" lnSpcReduction="10000"/>
          </a:bodyPr>
          <a:lstStyle/>
          <a:p>
            <a:r>
              <a:rPr lang="en-US" altLang="zh-CN" dirty="0" smtClean="0"/>
              <a:t>Waveform: CP-OFDM</a:t>
            </a:r>
          </a:p>
          <a:p>
            <a:r>
              <a:rPr lang="en-US" altLang="zh-CN" dirty="0" smtClean="0"/>
              <a:t>Use first single interlace per slot.</a:t>
            </a:r>
          </a:p>
          <a:p>
            <a:r>
              <a:rPr lang="en-US" altLang="zh-CN" dirty="0" smtClean="0"/>
              <a:t>SCS: Both 15kHz and 30kHz</a:t>
            </a:r>
          </a:p>
          <a:p>
            <a:r>
              <a:rPr lang="en-US" altLang="zh-CN" dirty="0" smtClean="0"/>
              <a:t>Test applicability rule for different SCS:</a:t>
            </a:r>
          </a:p>
          <a:p>
            <a:pPr lvl="1"/>
            <a:r>
              <a:rPr lang="en-US" altLang="zh-CN" dirty="0" smtClean="0"/>
              <a:t>Test performance requirements for 15kHz and/or 30kHz SCS based on BS’s declaration</a:t>
            </a:r>
          </a:p>
          <a:p>
            <a:pPr lvl="1"/>
            <a:r>
              <a:rPr lang="en-US" altLang="zh-CN" dirty="0" smtClean="0"/>
              <a:t>If BS declares to support both 15kHz and 30kHz</a:t>
            </a:r>
          </a:p>
          <a:p>
            <a:pPr lvl="2"/>
            <a:r>
              <a:rPr lang="en-GB" altLang="zh-CN" dirty="0" smtClean="0"/>
              <a:t>Only </a:t>
            </a:r>
            <a:r>
              <a:rPr lang="en-GB" altLang="zh-CN" dirty="0" smtClean="0"/>
              <a:t>test performance requirements for </a:t>
            </a:r>
            <a:r>
              <a:rPr lang="en-GB" altLang="zh-CN" dirty="0" smtClean="0"/>
              <a:t>30kHz</a:t>
            </a:r>
            <a:endParaRPr lang="en-GB" altLang="zh-CN" dirty="0" smtClean="0"/>
          </a:p>
          <a:p>
            <a:r>
              <a:rPr lang="en-US" altLang="zh-CN" dirty="0" smtClean="0"/>
              <a:t>TDD </a:t>
            </a:r>
            <a:r>
              <a:rPr lang="en-US" altLang="zh-CN" dirty="0"/>
              <a:t>pattern: </a:t>
            </a:r>
          </a:p>
          <a:p>
            <a:pPr lvl="1"/>
            <a:r>
              <a:rPr lang="en-US" altLang="zh-CN" dirty="0"/>
              <a:t>7D2S1U </a:t>
            </a:r>
            <a:r>
              <a:rPr lang="en-GB" altLang="zh-CN" dirty="0"/>
              <a:t>S=6D:4G:4U </a:t>
            </a:r>
            <a:r>
              <a:rPr lang="en-US" altLang="zh-CN" dirty="0"/>
              <a:t>for 30kHz SCS</a:t>
            </a:r>
          </a:p>
          <a:p>
            <a:pPr lvl="1"/>
            <a:r>
              <a:rPr lang="en-GB" altLang="zh-CN" dirty="0"/>
              <a:t>3D1S1U S=10D:2G:2U</a:t>
            </a:r>
            <a:r>
              <a:rPr lang="zh-CN" altLang="en-US" dirty="0"/>
              <a:t> </a:t>
            </a:r>
            <a:r>
              <a:rPr lang="en-GB" altLang="zh-CN" dirty="0"/>
              <a:t>for 15kHz SCS</a:t>
            </a:r>
          </a:p>
        </p:txBody>
      </p:sp>
    </p:spTree>
    <p:extLst>
      <p:ext uri="{BB962C8B-B14F-4D97-AF65-F5344CB8AC3E}">
        <p14:creationId xmlns:p14="http://schemas.microsoft.com/office/powerpoint/2010/main" val="42656502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5083" y="10696"/>
            <a:ext cx="10972800" cy="1143000"/>
          </a:xfrm>
        </p:spPr>
        <p:txBody>
          <a:bodyPr/>
          <a:lstStyle/>
          <a:p>
            <a:r>
              <a:rPr lang="en-US" altLang="zh-CN" dirty="0" smtClean="0"/>
              <a:t>PUSCH</a:t>
            </a:r>
            <a:endParaRPr lang="zh-CN" altLang="en-US" dirty="0"/>
          </a:p>
        </p:txBody>
      </p:sp>
      <p:sp>
        <p:nvSpPr>
          <p:cNvPr id="3" name="内容占位符 2"/>
          <p:cNvSpPr>
            <a:spLocks noGrp="1"/>
          </p:cNvSpPr>
          <p:nvPr>
            <p:ph idx="1"/>
          </p:nvPr>
        </p:nvSpPr>
        <p:spPr>
          <a:xfrm>
            <a:off x="609600" y="1268759"/>
            <a:ext cx="10972800" cy="4968553"/>
          </a:xfrm>
          <a:noFill/>
        </p:spPr>
        <p:txBody>
          <a:bodyPr>
            <a:normAutofit fontScale="85000" lnSpcReduction="20000"/>
          </a:bodyPr>
          <a:lstStyle/>
          <a:p>
            <a:pPr marL="342900" lvl="1" indent="-342900">
              <a:buFont typeface="Arial" pitchFamily="34" charset="0"/>
              <a:buChar char="•"/>
            </a:pPr>
            <a:r>
              <a:rPr lang="en-US" altLang="zh-CN" sz="3200" dirty="0"/>
              <a:t>PUSCH mapping type</a:t>
            </a:r>
          </a:p>
          <a:p>
            <a:pPr lvl="1"/>
            <a:r>
              <a:rPr lang="en-US" altLang="zh-CN" dirty="0"/>
              <a:t>Option 1: Only Type B</a:t>
            </a:r>
          </a:p>
          <a:p>
            <a:pPr lvl="1"/>
            <a:r>
              <a:rPr lang="en-US" altLang="zh-CN" dirty="0"/>
              <a:t>Option 2: Both Type A and Type </a:t>
            </a:r>
            <a:r>
              <a:rPr lang="en-US" altLang="zh-CN" dirty="0" smtClean="0"/>
              <a:t>B</a:t>
            </a:r>
            <a:endParaRPr lang="en-US" altLang="zh-CN" dirty="0"/>
          </a:p>
          <a:p>
            <a:pPr marL="342900" lvl="1" indent="-342900">
              <a:buFont typeface="Arial" pitchFamily="34" charset="0"/>
              <a:buChar char="•"/>
            </a:pPr>
            <a:r>
              <a:rPr lang="en-US" altLang="zh-CN" sz="3200" dirty="0"/>
              <a:t>Number of scheduled symbols for PUSCH transmission:</a:t>
            </a:r>
          </a:p>
          <a:p>
            <a:pPr lvl="1"/>
            <a:r>
              <a:rPr lang="en-US" altLang="zh-CN" dirty="0"/>
              <a:t> </a:t>
            </a:r>
            <a:r>
              <a:rPr lang="en-US" altLang="zh-CN" dirty="0" smtClean="0"/>
              <a:t>14 </a:t>
            </a:r>
            <a:r>
              <a:rPr lang="en-US" altLang="zh-CN" dirty="0"/>
              <a:t>symbols per slot</a:t>
            </a:r>
          </a:p>
          <a:p>
            <a:r>
              <a:rPr lang="en-GB" altLang="zh-CN" dirty="0"/>
              <a:t>DM-RS configuration: </a:t>
            </a:r>
          </a:p>
          <a:p>
            <a:pPr lvl="1"/>
            <a:r>
              <a:rPr lang="en-GB" altLang="zh-CN" dirty="0"/>
              <a:t>DM-RS configure type 1 with single-symbol and </a:t>
            </a:r>
            <a:r>
              <a:rPr lang="en-GB" altLang="zh-CN" i="1" dirty="0" err="1"/>
              <a:t>dmrs-AdditionalPosition</a:t>
            </a:r>
            <a:r>
              <a:rPr lang="en-GB" altLang="zh-CN" dirty="0"/>
              <a:t> ‘pos1’</a:t>
            </a:r>
            <a:r>
              <a:rPr lang="en-GB" altLang="zh-CN" i="1" dirty="0"/>
              <a:t> </a:t>
            </a:r>
          </a:p>
          <a:p>
            <a:r>
              <a:rPr lang="en-US" altLang="zh-CN" dirty="0" smtClean="0"/>
              <a:t>MCS</a:t>
            </a:r>
          </a:p>
          <a:p>
            <a:pPr lvl="1"/>
            <a:r>
              <a:rPr lang="en-GB" altLang="zh-CN" dirty="0" smtClean="0"/>
              <a:t>MCS 20, FFS MCS 16</a:t>
            </a:r>
          </a:p>
          <a:p>
            <a:pPr marL="342900" lvl="1" indent="-342900">
              <a:buFont typeface="Arial" pitchFamily="34" charset="0"/>
              <a:buChar char="•"/>
            </a:pPr>
            <a:r>
              <a:rPr lang="en-GB" altLang="zh-CN" sz="3200" dirty="0"/>
              <a:t>Antenna configuration: 1x2</a:t>
            </a:r>
          </a:p>
          <a:p>
            <a:r>
              <a:rPr lang="en-US" altLang="zh-CN" dirty="0" smtClean="0"/>
              <a:t>Propagation condition:</a:t>
            </a:r>
          </a:p>
          <a:p>
            <a:pPr lvl="1"/>
            <a:r>
              <a:rPr lang="en-GB" altLang="zh-CN" dirty="0" smtClean="0"/>
              <a:t> TDLA30-10</a:t>
            </a:r>
          </a:p>
        </p:txBody>
      </p:sp>
    </p:spTree>
    <p:extLst>
      <p:ext uri="{BB962C8B-B14F-4D97-AF65-F5344CB8AC3E}">
        <p14:creationId xmlns:p14="http://schemas.microsoft.com/office/powerpoint/2010/main" val="41079738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0"/>
            <a:ext cx="10972800" cy="1143000"/>
          </a:xfrm>
        </p:spPr>
        <p:txBody>
          <a:bodyPr/>
          <a:lstStyle/>
          <a:p>
            <a:r>
              <a:rPr lang="en-US" altLang="zh-CN" dirty="0" smtClean="0"/>
              <a:t>PUSCH</a:t>
            </a:r>
            <a:endParaRPr lang="zh-CN" altLang="en-US" dirty="0"/>
          </a:p>
        </p:txBody>
      </p:sp>
      <p:sp>
        <p:nvSpPr>
          <p:cNvPr id="3" name="内容占位符 2"/>
          <p:cNvSpPr>
            <a:spLocks noGrp="1"/>
          </p:cNvSpPr>
          <p:nvPr>
            <p:ph idx="1"/>
          </p:nvPr>
        </p:nvSpPr>
        <p:spPr>
          <a:xfrm>
            <a:off x="839416" y="1316400"/>
            <a:ext cx="10585176" cy="5257799"/>
          </a:xfrm>
        </p:spPr>
        <p:txBody>
          <a:bodyPr>
            <a:normAutofit fontScale="77500" lnSpcReduction="20000"/>
          </a:bodyPr>
          <a:lstStyle/>
          <a:p>
            <a:r>
              <a:rPr lang="en-US" altLang="zh-CN" dirty="0" smtClean="0"/>
              <a:t>Maximum number of HARQ transmission: 4</a:t>
            </a:r>
          </a:p>
          <a:p>
            <a:r>
              <a:rPr lang="en-US" altLang="zh-CN" dirty="0" smtClean="0"/>
              <a:t>RV sequence</a:t>
            </a:r>
          </a:p>
          <a:p>
            <a:pPr lvl="1"/>
            <a:r>
              <a:rPr lang="en-US" altLang="zh-CN" dirty="0" smtClean="0"/>
              <a:t>Option 1: {0,2,0,2}</a:t>
            </a:r>
          </a:p>
          <a:p>
            <a:pPr lvl="1"/>
            <a:r>
              <a:rPr lang="en-US" altLang="zh-CN" dirty="0" smtClean="0"/>
              <a:t>Option 2: {0,2,3,1}</a:t>
            </a:r>
          </a:p>
          <a:p>
            <a:r>
              <a:rPr lang="en-US" altLang="zh-CN" dirty="0" smtClean="0"/>
              <a:t>Test metric for PUSCH performance requirements:</a:t>
            </a:r>
          </a:p>
          <a:p>
            <a:pPr marL="457200" lvl="1" indent="0">
              <a:buNone/>
            </a:pPr>
            <a:r>
              <a:rPr lang="en-US" altLang="zh-CN" dirty="0" smtClean="0"/>
              <a:t>SNR@70% max throughput</a:t>
            </a:r>
          </a:p>
          <a:p>
            <a:r>
              <a:rPr lang="en-US" altLang="zh-CN" dirty="0" smtClean="0"/>
              <a:t>Performance requirements for CG-UCI multiplexed on PUSCH with interlace allocation</a:t>
            </a:r>
          </a:p>
          <a:p>
            <a:pPr lvl="1"/>
            <a:r>
              <a:rPr lang="en-US" altLang="zh-CN" dirty="0" smtClean="0"/>
              <a:t>Option 1: Not introduce</a:t>
            </a:r>
          </a:p>
          <a:p>
            <a:pPr lvl="1"/>
            <a:r>
              <a:rPr lang="en-GB" altLang="zh-CN" dirty="0"/>
              <a:t>Option 2: Introduce performance requirements for CG-UCI multiplexed on PUSCH with interlaced resource allocation and without HARQ-ACK, CSI part 1 and CSI part </a:t>
            </a:r>
            <a:r>
              <a:rPr lang="en-GB" altLang="zh-CN" dirty="0" smtClean="0"/>
              <a:t>2</a:t>
            </a:r>
            <a:endParaRPr lang="zh-CN" altLang="zh-CN" dirty="0"/>
          </a:p>
          <a:p>
            <a:pPr lvl="1"/>
            <a:r>
              <a:rPr lang="en-GB" altLang="zh-CN" dirty="0"/>
              <a:t>Option 3: Consider introduce a Rel-15 requirement for HARQ-ACK multiplexing on PUSCH with more than 2 HARQ-ACK information bits and using it to cover CG-UCI multiplexing on CG-PUSCH in NR-U scenario with proper applicability </a:t>
            </a:r>
            <a:r>
              <a:rPr lang="en-GB" altLang="zh-CN" dirty="0" smtClean="0"/>
              <a:t>rule</a:t>
            </a:r>
            <a:endParaRPr lang="zh-CN" altLang="en-US" dirty="0"/>
          </a:p>
        </p:txBody>
      </p:sp>
    </p:spTree>
    <p:extLst>
      <p:ext uri="{BB962C8B-B14F-4D97-AF65-F5344CB8AC3E}">
        <p14:creationId xmlns:p14="http://schemas.microsoft.com/office/powerpoint/2010/main" val="27340620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2543</TotalTime>
  <Words>594</Words>
  <Application>Microsoft Office PowerPoint</Application>
  <PresentationFormat>宽屏</PresentationFormat>
  <Paragraphs>60</Paragraphs>
  <Slides>8</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8</vt:i4>
      </vt:variant>
    </vt:vector>
  </HeadingPairs>
  <TitlesOfParts>
    <vt:vector size="13" baseType="lpstr">
      <vt:lpstr>Arial Unicode MS</vt:lpstr>
      <vt:lpstr>宋体</vt:lpstr>
      <vt:lpstr>Arial</vt:lpstr>
      <vt:lpstr>Calibri</vt:lpstr>
      <vt:lpstr>Office 主题</vt:lpstr>
      <vt:lpstr>3GPP TSG-RAN WG4 Meeting #97-e  Electronic Meeting, 2nd – 13th Nov, 2020</vt:lpstr>
      <vt:lpstr>Background</vt:lpstr>
      <vt:lpstr>General: Test scopes</vt:lpstr>
      <vt:lpstr>General: Test Scenarios</vt:lpstr>
      <vt:lpstr>PUSCH</vt:lpstr>
      <vt:lpstr>PUSCH</vt:lpstr>
      <vt:lpstr>PUSCH</vt:lpstr>
      <vt:lpstr>PUSCH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TSG-RAN WG4</dc:title>
  <dc:creator>Huawei</dc:creator>
  <cp:lastModifiedBy>Huawei</cp:lastModifiedBy>
  <cp:revision>231</cp:revision>
  <dcterms:created xsi:type="dcterms:W3CDTF">2016-01-12T08:39:50Z</dcterms:created>
  <dcterms:modified xsi:type="dcterms:W3CDTF">2020-11-13T16:05:27Z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(3)oUDL/kLismpkPDv9LPr3Nbfj/gTkYkt5DT7J8/bDUOFGFhfxIQyZJQZEIiBi1SLVKS3iDKhe
Ya91GELnrXA++vSyCCMBkIxFKGw/pLYV/20rTe46y5xWIodARpPDzPl5j1uVsIkR94y5xI/7
UaR3vZgYu3xZkPPu7Q3FFoteQlC5sEhMg58TZgCClkC8GyN5ZccJWa3CUh97XNkrUZGT18wu
hPVIBX2qPlQfqBxgJ5</vt:lpwstr>
  </property>
  <property fmtid="{D5CDD505-2E9C-101B-9397-08002B2CF9AE}" pid="3" name="_2015_ms_pID_7253431">
    <vt:lpwstr>8as7A7LctsFhvfk3l5X325jgMGfWk3pfi+tAhqcFwdVGk5gB4nDzl0
D1cjnO/ao4iExdK7Wq2drh80xEyIU489zNDb8eFDcqOTxAf7cbLEX3lrPt8XWTdk69jufkqf
dcPqK8cjlLU04xI0T8jedC3YN0U+z9d2nwzsIGonwU/piZdWBzjcAibWbpE15GXz5x9rWn73
/fXMMOSdKCc5Iov9fLc5ca9WE7ScZ+SOtjtu</vt:lpwstr>
  </property>
  <property fmtid="{D5CDD505-2E9C-101B-9397-08002B2CF9AE}" pid="4" name="_2015_ms_pID_7253432">
    <vt:lpwstr>3EMT4qubRXCkAFe25YEz49LGy8Gc79orOW+U
+433FN4muqKmHXoMkl1oZW3Sh7PijZJC+Tjtx/4TzTRfmtTbc7I=</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1602209067</vt:lpwstr>
  </property>
</Properties>
</file>