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77" r:id="rId5"/>
    <p:sldId id="263" r:id="rId6"/>
    <p:sldId id="276" r:id="rId7"/>
    <p:sldId id="272" r:id="rId8"/>
    <p:sldId id="270" r:id="rId9"/>
    <p:sldId id="274" r:id="rId10"/>
    <p:sldId id="273" r:id="rId11"/>
    <p:sldId id="269" r:id="rId12"/>
    <p:sldId id="264" r:id="rId13"/>
    <p:sldId id="266"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129" dt="2020-11-11T15:11:33.5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128" d="100"/>
          <a:sy n="128" d="100"/>
        </p:scale>
        <p:origin x="3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3B56D-9B92-4A72-B50C-10A34337E383}"/>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5" name="Footer Placeholder 4">
            <a:extLst>
              <a:ext uri="{FF2B5EF4-FFF2-40B4-BE49-F238E27FC236}">
                <a16:creationId xmlns:a16="http://schemas.microsoft.com/office/drawing/2014/main"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739CA-5C50-47F2-A291-ADB43E4CBC15}"/>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5" name="Footer Placeholder 4">
            <a:extLst>
              <a:ext uri="{FF2B5EF4-FFF2-40B4-BE49-F238E27FC236}">
                <a16:creationId xmlns:a16="http://schemas.microsoft.com/office/drawing/2014/main"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876F2-F0D8-4C5C-99DF-FAC6ABF05491}"/>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5" name="Footer Placeholder 4">
            <a:extLst>
              <a:ext uri="{FF2B5EF4-FFF2-40B4-BE49-F238E27FC236}">
                <a16:creationId xmlns:a16="http://schemas.microsoft.com/office/drawing/2014/main"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9DBD9-7671-4F94-938A-FE2956B5B75C}"/>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5" name="Footer Placeholder 4">
            <a:extLst>
              <a:ext uri="{FF2B5EF4-FFF2-40B4-BE49-F238E27FC236}">
                <a16:creationId xmlns:a16="http://schemas.microsoft.com/office/drawing/2014/main"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F6ABD4-E81D-4455-BF76-023FB70D2DD5}"/>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5" name="Footer Placeholder 4">
            <a:extLst>
              <a:ext uri="{FF2B5EF4-FFF2-40B4-BE49-F238E27FC236}">
                <a16:creationId xmlns:a16="http://schemas.microsoft.com/office/drawing/2014/main"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C5AFA8-9BC8-4153-9909-EFD691F041F7}"/>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6" name="Footer Placeholder 5">
            <a:extLst>
              <a:ext uri="{FF2B5EF4-FFF2-40B4-BE49-F238E27FC236}">
                <a16:creationId xmlns:a16="http://schemas.microsoft.com/office/drawing/2014/main"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893A09-86F1-479C-8F82-4DE1F35FC41C}"/>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8" name="Footer Placeholder 7">
            <a:extLst>
              <a:ext uri="{FF2B5EF4-FFF2-40B4-BE49-F238E27FC236}">
                <a16:creationId xmlns:a16="http://schemas.microsoft.com/office/drawing/2014/main"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E8675D-7721-4C7B-B558-A95331CD18A3}"/>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4" name="Footer Placeholder 3">
            <a:extLst>
              <a:ext uri="{FF2B5EF4-FFF2-40B4-BE49-F238E27FC236}">
                <a16:creationId xmlns:a16="http://schemas.microsoft.com/office/drawing/2014/main"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EC16E-0118-4482-8F4B-779B03E89E7A}"/>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3" name="Footer Placeholder 2">
            <a:extLst>
              <a:ext uri="{FF2B5EF4-FFF2-40B4-BE49-F238E27FC236}">
                <a16:creationId xmlns:a16="http://schemas.microsoft.com/office/drawing/2014/main"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C907B-2D71-466A-BD49-0B295B501F13}"/>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6" name="Footer Placeholder 5">
            <a:extLst>
              <a:ext uri="{FF2B5EF4-FFF2-40B4-BE49-F238E27FC236}">
                <a16:creationId xmlns:a16="http://schemas.microsoft.com/office/drawing/2014/main"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743F-3435-4E10-B16C-13D12BB2B2DF}"/>
              </a:ext>
            </a:extLst>
          </p:cNvPr>
          <p:cNvSpPr>
            <a:spLocks noGrp="1"/>
          </p:cNvSpPr>
          <p:nvPr>
            <p:ph type="dt" sz="half" idx="10"/>
          </p:nvPr>
        </p:nvSpPr>
        <p:spPr/>
        <p:txBody>
          <a:bodyPr/>
          <a:lstStyle/>
          <a:p>
            <a:fld id="{314DEAF8-A20F-4698-A9E7-A06248670701}" type="datetimeFigureOut">
              <a:rPr lang="en-US" smtClean="0"/>
              <a:t>11/11/20</a:t>
            </a:fld>
            <a:endParaRPr lang="en-US"/>
          </a:p>
        </p:txBody>
      </p:sp>
      <p:sp>
        <p:nvSpPr>
          <p:cNvPr id="6" name="Footer Placeholder 5">
            <a:extLst>
              <a:ext uri="{FF2B5EF4-FFF2-40B4-BE49-F238E27FC236}">
                <a16:creationId xmlns:a16="http://schemas.microsoft.com/office/drawing/2014/main"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11/11/20</a:t>
            </a:fld>
            <a:endParaRPr lang="en-US"/>
          </a:p>
        </p:txBody>
      </p:sp>
      <p:sp>
        <p:nvSpPr>
          <p:cNvPr id="5" name="Footer Placeholder 4">
            <a:extLst>
              <a:ext uri="{FF2B5EF4-FFF2-40B4-BE49-F238E27FC236}">
                <a16:creationId xmlns:a16="http://schemas.microsoft.com/office/drawing/2014/main"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solidFill>
                  <a:srgbClr val="FF0000"/>
                </a:solidFill>
              </a:rPr>
              <a:t>LBT Parameters </a:t>
            </a:r>
            <a:r>
              <a:rPr lang="en-US" strike="sngStrike" dirty="0">
                <a:solidFill>
                  <a:srgbClr val="FF0000"/>
                </a:solidFill>
              </a:rPr>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534572" y="1690688"/>
            <a:ext cx="10819228" cy="4351338"/>
          </a:xfrm>
        </p:spPr>
        <p:txBody>
          <a:bodyPr>
            <a:normAutofit/>
          </a:bodyPr>
          <a:lstStyle/>
          <a:p>
            <a:pPr marL="0" indent="0">
              <a:buNone/>
            </a:pPr>
            <a:r>
              <a:rPr lang="en-GB" sz="2400" b="1" dirty="0"/>
              <a:t>Slot format</a:t>
            </a:r>
          </a:p>
          <a:p>
            <a:pPr lvl="1" fontAlgn="base" hangingPunct="0"/>
            <a:r>
              <a:rPr lang="en-US" sz="2000" i="1" dirty="0"/>
              <a:t>Option 1: For 30kHz, 2ms, DDDS (S=7D:2G:2U) derived from the DL Model;</a:t>
            </a:r>
          </a:p>
          <a:p>
            <a:pPr lvl="1" fontAlgn="base" hangingPunct="0"/>
            <a:r>
              <a:rPr lang="en-US" sz="2000" i="1" dirty="0"/>
              <a:t>Option 2: For 30kHz, 7D -1S-2U;</a:t>
            </a:r>
          </a:p>
          <a:p>
            <a:pPr lvl="1" fontAlgn="base" hangingPunct="0"/>
            <a:r>
              <a:rPr lang="en-US" sz="2000" i="1" dirty="0"/>
              <a:t>Option 3: For 30kHz, {D, DS, DDS, DDDS} derived from the DL Model;</a:t>
            </a:r>
          </a:p>
          <a:p>
            <a:pPr lvl="1" fontAlgn="base" hangingPunct="0"/>
            <a:r>
              <a:rPr lang="en-US" sz="2000" i="1" dirty="0">
                <a:solidFill>
                  <a:srgbClr val="FF0000"/>
                </a:solidFill>
              </a:rPr>
              <a:t>Other options</a:t>
            </a:r>
          </a:p>
          <a:p>
            <a:pPr lvl="1" fontAlgn="base" hangingPunct="0"/>
            <a:endParaRPr lang="en-US" sz="2000" i="1" dirty="0"/>
          </a:p>
          <a:p>
            <a:pPr marL="0" indent="0" fontAlgn="base" hangingPunct="0">
              <a:buNone/>
            </a:pPr>
            <a:r>
              <a:rPr lang="en-GB" sz="2400" b="1" dirty="0"/>
              <a:t>Other Parameters</a:t>
            </a:r>
          </a:p>
          <a:p>
            <a:pPr marL="0" indent="0" fontAlgn="base" hangingPunct="0">
              <a:buNone/>
            </a:pPr>
            <a:r>
              <a:rPr lang="en-US" sz="2400" i="1" dirty="0"/>
              <a:t>Option 1:</a:t>
            </a:r>
          </a:p>
          <a:p>
            <a:pPr marL="0" indent="0" fontAlgn="base" hangingPunct="0">
              <a:buNone/>
            </a:pPr>
            <a:r>
              <a:rPr lang="en-US" sz="2400" i="1" dirty="0">
                <a:solidFill>
                  <a:srgbClr val="FF0000"/>
                </a:solidFill>
              </a:rPr>
              <a:t>Other options not precluded</a:t>
            </a:r>
          </a:p>
        </p:txBody>
      </p:sp>
      <p:graphicFrame>
        <p:nvGraphicFramePr>
          <p:cNvPr id="6" name="Table 5">
            <a:extLst>
              <a:ext uri="{FF2B5EF4-FFF2-40B4-BE49-F238E27FC236}">
                <a16:creationId xmlns:a16="http://schemas.microsoft.com/office/drawing/2014/main" id="{5D8E5DDE-2B68-48A9-ABBA-0E0947290A95}"/>
              </a:ext>
            </a:extLst>
          </p:cNvPr>
          <p:cNvGraphicFramePr>
            <a:graphicFrameLocks noGrp="1"/>
          </p:cNvGraphicFramePr>
          <p:nvPr>
            <p:extLst>
              <p:ext uri="{D42A27DB-BD31-4B8C-83A1-F6EECF244321}">
                <p14:modId xmlns:p14="http://schemas.microsoft.com/office/powerpoint/2010/main" val="2850486846"/>
              </p:ext>
            </p:extLst>
          </p:nvPr>
        </p:nvGraphicFramePr>
        <p:xfrm>
          <a:off x="4304714" y="3292476"/>
          <a:ext cx="7765364" cy="3017520"/>
        </p:xfrm>
        <a:graphic>
          <a:graphicData uri="http://schemas.openxmlformats.org/drawingml/2006/table">
            <a:tbl>
              <a:tblPr firstRow="1" firstCol="1" bandRow="1"/>
              <a:tblGrid>
                <a:gridCol w="1490784">
                  <a:extLst>
                    <a:ext uri="{9D8B030D-6E8A-4147-A177-3AD203B41FA5}">
                      <a16:colId xmlns:a16="http://schemas.microsoft.com/office/drawing/2014/main" val="4016571210"/>
                    </a:ext>
                  </a:extLst>
                </a:gridCol>
                <a:gridCol w="3674211">
                  <a:extLst>
                    <a:ext uri="{9D8B030D-6E8A-4147-A177-3AD203B41FA5}">
                      <a16:colId xmlns:a16="http://schemas.microsoft.com/office/drawing/2014/main" val="712154481"/>
                    </a:ext>
                  </a:extLst>
                </a:gridCol>
                <a:gridCol w="742975">
                  <a:extLst>
                    <a:ext uri="{9D8B030D-6E8A-4147-A177-3AD203B41FA5}">
                      <a16:colId xmlns:a16="http://schemas.microsoft.com/office/drawing/2014/main" val="106217762"/>
                    </a:ext>
                  </a:extLst>
                </a:gridCol>
                <a:gridCol w="1857394">
                  <a:extLst>
                    <a:ext uri="{9D8B030D-6E8A-4147-A177-3AD203B41FA5}">
                      <a16:colId xmlns:a16="http://schemas.microsoft.com/office/drawing/2014/main" val="2572175653"/>
                    </a:ext>
                  </a:extLst>
                </a:gridCol>
              </a:tblGrid>
              <a:tr h="158974">
                <a:tc rowSpan="7">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DL Transmission Model (Note 1)</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r>
              <a:rPr lang="en-US" dirty="0"/>
              <a:t>Do not define tests with sub-band LBT failure (either all sub-bands are transmitted or no sub-band is transmitted).</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US" dirty="0">
                    <a:solidFill>
                      <a:prstClr val="black"/>
                    </a:solidFill>
                  </a:rPr>
                  <a:t>Use 20 MHz LBT BW (for channel sensing and clear channel assessment).</a:t>
                </a:r>
              </a:p>
              <a:p>
                <a:pPr marL="0" indent="0">
                  <a:buNone/>
                </a:pPr>
                <a:r>
                  <a:rPr lang="en-US" dirty="0">
                    <a:solidFill>
                      <a:prstClr val="black"/>
                    </a:solidFill>
                  </a:rPr>
                  <a:t>Do not multiplex SSB and Data.</a:t>
                </a:r>
              </a:p>
              <a:p>
                <a:pPr marL="0" indent="0">
                  <a:buNone/>
                </a:pPr>
                <a:r>
                  <a:rPr lang="en-US" dirty="0">
                    <a:solidFill>
                      <a:prstClr val="black"/>
                    </a:solidFill>
                  </a:rPr>
                  <a:t>Define tests for TDD 30kHz </a:t>
                </a:r>
                <a:r>
                  <a:rPr lang="en-US" dirty="0">
                    <a:solidFill>
                      <a:srgbClr val="FF0000"/>
                    </a:solidFill>
                  </a:rPr>
                  <a:t>only</a:t>
                </a:r>
                <a:r>
                  <a:rPr lang="en-US" dirty="0">
                    <a:solidFill>
                      <a:prstClr val="black"/>
                    </a:solidFill>
                  </a:rPr>
                  <a:t>.</a:t>
                </a:r>
              </a:p>
              <a:p>
                <a:pPr marL="0" indent="0">
                  <a:buNone/>
                </a:pPr>
                <a:r>
                  <a:rPr lang="en-US" dirty="0">
                    <a:solidFill>
                      <a:prstClr val="black"/>
                    </a:solidFill>
                  </a:rPr>
                  <a:t>Define tests with low delay spread and low doppler speed propagation channel.</a:t>
                </a:r>
              </a:p>
              <a:p>
                <a:pPr marL="0" indent="0">
                  <a:buNone/>
                </a:pPr>
                <a:r>
                  <a:rPr lang="en-GB" dirty="0"/>
                  <a:t>Q factor for SSB: </a:t>
                </a:r>
                <a14:m>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dirty="0">
                  <a:solidFill>
                    <a:prstClr val="black"/>
                  </a:solidFill>
                </a:endParaRPr>
              </a:p>
              <a:p>
                <a:pPr marL="0" indent="0">
                  <a:buNone/>
                </a:pPr>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xmlns:a14="http://schemas.microsoft.com/office/drawing/2010/main" xmlns="" id="{AAA6DB4A-7548-4D70-A599-53F7F4745E61}"/>
                  </a:ext>
                </a:extLst>
              </p:cNvPr>
              <p:cNvSpPr>
                <a:spLocks noGrp="1" noRot="1" noChangeAspect="1" noMove="1" noResize="1" noEditPoints="1" noAdjustHandles="1" noChangeArrowheads="1" noChangeShapeType="1" noTextEdit="1"/>
              </p:cNvSpPr>
              <p:nvPr>
                <p:ph idx="1"/>
              </p:nvPr>
            </p:nvSpPr>
            <p:spPr>
              <a:xfrm>
                <a:off x="838200" y="1690688"/>
                <a:ext cx="10515600" cy="4424362"/>
              </a:xfrm>
              <a:blipFill rotWithShape="0">
                <a:blip r:embed="rId2"/>
                <a:stretch>
                  <a:fillRect l="-1217" t="-2204" r="-3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43757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31317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a:t>Prioritize test cases agnostic to semi-static and dynamic channel access devices </a:t>
            </a:r>
            <a:r>
              <a:rPr lang="en-GB" sz="2400" dirty="0">
                <a:solidFill>
                  <a:srgbClr val="FF0000"/>
                </a:solidFill>
              </a:rPr>
              <a:t>if it is feasible</a:t>
            </a:r>
            <a:r>
              <a:rPr lang="en-GB" sz="2400" dirty="0"/>
              <a:t>. </a:t>
            </a:r>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dirty="0"/>
              <a:t>Define tests with fixed DRS window duration set to 1ms;</a:t>
            </a:r>
            <a:endParaRPr lang="en-GB" b="1" dirty="0"/>
          </a:p>
          <a:p>
            <a:pPr marL="0" indent="0">
              <a:buNone/>
            </a:pPr>
            <a:r>
              <a:rPr lang="en-GB" strike="sngStrike" dirty="0"/>
              <a:t>FFS: Deprioritize tests with COT duration larger than SMTC duration for dynamic channel access devices</a:t>
            </a:r>
            <a:endParaRPr lang="en-US" strike="sngStrike" dirty="0"/>
          </a:p>
          <a:p>
            <a:pPr marL="0" indent="0">
              <a:buNone/>
            </a:pPr>
            <a:endParaRPr lang="en-GB" b="1" dirty="0"/>
          </a:p>
        </p:txBody>
      </p:sp>
    </p:spTree>
    <p:extLst>
      <p:ext uri="{BB962C8B-B14F-4D97-AF65-F5344CB8AC3E}">
        <p14:creationId xmlns:p14="http://schemas.microsoft.com/office/powerpoint/2010/main" val="609023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endParaRPr lang="en-US" dirty="0"/>
          </a:p>
          <a:p>
            <a:pPr marL="0" indent="0">
              <a:buNone/>
            </a:pPr>
            <a:r>
              <a:rPr lang="en-US" b="1" dirty="0"/>
              <a:t>Bandwidth 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p>
          <a:p>
            <a:pPr lvl="1" hangingPunct="0"/>
            <a:r>
              <a:rPr lang="en-GB" i="1" dirty="0"/>
              <a:t>Option 4: 20 MHz;</a:t>
            </a:r>
          </a:p>
          <a:p>
            <a:pPr lvl="1" hangingPunct="0"/>
            <a:r>
              <a:rPr lang="en-GB" i="1" dirty="0"/>
              <a:t>Option 5a: 20 and 40 MHz;</a:t>
            </a:r>
          </a:p>
          <a:p>
            <a:pPr lvl="1" hangingPunct="0"/>
            <a:r>
              <a:rPr lang="en-GB" i="1" dirty="0"/>
              <a:t>Option 5b: 20 and 40 MHz, with applicability rule to test the largest supported BW;</a:t>
            </a:r>
          </a:p>
          <a:p>
            <a:pPr lvl="1" hangingPunct="0"/>
            <a:endParaRPr lang="en-GB" i="1" dirty="0"/>
          </a:p>
          <a:p>
            <a:pPr lvl="1" hangingPunct="0"/>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41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039906"/>
            <a:ext cx="10515600" cy="5818094"/>
          </a:xfrm>
        </p:spPr>
        <p:txBody>
          <a:bodyPr>
            <a:normAutofit fontScale="70000" lnSpcReduction="20000"/>
          </a:bodyPr>
          <a:lstStyle/>
          <a:p>
            <a:pPr marL="0" indent="0">
              <a:buNone/>
            </a:pPr>
            <a:r>
              <a:rPr lang="en-GB" dirty="0"/>
              <a:t>Use Burst Transmission Model for LAA (36.101-4, B.8) as a starting point. </a:t>
            </a:r>
          </a:p>
          <a:p>
            <a:r>
              <a:rPr lang="en-GB" dirty="0"/>
              <a:t>Option 1:</a:t>
            </a:r>
            <a:endParaRPr lang="en-US" dirty="0"/>
          </a:p>
          <a:p>
            <a:pPr lvl="1" hangingPunct="0"/>
            <a:r>
              <a:rPr lang="en-GB" dirty="0"/>
              <a:t>Select the number of slots randomly from a given set of the number of slots [TBD] with equal probability as the total length of burst transmission format. The length includes both occupied OFDM symbols and non-occupied OFDM symbols within the burst format.  </a:t>
            </a:r>
            <a:endParaRPr lang="en-US" dirty="0"/>
          </a:p>
          <a:p>
            <a:pPr lvl="1" hangingPunct="0"/>
            <a:r>
              <a:rPr lang="en-GB" dirty="0"/>
              <a:t>The starting position for the first slot is randomly selected from OFDM symbol S1: {0, 7} with equal probability. </a:t>
            </a:r>
            <a:endParaRPr lang="en-US" dirty="0"/>
          </a:p>
          <a:p>
            <a:pPr lvl="2" hangingPunct="0"/>
            <a:r>
              <a:rPr lang="en-GB" dirty="0"/>
              <a:t>For PDSCH type A test: if 0 is selected, the PDSCH type A is transmitted from symbol 2 of the first slot. If 7 is selected, the PDSCH type A is transmitted from OFDM symbol 2 of second slot.</a:t>
            </a:r>
            <a:endParaRPr lang="en-US" dirty="0"/>
          </a:p>
          <a:p>
            <a:pPr lvl="2" hangingPunct="0"/>
            <a:r>
              <a:rPr lang="en-GB" dirty="0"/>
              <a:t>For PDSCH type B test: if 0 is selected, the PDSCH type B is transmitted from symbol 2 of the first slot. If 7 is selected, the PDSCH type B is transmitted from symbol 7 of the first slot.</a:t>
            </a:r>
            <a:endParaRPr lang="en-US" dirty="0"/>
          </a:p>
          <a:p>
            <a:pPr lvl="1" hangingPunct="0"/>
            <a:r>
              <a:rPr lang="en-GB" dirty="0"/>
              <a:t>In the last slot, PDSCH is transmitted ending with position of OFDM symbol randomly selected from OFDM symbol S2: [TBD] with equal probability</a:t>
            </a:r>
            <a:endParaRPr lang="en-US" dirty="0"/>
          </a:p>
          <a:p>
            <a:pPr lvl="1" hangingPunct="0"/>
            <a:r>
              <a:rPr lang="en-GB" dirty="0"/>
              <a:t>A uniform random variable from [0, 1] is generated. If the random variable is less than p which is given per test case, </a:t>
            </a:r>
            <a:endParaRPr lang="en-US" dirty="0"/>
          </a:p>
          <a:p>
            <a:pPr lvl="2" hangingPunct="0"/>
            <a:r>
              <a:rPr lang="en-GB"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dirty="0"/>
          </a:p>
          <a:p>
            <a:pPr lvl="1" hangingPunct="0"/>
            <a:r>
              <a:rPr lang="en-GB" dirty="0"/>
              <a:t>Otherwise, the burst transmission is muted and the muting duration is the same as the number of slots for determined burst format.</a:t>
            </a:r>
            <a:endParaRPr lang="en-US" dirty="0"/>
          </a:p>
          <a:p>
            <a:r>
              <a:rPr lang="en-GB" dirty="0"/>
              <a:t>Option 2;</a:t>
            </a:r>
            <a:endParaRPr lang="en-US" dirty="0"/>
          </a:p>
          <a:p>
            <a:pPr lvl="1" hangingPunct="0"/>
            <a:r>
              <a:rPr lang="en-GB" dirty="0"/>
              <a:t>Compute COT and Unoccupied duration as specified by Test Parameters, then repeat it periodically for the entire test;</a:t>
            </a:r>
            <a:endParaRPr lang="en-US" dirty="0"/>
          </a:p>
          <a:p>
            <a:pPr lvl="1" hangingPunct="0"/>
            <a:r>
              <a:rPr lang="en-GB" dirty="0"/>
              <a:t>Fully allocate PDCCH and PDSCH in COT, except for Guard and UL Symbols at the end of COT as specified by Test Parameters;</a:t>
            </a:r>
            <a:endParaRPr lang="en-US" dirty="0"/>
          </a:p>
          <a:p>
            <a:pPr lvl="1"/>
            <a:r>
              <a:rPr lang="en-GB" dirty="0"/>
              <a:t>Use a threshold </a:t>
            </a:r>
            <a:r>
              <a:rPr lang="en-GB" i="1" dirty="0" err="1"/>
              <a:t>p</a:t>
            </a:r>
            <a:r>
              <a:rPr lang="en-GB" i="1" baseline="-25000" dirty="0" err="1"/>
              <a:t>LBT</a:t>
            </a:r>
            <a:r>
              <a:rPr lang="en-GB" dirty="0"/>
              <a:t> to control randomized LBT failures;</a:t>
            </a:r>
            <a:endParaRPr lang="en-US" dirty="0"/>
          </a:p>
        </p:txBody>
      </p:sp>
    </p:spTree>
    <p:extLst>
      <p:ext uri="{BB962C8B-B14F-4D97-AF65-F5344CB8AC3E}">
        <p14:creationId xmlns:p14="http://schemas.microsoft.com/office/powerpoint/2010/main" val="80454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solidFill>
                  <a:srgbClr val="FF0000"/>
                </a:solidFill>
              </a:rPr>
              <a:t>LBT Parameters</a:t>
            </a:r>
            <a:r>
              <a:rPr lang="en-US" dirty="0"/>
              <a:t> </a:t>
            </a:r>
            <a:r>
              <a:rPr lang="en-US" strike="sngStrike" dirty="0">
                <a:solidFill>
                  <a:srgbClr val="FF0000"/>
                </a:solidFill>
              </a:rPr>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lnSpcReduction="10000"/>
          </a:bodyPr>
          <a:lstStyle/>
          <a:p>
            <a:pPr marL="0" indent="0">
              <a:buNone/>
            </a:pPr>
            <a:r>
              <a:rPr lang="en-GB" b="1" dirty="0"/>
              <a:t>Define tests with fixed DL Transmission (COT) duration</a:t>
            </a:r>
          </a:p>
          <a:p>
            <a:pPr lvl="1"/>
            <a:r>
              <a:rPr lang="en-US" i="1" dirty="0"/>
              <a:t>Option 1: No, use random COT from a set of values;</a:t>
            </a:r>
          </a:p>
          <a:p>
            <a:pPr lvl="1"/>
            <a:r>
              <a:rPr lang="en-US" i="1" dirty="0"/>
              <a:t>Option 2: Yes, using 2ms duration;</a:t>
            </a:r>
            <a:endParaRPr lang="en-GB" b="1" dirty="0"/>
          </a:p>
          <a:p>
            <a:pPr marL="0" indent="0">
              <a:buNone/>
            </a:pPr>
            <a:r>
              <a:rPr lang="en-GB" b="1" dirty="0"/>
              <a:t>Values for random COT (if option 1 is agreed)</a:t>
            </a:r>
          </a:p>
          <a:p>
            <a:pPr lvl="1"/>
            <a:r>
              <a:rPr lang="en-US" i="1" dirty="0"/>
              <a:t>Option 1a: </a:t>
            </a:r>
            <a:r>
              <a:rPr lang="en-GB" i="1" dirty="0"/>
              <a:t>for SCS 30kHz</a:t>
            </a:r>
            <a:r>
              <a:rPr lang="en-US" dirty="0"/>
              <a:t>,</a:t>
            </a:r>
            <a:r>
              <a:rPr lang="en-US" i="1" dirty="0"/>
              <a:t> S</a:t>
            </a:r>
            <a:r>
              <a:rPr lang="en-US" i="1" baseline="-25000" dirty="0"/>
              <a:t>1 </a:t>
            </a:r>
            <a:r>
              <a:rPr lang="en-US" i="1" dirty="0"/>
              <a:t>= {2, 6, 10, 16}, S</a:t>
            </a:r>
            <a:r>
              <a:rPr lang="en-US" i="1" baseline="-25000" dirty="0"/>
              <a:t>2</a:t>
            </a:r>
            <a:r>
              <a:rPr lang="en-US" i="1" dirty="0"/>
              <a:t> = {4, 7, 10, 12}</a:t>
            </a:r>
            <a:endParaRPr lang="en-US" dirty="0"/>
          </a:p>
          <a:p>
            <a:pPr lvl="1"/>
            <a:r>
              <a:rPr lang="en-US" i="1" dirty="0"/>
              <a:t>Option 1b: </a:t>
            </a:r>
            <a:r>
              <a:rPr lang="en-GB" i="1" dirty="0"/>
              <a:t>for SCS 30kHz</a:t>
            </a:r>
            <a:r>
              <a:rPr lang="en-US" i="1" dirty="0"/>
              <a:t>, S</a:t>
            </a:r>
            <a:r>
              <a:rPr lang="en-US" i="1" baseline="-25000" dirty="0"/>
              <a:t>1 </a:t>
            </a:r>
            <a:r>
              <a:rPr lang="en-US" i="1" dirty="0"/>
              <a:t>= {1, 2, 3, 4}, S</a:t>
            </a:r>
            <a:r>
              <a:rPr lang="en-US" i="1" baseline="-25000" dirty="0"/>
              <a:t>2</a:t>
            </a:r>
            <a:r>
              <a:rPr lang="en-US" i="1" dirty="0"/>
              <a:t> = {4, 7, 10, 12}</a:t>
            </a:r>
            <a:endParaRPr lang="en-US" dirty="0"/>
          </a:p>
          <a:p>
            <a:pPr lvl="1"/>
            <a:r>
              <a:rPr lang="en-GB" i="1" dirty="0"/>
              <a:t>Option 2: </a:t>
            </a:r>
            <a:r>
              <a:rPr lang="en-GB" i="1" strike="sngStrike" dirty="0">
                <a:solidFill>
                  <a:srgbClr val="FF0000"/>
                </a:solidFill>
              </a:rPr>
              <a:t>{1,3,5,8} for SCS 15kHz, </a:t>
            </a:r>
            <a:r>
              <a:rPr lang="en-GB" i="1" dirty="0"/>
              <a:t>{1,6,10,16} for SCS 30kHz;</a:t>
            </a:r>
          </a:p>
          <a:p>
            <a:r>
              <a:rPr lang="en-US" altLang="zh-CN" b="1" dirty="0"/>
              <a:t>Length of the last Slot in the burst</a:t>
            </a:r>
          </a:p>
          <a:p>
            <a:pPr lvl="1" hangingPunct="0"/>
            <a:r>
              <a:rPr lang="en-GB" altLang="zh-CN" i="1" dirty="0"/>
              <a:t>Option 1: Random length, {6, 9, 12, 14} Symbols with the first 2 symbols allocated for PDCCH transmission;</a:t>
            </a:r>
          </a:p>
          <a:p>
            <a:pPr lvl="1" hangingPunct="0"/>
            <a:r>
              <a:rPr lang="en-GB" altLang="zh-CN" i="1" dirty="0"/>
              <a:t>Option 2: Fixed length according to proposed model;</a:t>
            </a:r>
            <a:endParaRPr lang="en-US" altLang="zh-CN" i="1" dirty="0"/>
          </a:p>
        </p:txBody>
      </p:sp>
    </p:spTree>
    <p:extLst>
      <p:ext uri="{BB962C8B-B14F-4D97-AF65-F5344CB8AC3E}">
        <p14:creationId xmlns:p14="http://schemas.microsoft.com/office/powerpoint/2010/main" val="165316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TotalTime>
  <Words>1442</Words>
  <Application>Microsoft Macintosh PowerPoint</Application>
  <PresentationFormat>Widescreen</PresentationFormat>
  <Paragraphs>135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Times New Roman</vt:lpstr>
      <vt:lpstr>Office Theme</vt:lpstr>
      <vt:lpstr>Way Forward on NR-U UE demodulation requirements</vt:lpstr>
      <vt:lpstr>Test Scope</vt:lpstr>
      <vt:lpstr>Test Scope</vt:lpstr>
      <vt:lpstr>Test Scope</vt:lpstr>
      <vt:lpstr>Test Scope</vt:lpstr>
      <vt:lpstr>Test Scope</vt:lpstr>
      <vt:lpstr>Downlink Transmission Model</vt:lpstr>
      <vt:lpstr>LBT Parameters Test Scope</vt:lpstr>
      <vt:lpstr>LBT Parameters</vt:lpstr>
      <vt:lpstr>LBT Parameters Downlink Transmission Model</vt:lpstr>
      <vt:lpstr>LBT Parameters</vt:lpstr>
      <vt:lpstr>Simulation Assumptions for PDSCH Tests</vt:lpstr>
      <vt:lpstr>Simulation Assumptions for PDSCH Tests</vt:lpstr>
      <vt:lpstr>Simulation Assumptions for PDSCH Tests</vt:lpstr>
      <vt:lpstr>Simulation Assumptions for PDSCH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Manasa Raghavan</cp:lastModifiedBy>
  <cp:revision>32</cp:revision>
  <dcterms:created xsi:type="dcterms:W3CDTF">2020-08-20T16:54:46Z</dcterms:created>
  <dcterms:modified xsi:type="dcterms:W3CDTF">2020-11-11T22:50:40Z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1602209067</vt:lpwstr>
  </property>
  <property fmtid="{D5CDD505-2E9C-101B-9397-08002B2CF9AE}" pid="6" name="_2015_ms_pID_725343">
    <vt:lpwstr>(2)sTxuBtkosNcCV8VTZtnxEk6+VvB5lZtl0K3GwOhwokPnIijSUe1WRHsiSQ5ar68q56ZQnpza
OvvN4V/ENVRvXVkQlOoJamvMbLihbPXPpIFzOwr5Uogw2a9I1bTcp8pbTJxRW+1chtEWIl7P
/kCONXknjilbIGwXRqJEWeuhNF+yXsQmc1A8FLhF3UJJC9YZ+EjooxWCC2hsZ68at+Oq/VQ8
SuZM06yMcMakouatOn</vt:lpwstr>
  </property>
  <property fmtid="{D5CDD505-2E9C-101B-9397-08002B2CF9AE}" pid="7" name="_2015_ms_pID_7253431">
    <vt:lpwstr>tESFEqkJIGnRUk3XIlZ6PJObobV9NnsvFJ2+nfMKjE/S5WylIWNHoW
TvbZtvg8RLX/vMHgumxfvaMB2lUk0oHSfTLYSilYeL8gYr2PB9SeBU3vchOTcKV8q6Ju08xa
uXDw/INzD9lLM6J4RTJo86QVLD9vtcsTT2uEc50AAHoyas8VxSMr5SMuiMXazKIzM+256Ny1
tcb4eWlLgO0YpGQg</vt:lpwstr>
  </property>
</Properties>
</file>