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6"/>
  </p:notesMasterIdLst>
  <p:handoutMasterIdLst>
    <p:handoutMasterId r:id="rId27"/>
  </p:handoutMasterIdLst>
  <p:sldIdLst>
    <p:sldId id="341" r:id="rId5"/>
    <p:sldId id="363" r:id="rId6"/>
    <p:sldId id="364" r:id="rId7"/>
    <p:sldId id="365" r:id="rId8"/>
    <p:sldId id="366" r:id="rId9"/>
    <p:sldId id="386" r:id="rId10"/>
    <p:sldId id="401" r:id="rId11"/>
    <p:sldId id="402" r:id="rId12"/>
    <p:sldId id="384" r:id="rId13"/>
    <p:sldId id="371" r:id="rId14"/>
    <p:sldId id="404" r:id="rId15"/>
    <p:sldId id="405" r:id="rId16"/>
    <p:sldId id="406" r:id="rId17"/>
    <p:sldId id="407" r:id="rId18"/>
    <p:sldId id="408" r:id="rId19"/>
    <p:sldId id="411" r:id="rId20"/>
    <p:sldId id="413" r:id="rId21"/>
    <p:sldId id="415" r:id="rId22"/>
    <p:sldId id="416" r:id="rId23"/>
    <p:sldId id="417" r:id="rId24"/>
    <p:sldId id="418" r:id="rId2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p>
          <a:p>
            <a:r>
              <a:rPr lang="en-GB" dirty="0"/>
              <a:t>Do not consider the feeder</a:t>
            </a:r>
            <a:r>
              <a:rPr lang="en-US" dirty="0"/>
              <a:t>link from the RAN4 RF perspective in NTN Release-17.</a:t>
            </a:r>
          </a:p>
          <a:p>
            <a:pPr lvl="1"/>
            <a:r>
              <a:rPr lang="en-US" dirty="0">
                <a:solidFill>
                  <a:srgbClr val="00B050"/>
                </a:solidFill>
              </a:rPr>
              <a:t>no concerns raised so far</a:t>
            </a:r>
          </a:p>
          <a:p>
            <a:pPr marL="457200" lvl="1" indent="0">
              <a:buNone/>
            </a:pPr>
            <a:endParaRPr lang="en-US" dirty="0">
              <a:solidFill>
                <a:srgbClr val="00B050"/>
              </a:solidFill>
            </a:endParaRP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sz="6000" b="1" smtClean="0"/>
              <a:t>Open issues</a:t>
            </a:r>
            <a:endParaRPr lang="fr-FR" sz="6000" b="1" dirty="0"/>
          </a:p>
        </p:txBody>
      </p:sp>
    </p:spTree>
    <p:extLst>
      <p:ext uri="{BB962C8B-B14F-4D97-AF65-F5344CB8AC3E}">
        <p14:creationId xmlns:p14="http://schemas.microsoft.com/office/powerpoint/2010/main" val="2299939931"/>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Potential agreement with changes: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a:solidFill>
                  <a:srgbClr val="FF6600"/>
                </a:solidFill>
              </a:rPr>
              <a:t>Potential agreement with changes: “Spectrum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1232896224"/>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the </a:t>
            </a:r>
            <a:r>
              <a:rPr lang="en-US" sz="1800" dirty="0">
                <a:solidFill>
                  <a:srgbClr val="FF6600"/>
                </a:solidFill>
              </a:rPr>
              <a:t>proposal </a:t>
            </a:r>
            <a:r>
              <a:rPr lang="en-US" sz="1800" dirty="0" smtClean="0">
                <a:solidFill>
                  <a:srgbClr val="FF6600"/>
                </a:solidFill>
              </a:rPr>
              <a:t>is revised as follow by Moderator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endParaRPr lang="fr-FR" sz="1800" dirty="0">
              <a:solidFill>
                <a:srgbClr val="FF6600"/>
              </a:solidFill>
            </a:endParaRPr>
          </a:p>
          <a:p>
            <a:r>
              <a:rPr lang="en-GB" sz="2000" dirty="0" smtClean="0"/>
              <a:t>NTN </a:t>
            </a:r>
            <a:r>
              <a:rPr lang="en-GB" sz="2000" dirty="0"/>
              <a:t>RF requirements shall be specified assuming no impact on TN RF </a:t>
            </a:r>
            <a:r>
              <a:rPr lang="en-GB" sz="2000" dirty="0" smtClean="0"/>
              <a:t>requirements.</a:t>
            </a:r>
          </a:p>
          <a:p>
            <a:pPr lvl="1"/>
            <a:r>
              <a:rPr lang="fr-FR" sz="1800" dirty="0">
                <a:solidFill>
                  <a:srgbClr val="FF6600"/>
                </a:solidFill>
              </a:rPr>
              <a:t>Possible agreement if changes « </a:t>
            </a:r>
            <a:r>
              <a:rPr lang="en-GB" sz="1800" dirty="0">
                <a:solidFill>
                  <a:srgbClr val="FF6600"/>
                </a:solidFill>
              </a:rPr>
              <a:t>NTN RF requirements shall be specified assuming no </a:t>
            </a:r>
            <a:r>
              <a:rPr lang="en-GB" sz="1800" u="sng" dirty="0">
                <a:solidFill>
                  <a:srgbClr val="FF6600"/>
                </a:solidFill>
              </a:rPr>
              <a:t>significant </a:t>
            </a:r>
            <a:r>
              <a:rPr lang="en-GB" sz="1800" dirty="0">
                <a:solidFill>
                  <a:srgbClr val="FF6600"/>
                </a:solidFill>
              </a:rPr>
              <a:t>impact on TN RF requirements.”</a:t>
            </a:r>
          </a:p>
        </p:txBody>
      </p:sp>
    </p:spTree>
    <p:extLst>
      <p:ext uri="{BB962C8B-B14F-4D97-AF65-F5344CB8AC3E}">
        <p14:creationId xmlns:p14="http://schemas.microsoft.com/office/powerpoint/2010/main" val="253179830"/>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r>
              <a:rPr lang="en-US" sz="2000" dirty="0" smtClean="0">
                <a:solidFill>
                  <a:srgbClr val="7030A0"/>
                </a:solidFill>
              </a:rPr>
              <a:t>.</a:t>
            </a:r>
          </a:p>
          <a:p>
            <a:pPr lvl="1"/>
            <a:r>
              <a:rPr lang="en-US" sz="2000" dirty="0"/>
              <a:t>No need to send LS if discussion for WID update in RAN plenary</a:t>
            </a:r>
            <a:r>
              <a:rPr lang="en-US" sz="2000" dirty="0" smtClean="0"/>
              <a:t>.</a:t>
            </a:r>
            <a:endParaRPr lang="fr-FR" sz="2000" dirty="0"/>
          </a:p>
        </p:txBody>
      </p:sp>
    </p:spTree>
    <p:extLst>
      <p:ext uri="{BB962C8B-B14F-4D97-AF65-F5344CB8AC3E}">
        <p14:creationId xmlns:p14="http://schemas.microsoft.com/office/powerpoint/2010/main" val="57994527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smtClean="0"/>
              <a:t>“Further </a:t>
            </a:r>
            <a:r>
              <a:rPr lang="en-GB" sz="2400" dirty="0"/>
              <a:t>discuss other UE-types to be considered for FR1 &amp; </a:t>
            </a:r>
            <a:r>
              <a:rPr lang="en-GB" sz="2400" dirty="0" smtClean="0"/>
              <a:t>FR2”.</a:t>
            </a:r>
          </a:p>
          <a:p>
            <a:pPr lvl="1"/>
            <a:r>
              <a:rPr lang="en-US" sz="2000" dirty="0">
                <a:solidFill>
                  <a:srgbClr val="FF6600"/>
                </a:solidFill>
              </a:rPr>
              <a:t>Potential agreement with </a:t>
            </a:r>
            <a:r>
              <a:rPr lang="en-US" sz="2000" dirty="0" smtClean="0">
                <a:solidFill>
                  <a:srgbClr val="FF6600"/>
                </a:solidFill>
              </a:rPr>
              <a:t>changes: Remove “</a:t>
            </a:r>
            <a:r>
              <a:rPr lang="en-US" sz="2000" b="1" dirty="0" smtClean="0">
                <a:solidFill>
                  <a:srgbClr val="FF6600"/>
                </a:solidFill>
              </a:rPr>
              <a:t>&amp; FR2</a:t>
            </a:r>
            <a:r>
              <a:rPr lang="en-GB" sz="2000" dirty="0" smtClean="0">
                <a:solidFill>
                  <a:srgbClr val="FF6600"/>
                </a:solidFill>
              </a:rPr>
              <a:t>”.</a:t>
            </a:r>
            <a:endParaRPr lang="en-GB" sz="2000" dirty="0"/>
          </a:p>
          <a:p>
            <a:r>
              <a:rPr lang="en-GB" sz="2400" dirty="0"/>
              <a:t>Use 3GPP TS 38.101-1 and 38.101-2 for NTN RF UE requirements.</a:t>
            </a:r>
          </a:p>
          <a:p>
            <a:pPr lvl="1"/>
            <a:r>
              <a:rPr lang="en-US" sz="2000" dirty="0">
                <a:solidFill>
                  <a:srgbClr val="FF6600"/>
                </a:solidFill>
              </a:rPr>
              <a:t>Potential agreement with changes: Remove “</a:t>
            </a:r>
            <a:r>
              <a:rPr lang="en-GB" sz="2000" b="1" dirty="0">
                <a:solidFill>
                  <a:srgbClr val="FF6600"/>
                </a:solidFill>
              </a:rPr>
              <a:t>and 38.101-2</a:t>
            </a:r>
            <a:r>
              <a:rPr lang="en-GB" sz="2000" dirty="0">
                <a:solidFill>
                  <a:srgbClr val="FF6600"/>
                </a:solidFill>
              </a:rPr>
              <a:t>”.</a:t>
            </a:r>
            <a:endParaRPr lang="en-GB" sz="2000" dirty="0"/>
          </a:p>
          <a:p>
            <a:pPr lvl="1"/>
            <a:endParaRPr lang="en-GB" sz="2000" dirty="0" smtClean="0">
              <a:solidFill>
                <a:srgbClr val="FF6600"/>
              </a:solidFill>
            </a:endParaRPr>
          </a:p>
        </p:txBody>
      </p:sp>
    </p:spTree>
    <p:extLst>
      <p:ext uri="{BB962C8B-B14F-4D97-AF65-F5344CB8AC3E}">
        <p14:creationId xmlns:p14="http://schemas.microsoft.com/office/powerpoint/2010/main" val="3655325288"/>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For some selected UE RF requirements, it is expected to adopt same performance requirements (e.g. REFSENS, </a:t>
            </a:r>
            <a:r>
              <a:rPr lang="en-GB" sz="2400" dirty="0" err="1"/>
              <a:t>Tx</a:t>
            </a:r>
            <a:r>
              <a:rPr lang="en-GB" sz="2400" dirty="0"/>
              <a:t> Power) for NTN to ensure operational compatibility across NTN and TN</a:t>
            </a:r>
            <a:r>
              <a:rPr lang="en-GB" sz="2400" dirty="0" smtClean="0"/>
              <a:t>.</a:t>
            </a:r>
          </a:p>
          <a:p>
            <a:pPr lvl="1"/>
            <a:r>
              <a:rPr lang="en-GB" sz="2000" dirty="0">
                <a:solidFill>
                  <a:srgbClr val="7030A0"/>
                </a:solidFill>
              </a:rPr>
              <a:t>Proposal not agreeable: Unknown </a:t>
            </a:r>
            <a:r>
              <a:rPr lang="en-GB" sz="2000" dirty="0" smtClean="0">
                <a:solidFill>
                  <a:srgbClr val="7030A0"/>
                </a:solidFill>
              </a:rPr>
              <a:t>for the time being.</a:t>
            </a:r>
            <a:endParaRPr lang="en-GB" sz="2000" dirty="0">
              <a:solidFill>
                <a:srgbClr val="7030A0"/>
              </a:solidFill>
            </a:endParaRPr>
          </a:p>
          <a:p>
            <a:r>
              <a:rPr lang="en-GB" sz="2400" dirty="0" smtClean="0"/>
              <a:t>Possible </a:t>
            </a:r>
            <a:r>
              <a:rPr lang="en-GB" sz="2400" dirty="0"/>
              <a:t>adaptations based on the co-existence studies outcomes (NTN with TN or NTN with NTN) may be considered for NTN RF BS requirements</a:t>
            </a:r>
            <a:r>
              <a:rPr lang="en-GB" sz="2400" dirty="0" smtClean="0"/>
              <a:t>.</a:t>
            </a:r>
          </a:p>
          <a:p>
            <a:pPr lvl="1"/>
            <a:r>
              <a:rPr lang="en-GB" sz="2000" dirty="0">
                <a:solidFill>
                  <a:srgbClr val="7030A0"/>
                </a:solidFill>
              </a:rPr>
              <a:t>Proposal not agreeable: 2 </a:t>
            </a:r>
            <a:r>
              <a:rPr lang="en-GB" sz="2000" dirty="0" smtClean="0">
                <a:solidFill>
                  <a:srgbClr val="7030A0"/>
                </a:solidFill>
              </a:rPr>
              <a:t>companies disagree.</a:t>
            </a:r>
            <a:endParaRPr lang="en-GB" sz="2000" dirty="0">
              <a:solidFill>
                <a:srgbClr val="7030A0"/>
              </a:solidFill>
            </a:endParaRPr>
          </a:p>
          <a:p>
            <a:pPr lvl="1"/>
            <a:endParaRPr lang="fr-FR" sz="2000" dirty="0"/>
          </a:p>
        </p:txBody>
      </p:sp>
    </p:spTree>
    <p:extLst>
      <p:ext uri="{BB962C8B-B14F-4D97-AF65-F5344CB8AC3E}">
        <p14:creationId xmlns:p14="http://schemas.microsoft.com/office/powerpoint/2010/main" val="214957544"/>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sz="2400" dirty="0" smtClean="0"/>
              <a:t>Consider </a:t>
            </a:r>
            <a:r>
              <a:rPr lang="en-US" sz="2400" dirty="0"/>
              <a:t>NTN </a:t>
            </a:r>
            <a:r>
              <a:rPr lang="en-US" sz="2400" dirty="0" err="1"/>
              <a:t>Payload+NTNGW</a:t>
            </a:r>
            <a:r>
              <a:rPr lang="en-US" sz="2400" dirty="0"/>
              <a:t> as a single entity (e.g. Repeater or Remote Radio Head</a:t>
            </a:r>
            <a:r>
              <a:rPr lang="en-US" sz="2400" dirty="0" smtClean="0"/>
              <a:t>).</a:t>
            </a:r>
          </a:p>
          <a:p>
            <a:pPr lvl="1"/>
            <a:r>
              <a:rPr lang="en-US" sz="2000" dirty="0">
                <a:solidFill>
                  <a:srgbClr val="FF6600"/>
                </a:solidFill>
              </a:rPr>
              <a:t>Potential agreement with changes: “Consider NTN </a:t>
            </a:r>
            <a:r>
              <a:rPr lang="en-US" sz="2000" dirty="0" smtClean="0">
                <a:solidFill>
                  <a:srgbClr val="FF6600"/>
                </a:solidFill>
              </a:rPr>
              <a:t>Payload </a:t>
            </a:r>
            <a:r>
              <a:rPr lang="en-US" sz="2000" b="1" dirty="0" smtClean="0">
                <a:solidFill>
                  <a:srgbClr val="FF6600"/>
                </a:solidFill>
              </a:rPr>
              <a:t>+ </a:t>
            </a:r>
            <a:r>
              <a:rPr lang="en-US" sz="2000" u="sng" dirty="0" err="1" smtClean="0">
                <a:solidFill>
                  <a:srgbClr val="FF6600"/>
                </a:solidFill>
              </a:rPr>
              <a:t>feederlink</a:t>
            </a:r>
            <a:r>
              <a:rPr lang="en-US" sz="2000" b="1" dirty="0" smtClean="0">
                <a:solidFill>
                  <a:srgbClr val="FF6600"/>
                </a:solidFill>
              </a:rPr>
              <a:t> </a:t>
            </a:r>
            <a:r>
              <a:rPr lang="en-US" sz="2000" dirty="0" smtClean="0">
                <a:solidFill>
                  <a:srgbClr val="FF6600"/>
                </a:solidFill>
              </a:rPr>
              <a:t>+ NTNGW </a:t>
            </a:r>
            <a:r>
              <a:rPr lang="en-US" sz="2000" dirty="0">
                <a:solidFill>
                  <a:srgbClr val="FF6600"/>
                </a:solidFill>
              </a:rPr>
              <a:t>as a single entity (e.g. Repeater or Remote Radio Head)” </a:t>
            </a:r>
          </a:p>
          <a:p>
            <a:r>
              <a:rPr lang="en-GB" sz="2400" dirty="0"/>
              <a:t>Consider only the </a:t>
            </a:r>
            <a:r>
              <a:rPr lang="en-US" sz="2400" dirty="0"/>
              <a:t>service link from the RAN4 RF perspective in NTN Release-17</a:t>
            </a:r>
            <a:r>
              <a:rPr lang="en-US" sz="2400" dirty="0" smtClean="0"/>
              <a:t>.</a:t>
            </a:r>
          </a:p>
          <a:p>
            <a:pPr lvl="1"/>
            <a:r>
              <a:rPr lang="en-GB" sz="2000" dirty="0">
                <a:solidFill>
                  <a:srgbClr val="7030A0"/>
                </a:solidFill>
              </a:rPr>
              <a:t>Proposal not agreeable: </a:t>
            </a:r>
            <a:r>
              <a:rPr lang="en-US" sz="2000" dirty="0" smtClean="0">
                <a:solidFill>
                  <a:srgbClr val="7030A0"/>
                </a:solidFill>
              </a:rPr>
              <a:t>To be further discussed. One company shows interest to clarify NTNGW-</a:t>
            </a:r>
            <a:r>
              <a:rPr lang="en-US" sz="2000" dirty="0" err="1" smtClean="0">
                <a:solidFill>
                  <a:srgbClr val="7030A0"/>
                </a:solidFill>
              </a:rPr>
              <a:t>gNB</a:t>
            </a:r>
            <a:r>
              <a:rPr lang="en-US" sz="2000" dirty="0" smtClean="0">
                <a:solidFill>
                  <a:srgbClr val="7030A0"/>
                </a:solidFill>
              </a:rPr>
              <a:t> interface.</a:t>
            </a:r>
          </a:p>
          <a:p>
            <a:r>
              <a:rPr lang="en-US" sz="2400" dirty="0"/>
              <a:t>Consider only “BS” RF requirements on the service link i.e. at satellite output for DL and at satellite input for UL.</a:t>
            </a:r>
          </a:p>
          <a:p>
            <a:pPr lvl="1"/>
            <a:r>
              <a:rPr lang="en-GB" sz="2000" dirty="0">
                <a:solidFill>
                  <a:srgbClr val="7030A0"/>
                </a:solidFill>
              </a:rPr>
              <a:t>Proposal not agreeable: Further </a:t>
            </a:r>
            <a:r>
              <a:rPr lang="en-US" sz="2000" dirty="0">
                <a:solidFill>
                  <a:srgbClr val="7030A0"/>
                </a:solidFill>
              </a:rPr>
              <a:t>discussion required for the interface between NTNGW and </a:t>
            </a:r>
            <a:r>
              <a:rPr lang="en-US" sz="2000" dirty="0" err="1">
                <a:solidFill>
                  <a:srgbClr val="7030A0"/>
                </a:solidFill>
              </a:rPr>
              <a:t>gNB</a:t>
            </a:r>
            <a:r>
              <a:rPr lang="en-US" sz="2000" dirty="0" smtClean="0">
                <a:solidFill>
                  <a:srgbClr val="7030A0"/>
                </a:solidFill>
              </a:rPr>
              <a:t>.</a:t>
            </a:r>
            <a:endParaRPr lang="en-US" sz="2000" dirty="0">
              <a:solidFill>
                <a:srgbClr val="7030A0"/>
              </a:solidFill>
            </a:endParaRPr>
          </a:p>
        </p:txBody>
      </p:sp>
    </p:spTree>
    <p:extLst>
      <p:ext uri="{BB962C8B-B14F-4D97-AF65-F5344CB8AC3E}">
        <p14:creationId xmlns:p14="http://schemas.microsoft.com/office/powerpoint/2010/main" val="8177736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pPr lvl="1"/>
            <a:endParaRPr lang="en-US" dirty="0"/>
          </a:p>
        </p:txBody>
      </p:sp>
    </p:spTree>
    <p:extLst>
      <p:ext uri="{BB962C8B-B14F-4D97-AF65-F5344CB8AC3E}">
        <p14:creationId xmlns:p14="http://schemas.microsoft.com/office/powerpoint/2010/main" val="425273315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876168" cy="1325563"/>
          </a:xfrm>
        </p:spPr>
        <p:txBody>
          <a:bodyPr/>
          <a:lstStyle/>
          <a:p>
            <a:r>
              <a:rPr lang="en-US" sz="3600" noProof="0" dirty="0" smtClean="0"/>
              <a:t>Topic #4: </a:t>
            </a:r>
            <a:r>
              <a:rPr lang="en-US" sz="3600" dirty="0" smtClean="0"/>
              <a:t>FR2 </a:t>
            </a:r>
            <a:r>
              <a:rPr lang="en-US" sz="3600" dirty="0"/>
              <a:t>proposed Exemplary Frequency band for NTN</a:t>
            </a:r>
          </a:p>
        </p:txBody>
      </p:sp>
      <p:sp>
        <p:nvSpPr>
          <p:cNvPr id="3" name="Espace réservé du contenu 2"/>
          <p:cNvSpPr>
            <a:spLocks noGrp="1"/>
          </p:cNvSpPr>
          <p:nvPr>
            <p:ph idx="1"/>
          </p:nvPr>
        </p:nvSpPr>
        <p:spPr>
          <a:xfrm>
            <a:off x="838200" y="1673225"/>
            <a:ext cx="10515600" cy="4351338"/>
          </a:xfrm>
        </p:spPr>
        <p:txBody>
          <a:bodyPr/>
          <a:lstStyle/>
          <a:p>
            <a:r>
              <a:rPr lang="en-US" dirty="0">
                <a:solidFill>
                  <a:srgbClr val="7030A0"/>
                </a:solidFill>
              </a:rPr>
              <a:t>No agreement</a:t>
            </a:r>
          </a:p>
          <a:p>
            <a:pPr lvl="1"/>
            <a:r>
              <a:rPr lang="en-US" dirty="0" smtClean="0">
                <a:solidFill>
                  <a:srgbClr val="7030A0"/>
                </a:solidFill>
              </a:rPr>
              <a:t>Several </a:t>
            </a:r>
            <a:r>
              <a:rPr lang="en-US" dirty="0">
                <a:solidFill>
                  <a:srgbClr val="7030A0"/>
                </a:solidFill>
              </a:rPr>
              <a:t>companies showed disagreement for </a:t>
            </a:r>
            <a:r>
              <a:rPr lang="en-GB" dirty="0" smtClean="0">
                <a:solidFill>
                  <a:srgbClr val="7030A0"/>
                </a:solidFill>
              </a:rPr>
              <a:t>coexistence </a:t>
            </a:r>
            <a:r>
              <a:rPr lang="en-GB" dirty="0">
                <a:solidFill>
                  <a:srgbClr val="7030A0"/>
                </a:solidFill>
              </a:rPr>
              <a:t>scenarios NTN FDD with TN TDD in adjacent </a:t>
            </a:r>
            <a:r>
              <a:rPr lang="en-GB" dirty="0" smtClean="0">
                <a:solidFill>
                  <a:srgbClr val="7030A0"/>
                </a:solidFill>
              </a:rPr>
              <a:t>bands in FR2.</a:t>
            </a:r>
            <a:endParaRPr lang="en-US" dirty="0">
              <a:solidFill>
                <a:srgbClr val="7030A0"/>
              </a:solidFill>
            </a:endParaRPr>
          </a:p>
        </p:txBody>
      </p:sp>
    </p:spTree>
    <p:extLst>
      <p:ext uri="{BB962C8B-B14F-4D97-AF65-F5344CB8AC3E}">
        <p14:creationId xmlns:p14="http://schemas.microsoft.com/office/powerpoint/2010/main" val="1401475288"/>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 early to discuss, postponed to RAN4#98e</a:t>
            </a:r>
            <a:endParaRPr lang="en-US" noProof="0" dirty="0">
              <a:solidFill>
                <a:srgbClr val="7030A0"/>
              </a:solidFill>
            </a:endParaRPr>
          </a:p>
        </p:txBody>
      </p:sp>
    </p:spTree>
    <p:extLst>
      <p:ext uri="{BB962C8B-B14F-4D97-AF65-F5344CB8AC3E}">
        <p14:creationId xmlns:p14="http://schemas.microsoft.com/office/powerpoint/2010/main" val="1568946623"/>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smtClean="0">
                <a:solidFill>
                  <a:srgbClr val="FF6600"/>
                </a:solidFill>
              </a:rPr>
              <a:t>Potential agreement with changes: Remove “and </a:t>
            </a:r>
            <a:r>
              <a:rPr lang="en-US" sz="2000" b="1" dirty="0" smtClean="0">
                <a:solidFill>
                  <a:srgbClr val="FF6600"/>
                </a:solidFill>
              </a:rPr>
              <a:t>TS 38.101-2</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requirements 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a:t>Continue discussion with respect to NTN UE RF requirements (e.g.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374073641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altLang="en-US" noProof="0" dirty="0" smtClean="0"/>
              <a:t>List of proposals for each topics discussed</a:t>
            </a:r>
          </a:p>
          <a:p>
            <a:pPr lvl="1"/>
            <a:r>
              <a:rPr lang="en-US" dirty="0" smtClean="0">
                <a:solidFill>
                  <a:schemeClr val="accent6">
                    <a:lumMod val="75000"/>
                  </a:schemeClr>
                </a:solidFill>
              </a:rPr>
              <a:t>Only </a:t>
            </a:r>
            <a:r>
              <a:rPr lang="en-US" dirty="0">
                <a:solidFill>
                  <a:schemeClr val="accent6">
                    <a:lumMod val="75000"/>
                  </a:schemeClr>
                </a:solidFill>
              </a:rPr>
              <a:t>the “green” proposals are agreeable in this WF.</a:t>
            </a:r>
            <a:endParaRPr lang="fr-FR" dirty="0">
              <a:solidFill>
                <a:schemeClr val="accent6">
                  <a:lumMod val="75000"/>
                </a:schemeClr>
              </a:solidFill>
            </a:endParaRPr>
          </a:p>
          <a:p>
            <a:pPr lvl="1"/>
            <a:r>
              <a:rPr lang="en-US" dirty="0" smtClean="0">
                <a:solidFill>
                  <a:srgbClr val="7030A0"/>
                </a:solidFill>
              </a:rPr>
              <a:t>The “purple” proposals are not agreed.</a:t>
            </a:r>
            <a:endParaRPr lang="fr-FR" dirty="0" smtClean="0">
              <a:solidFill>
                <a:srgbClr val="7030A0"/>
              </a:solidFill>
            </a:endParaRPr>
          </a:p>
          <a:p>
            <a:pPr lvl="1"/>
            <a:r>
              <a:rPr lang="en-US" dirty="0" smtClean="0">
                <a:solidFill>
                  <a:schemeClr val="accent2">
                    <a:lumMod val="75000"/>
                  </a:schemeClr>
                </a:solidFill>
              </a:rPr>
              <a:t>The </a:t>
            </a:r>
            <a:r>
              <a:rPr lang="en-US" dirty="0">
                <a:solidFill>
                  <a:schemeClr val="accent2">
                    <a:lumMod val="75000"/>
                  </a:schemeClr>
                </a:solidFill>
              </a:rPr>
              <a:t>“orange” proposals are not </a:t>
            </a:r>
            <a:r>
              <a:rPr lang="en-US" dirty="0" smtClean="0">
                <a:solidFill>
                  <a:schemeClr val="accent2">
                    <a:lumMod val="75000"/>
                  </a:schemeClr>
                </a:solidFill>
              </a:rPr>
              <a:t>agreed: </a:t>
            </a:r>
            <a:endParaRPr lang="en-US" dirty="0"/>
          </a:p>
          <a:p>
            <a:pPr lvl="2"/>
            <a:r>
              <a:rPr lang="en-US" dirty="0"/>
              <a:t>I</a:t>
            </a:r>
            <a:r>
              <a:rPr lang="en-US" dirty="0" smtClean="0"/>
              <a:t>f </a:t>
            </a:r>
            <a:r>
              <a:rPr lang="en-US" dirty="0"/>
              <a:t>there is a GTW session and we could agree on some of them, this WF will be revised </a:t>
            </a:r>
            <a:r>
              <a:rPr lang="en-US" dirty="0" smtClean="0"/>
              <a:t>anyway;</a:t>
            </a:r>
          </a:p>
          <a:p>
            <a:pPr lvl="2"/>
            <a:r>
              <a:rPr lang="en-US" dirty="0" smtClean="0"/>
              <a:t>Please also note that the </a:t>
            </a:r>
            <a:r>
              <a:rPr lang="en-US" dirty="0">
                <a:solidFill>
                  <a:schemeClr val="accent2">
                    <a:lumMod val="75000"/>
                  </a:schemeClr>
                </a:solidFill>
              </a:rPr>
              <a:t>“orange” </a:t>
            </a:r>
            <a:r>
              <a:rPr lang="en-US" dirty="0" smtClean="0"/>
              <a:t>proposals were the results of “agreed with changes” comments.</a:t>
            </a:r>
            <a:endParaRPr lang="fr-FR" dirty="0"/>
          </a:p>
          <a:p>
            <a:pPr lvl="1"/>
            <a:endParaRPr lang="en-US" altLang="en-US" dirty="0" smtClean="0">
              <a:solidFill>
                <a:srgbClr val="7030A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1800" dirty="0">
                <a:solidFill>
                  <a:srgbClr val="00B050"/>
                </a:solidFill>
              </a:rPr>
              <a:t>no concerns raised so far</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a:p>
            <a:r>
              <a:rPr lang="en-GB" sz="2400" dirty="0" smtClean="0"/>
              <a:t>3GPP </a:t>
            </a:r>
            <a:r>
              <a:rPr lang="en-GB" sz="2400" dirty="0"/>
              <a:t>RAN4 should provide/conduct relative independent adjacent channel coexistence studies to develop RF requirements for NTN</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endParaRPr lang="en-US" sz="1800"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US" sz="2400" dirty="0"/>
              <a:t>No impact on IMT network is a pre-requisite.</a:t>
            </a:r>
          </a:p>
          <a:p>
            <a:pPr lvl="1"/>
            <a:r>
              <a:rPr lang="en-US" sz="2000" dirty="0">
                <a:solidFill>
                  <a:srgbClr val="00B050"/>
                </a:solidFill>
              </a:rPr>
              <a:t>no concern raised so far</a:t>
            </a:r>
          </a:p>
          <a:p>
            <a:r>
              <a:rPr lang="en-US" sz="2400" dirty="0"/>
              <a:t>For coexistence studied, both NTN/NTN and NTN/TN in adjacent channels should be considered.</a:t>
            </a:r>
          </a:p>
          <a:p>
            <a:pPr lvl="1"/>
            <a:r>
              <a:rPr lang="en-US" sz="2000" dirty="0">
                <a:solidFill>
                  <a:srgbClr val="00B050"/>
                </a:solidFill>
              </a:rPr>
              <a:t>no concern raised so far</a:t>
            </a:r>
          </a:p>
          <a:p>
            <a:r>
              <a:rPr lang="en-GB" sz="2400" dirty="0"/>
              <a:t>RAN4 need to consider how to take into account the heterogeneous cell patterns of NTN and TN networks assuming that they serve the same areas.</a:t>
            </a:r>
          </a:p>
          <a:p>
            <a:pPr lvl="1"/>
            <a:r>
              <a:rPr lang="en-US" sz="2000" dirty="0">
                <a:solidFill>
                  <a:srgbClr val="00B050"/>
                </a:solidFill>
              </a:rPr>
              <a:t>no concern raised so far</a:t>
            </a:r>
          </a:p>
          <a:p>
            <a:r>
              <a:rPr lang="en-GB" sz="2400" dirty="0"/>
              <a:t>TSG-RAN to decide the change from “HAPS” to “HIBS” in the NTN WI</a:t>
            </a:r>
          </a:p>
          <a:p>
            <a:pPr lvl="1"/>
            <a:r>
              <a:rPr lang="en-US" sz="2000" dirty="0">
                <a:solidFill>
                  <a:srgbClr val="00B050"/>
                </a:solidFill>
              </a:rPr>
              <a:t>no concern raised so far</a:t>
            </a:r>
          </a:p>
          <a:p>
            <a:pPr marL="457200" lvl="1" indent="0">
              <a:buNone/>
            </a:pPr>
            <a:endParaRPr lang="en-US" sz="1800" dirty="0" smtClean="0">
              <a:solidFill>
                <a:srgbClr val="00B050"/>
              </a:solidFill>
            </a:endParaRP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Further discuss if and which HAPS scenarios should be considered by RAN4 as part of the WI NR-NTN-solutions</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ATG </a:t>
            </a:r>
            <a:r>
              <a:rPr lang="en-GB" sz="2400" dirty="0"/>
              <a:t>is to be considered for separate WI by RAN</a:t>
            </a:r>
            <a:r>
              <a:rPr lang="en-GB"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US" sz="2400" dirty="0" smtClean="0"/>
              <a:t>Use </a:t>
            </a:r>
            <a:r>
              <a:rPr lang="en-US" sz="2400" dirty="0"/>
              <a:t>TR 38.821 as a baseline/starting point, as long as HAPS is still included, and NTN study aligns with WID in RAN</a:t>
            </a:r>
            <a:r>
              <a:rPr lang="en-US" sz="2400" dirty="0" smtClean="0"/>
              <a:t>.</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GB" sz="2400" dirty="0"/>
              <a:t>Select exemplary bands before going to the detail of RF core requirements.</a:t>
            </a:r>
          </a:p>
          <a:p>
            <a:pPr lvl="1"/>
            <a:r>
              <a:rPr lang="en-US" sz="2000" dirty="0">
                <a:solidFill>
                  <a:srgbClr val="00B050"/>
                </a:solidFill>
              </a:rPr>
              <a:t>no concern raised so </a:t>
            </a:r>
            <a:r>
              <a:rPr lang="en-US" sz="2000" dirty="0" smtClean="0">
                <a:solidFill>
                  <a:srgbClr val="00B050"/>
                </a:solidFill>
              </a:rPr>
              <a:t>far</a:t>
            </a:r>
            <a:endParaRPr lang="en-US" dirty="0"/>
          </a:p>
          <a:p>
            <a:pPr lvl="1"/>
            <a:endParaRPr lang="en-GB" sz="2000" dirty="0" smtClean="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a:solidFill>
                  <a:srgbClr val="00B050"/>
                </a:solidFill>
              </a:rPr>
              <a:t>n</a:t>
            </a:r>
            <a:r>
              <a:rPr lang="en-US" dirty="0" smtClean="0">
                <a:solidFill>
                  <a:srgbClr val="00B050"/>
                </a:solidFill>
              </a:rPr>
              <a:t>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elements/1.1/"/>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679a257e-872f-4c98-9e8a-0a9c104f72cd"/>
    <ds:schemaRef ds:uri="http://www.w3.org/XML/1998/namespace"/>
    <ds:schemaRef ds:uri="280d8efa-eff2-4910-88d2-79ca146720c4"/>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51</TotalTime>
  <Words>1732</Words>
  <Application>Microsoft Office PowerPoint</Application>
  <PresentationFormat>Personnalisé</PresentationFormat>
  <Paragraphs>129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Office Theme</vt:lpstr>
      <vt:lpstr>WF on NTN solutions </vt:lpstr>
      <vt:lpstr>Outline</vt:lpstr>
      <vt:lpstr>Content</vt:lpstr>
      <vt:lpstr>Summary</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655</cp:revision>
  <dcterms:created xsi:type="dcterms:W3CDTF">2010-02-05T13:52:04Z</dcterms:created>
  <dcterms:modified xsi:type="dcterms:W3CDTF">2020-11-11T16:52:28Z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