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4"/>
  </p:notesMasterIdLst>
  <p:handoutMasterIdLst>
    <p:handoutMasterId r:id="rId25"/>
  </p:handoutMasterIdLst>
  <p:sldIdLst>
    <p:sldId id="341" r:id="rId5"/>
    <p:sldId id="363" r:id="rId6"/>
    <p:sldId id="364" r:id="rId7"/>
    <p:sldId id="365" r:id="rId8"/>
    <p:sldId id="366" r:id="rId9"/>
    <p:sldId id="383" r:id="rId10"/>
    <p:sldId id="386" r:id="rId11"/>
    <p:sldId id="399" r:id="rId12"/>
    <p:sldId id="400" r:id="rId13"/>
    <p:sldId id="401" r:id="rId14"/>
    <p:sldId id="402" r:id="rId15"/>
    <p:sldId id="403" r:id="rId16"/>
    <p:sldId id="384" r:id="rId17"/>
    <p:sldId id="371" r:id="rId18"/>
    <p:sldId id="385" r:id="rId19"/>
    <p:sldId id="372" r:id="rId20"/>
    <p:sldId id="373" r:id="rId21"/>
    <p:sldId id="374" r:id="rId22"/>
    <p:sldId id="375" r:id="rId23"/>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FFFFFF"/>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10" autoAdjust="0"/>
    <p:restoredTop sz="94705" autoAdjust="0"/>
  </p:normalViewPr>
  <p:slideViewPr>
    <p:cSldViewPr snapToGrid="0">
      <p:cViewPr>
        <p:scale>
          <a:sx n="80" d="100"/>
          <a:sy n="80" d="100"/>
        </p:scale>
        <p:origin x="-653" y="-158"/>
      </p:cViewPr>
      <p:guideLst>
        <p:guide orient="horz" pos="2160"/>
        <p:guide pos="3840"/>
      </p:guideLst>
    </p:cSldViewPr>
  </p:slideViewPr>
  <p:outlineViewPr>
    <p:cViewPr>
      <p:scale>
        <a:sx n="33" d="100"/>
        <a:sy n="33" d="100"/>
      </p:scale>
      <p:origin x="0" y="5741"/>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70" d="100"/>
          <a:sy n="70" d="100"/>
        </p:scale>
        <p:origin x="-3019" y="509"/>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dirty="0"/>
          </a:p>
        </p:txBody>
      </p:sp>
      <p:sp>
        <p:nvSpPr>
          <p:cNvPr id="9220" name="Rectangle 4">
            <a:extLst>
              <a:ext uri="{FF2B5EF4-FFF2-40B4-BE49-F238E27FC236}">
                <a16:creationId xmlns=""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‹N°›</a:t>
            </a:fld>
            <a:endParaRPr lang="en-GB" altLang="en-US"/>
          </a:p>
        </p:txBody>
      </p:sp>
    </p:spTree>
    <p:extLst>
      <p:ext uri="{BB962C8B-B14F-4D97-AF65-F5344CB8AC3E}">
        <p14:creationId xmlns:p14="http://schemas.microsoft.com/office/powerpoint/2010/main" val="2003174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‹N°›</a:t>
            </a:fld>
            <a:endParaRPr lang="en-GB" altLang="en-US"/>
          </a:p>
        </p:txBody>
      </p:sp>
    </p:spTree>
    <p:extLst>
      <p:ext uri="{BB962C8B-B14F-4D97-AF65-F5344CB8AC3E}">
        <p14:creationId xmlns:p14="http://schemas.microsoft.com/office/powerpoint/2010/main" val="14721959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a:extLst>
              <a:ext uri="{FF2B5EF4-FFF2-40B4-BE49-F238E27FC236}">
                <a16:creationId xmlns="" xmlns:a16="http://schemas.microsoft.com/office/drawing/2014/main" id="{BB8994A5-D808-4BF9-9C30-40F75349FF45}"/>
              </a:ext>
            </a:extLst>
          </p:cNvPr>
          <p:cNvSpPr txBox="1">
            <a:spLocks noChangeArrowheads="1"/>
          </p:cNvSpPr>
          <p:nvPr userDrawn="1"/>
        </p:nvSpPr>
        <p:spPr bwMode="auto">
          <a:xfrm>
            <a:off x="133350" y="36513"/>
            <a:ext cx="58102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a:t>
            </a:r>
            <a:r>
              <a:rPr lang="sv-SE" altLang="en-US" sz="1200" b="1" dirty="0" smtClean="0">
                <a:latin typeface="Arial "/>
              </a:rPr>
              <a:t>&lt;</a:t>
            </a:r>
            <a:r>
              <a:rPr lang="sv-SE" altLang="en-US" sz="1200" b="1" i="1" dirty="0" smtClean="0">
                <a:latin typeface="Arial "/>
              </a:rPr>
              <a:t>meeting</a:t>
            </a:r>
            <a:r>
              <a:rPr lang="sv-SE" altLang="en-US" sz="1200" b="1" dirty="0">
                <a:latin typeface="Arial "/>
              </a:rPr>
              <a:t>&gt;</a:t>
            </a:r>
          </a:p>
          <a:p>
            <a:pPr eaLnBrk="1" hangingPunct="1">
              <a:defRPr/>
            </a:pPr>
            <a:r>
              <a:rPr lang="sv-SE" altLang="en-US" sz="1200" b="1" dirty="0">
                <a:latin typeface="Arial "/>
              </a:rPr>
              <a:t>&lt;</a:t>
            </a:r>
            <a:r>
              <a:rPr lang="sv-SE" altLang="en-US" sz="1200" b="1" i="1" dirty="0">
                <a:latin typeface="Arial "/>
              </a:rPr>
              <a:t>location</a:t>
            </a:r>
            <a:r>
              <a:rPr lang="sv-SE" altLang="en-US" sz="1200" b="1" dirty="0">
                <a:latin typeface="Arial "/>
              </a:rPr>
              <a:t>&gt; – &lt;</a:t>
            </a:r>
            <a:r>
              <a:rPr lang="sv-SE" altLang="en-US" sz="1200" b="1" i="1" dirty="0">
                <a:latin typeface="Arial "/>
              </a:rPr>
              <a:t>month</a:t>
            </a:r>
            <a:r>
              <a:rPr lang="sv-SE" altLang="en-US" sz="1200" b="1" dirty="0">
                <a:latin typeface="Arial "/>
              </a:rPr>
              <a:t>&gt; 2019</a:t>
            </a:r>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2020</a:t>
            </a:r>
          </a:p>
        </p:txBody>
      </p:sp>
      <p:pic>
        <p:nvPicPr>
          <p:cNvPr id="1031" name="Picture 1">
            <a:extLst>
              <a:ext uri="{FF2B5EF4-FFF2-40B4-BE49-F238E27FC236}">
                <a16:creationId xmlns=""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‹N°›</a:t>
            </a:fld>
            <a:endParaRPr lang="en-GB" altLang="en-US" sz="1400">
              <a:latin typeface="Calibri" panose="020F0502020204030204" pitchFamily="34" charset="0"/>
            </a:endParaRPr>
          </a:p>
        </p:txBody>
      </p:sp>
      <p:sp>
        <p:nvSpPr>
          <p:cNvPr id="11" name="Text Box 14">
            <a:extLst>
              <a:ext uri="{FF2B5EF4-FFF2-40B4-BE49-F238E27FC236}">
                <a16:creationId xmlns="" xmlns:a16="http://schemas.microsoft.com/office/drawing/2014/main" id="{AA2802BD-1B72-4AD1-8184-0FD099607084}"/>
              </a:ext>
            </a:extLst>
          </p:cNvPr>
          <p:cNvSpPr txBox="1">
            <a:spLocks noChangeArrowheads="1"/>
          </p:cNvSpPr>
          <p:nvPr userDrawn="1"/>
        </p:nvSpPr>
        <p:spPr bwMode="auto">
          <a:xfrm>
            <a:off x="133350" y="36513"/>
            <a:ext cx="42862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1200" b="1" dirty="0" smtClean="0">
                <a:latin typeface="Arial "/>
              </a:rPr>
              <a:t>3GPP TSG-RAN WG4 Meeting # 97-e</a:t>
            </a:r>
            <a:r>
              <a:rPr lang="sv-SE" altLang="en-US" sz="1200" b="1" dirty="0">
                <a:latin typeface="Arial "/>
              </a:rPr>
              <a:t>	</a:t>
            </a:r>
          </a:p>
          <a:p>
            <a:pPr eaLnBrk="1" hangingPunct="1">
              <a:defRPr/>
            </a:pPr>
            <a:r>
              <a:rPr lang="sv-SE" altLang="en-US" sz="1200" b="1" dirty="0" smtClean="0">
                <a:latin typeface="Arial "/>
              </a:rPr>
              <a:t>E-meeting, 2 - 13th November </a:t>
            </a:r>
            <a:r>
              <a:rPr lang="sv-SE" altLang="en-US" sz="1200" b="1" dirty="0">
                <a:latin typeface="Arial "/>
              </a:rPr>
              <a:t>2020</a:t>
            </a:r>
          </a:p>
        </p:txBody>
      </p:sp>
      <p:sp>
        <p:nvSpPr>
          <p:cNvPr id="13" name="Text Box 14">
            <a:extLst>
              <a:ext uri="{FF2B5EF4-FFF2-40B4-BE49-F238E27FC236}">
                <a16:creationId xmlns=""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smtClean="0">
                <a:latin typeface="Arial "/>
              </a:rPr>
              <a:t>R4-2017600</a:t>
            </a:r>
            <a:r>
              <a:rPr lang="sv-SE" altLang="en-US" sz="1200" b="1" dirty="0">
                <a:latin typeface="Arial "/>
              </a:rPr>
              <a: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timing>
    <p:tnLst>
      <p:par>
        <p:cTn id="1" dur="indefinite" restart="never" nodeType="tmRoot"/>
      </p:par>
    </p:tnLst>
  </p:timing>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 xmlns:a16="http://schemas.microsoft.com/office/drawing/2014/main" id="{6BFCA172-672F-4297-B767-9F7EDE373FA1}"/>
              </a:ext>
            </a:extLst>
          </p:cNvPr>
          <p:cNvSpPr>
            <a:spLocks noGrp="1"/>
          </p:cNvSpPr>
          <p:nvPr>
            <p:ph type="title"/>
          </p:nvPr>
        </p:nvSpPr>
        <p:spPr>
          <a:xfrm>
            <a:off x="2147888" y="2819400"/>
            <a:ext cx="7886700" cy="1114425"/>
          </a:xfrm>
        </p:spPr>
        <p:txBody>
          <a:bodyPr/>
          <a:lstStyle/>
          <a:p>
            <a:pPr eaLnBrk="1" hangingPunct="1"/>
            <a:r>
              <a:rPr lang="en-US" altLang="en-US" dirty="0" smtClean="0"/>
              <a:t>WF </a:t>
            </a:r>
            <a:r>
              <a:rPr lang="en-US" altLang="en-US" dirty="0"/>
              <a:t>on NTN solutions </a:t>
            </a:r>
            <a:endParaRPr lang="en-US" altLang="en-US" noProof="0" dirty="0"/>
          </a:p>
        </p:txBody>
      </p:sp>
      <p:sp>
        <p:nvSpPr>
          <p:cNvPr id="5123" name="Text Placeholder 2">
            <a:extLst>
              <a:ext uri="{FF2B5EF4-FFF2-40B4-BE49-F238E27FC236}">
                <a16:creationId xmlns=""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endParaRPr lang="en-US" altLang="en-US" noProof="0" dirty="0" smtClean="0"/>
          </a:p>
          <a:p>
            <a:pPr marL="0" indent="0" eaLnBrk="1" hangingPunct="1">
              <a:buFontTx/>
              <a:buNone/>
            </a:pPr>
            <a:r>
              <a:rPr lang="en-US" altLang="en-US" noProof="0" dirty="0" smtClean="0"/>
              <a:t>Moderator, THALES</a:t>
            </a:r>
            <a:endParaRPr lang="en-US" altLang="en-US" noProof="0"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smtClean="0"/>
              <a:t>For </a:t>
            </a:r>
            <a:r>
              <a:rPr lang="en-GB" sz="2400" dirty="0"/>
              <a:t>exemplary band in FR1, RAN4 should consider </a:t>
            </a:r>
            <a:r>
              <a:rPr lang="en-GB" sz="2400" b="1" dirty="0"/>
              <a:t>at least</a:t>
            </a:r>
            <a:r>
              <a:rPr lang="en-GB" sz="2400" dirty="0"/>
              <a:t> satellite scenarios C1.1, C2.1 (LEO Earth Fixed Beams and Earth Moving Beams) and A1 (GEO):</a:t>
            </a:r>
            <a:endParaRPr lang="fr-FR" sz="2400" dirty="0"/>
          </a:p>
          <a:p>
            <a:pPr lvl="1"/>
            <a:r>
              <a:rPr lang="en-GB" sz="2000" dirty="0"/>
              <a:t>C1.1: LEO @ 600 km altitude, FR1, Earth fixed beams</a:t>
            </a:r>
            <a:endParaRPr lang="fr-FR" sz="2000" dirty="0"/>
          </a:p>
          <a:p>
            <a:pPr lvl="1"/>
            <a:r>
              <a:rPr lang="en-GB" sz="2000" dirty="0"/>
              <a:t>C2.1: LEO @ 600 km altitude, FR1, Earth moving beams</a:t>
            </a:r>
            <a:endParaRPr lang="fr-FR" sz="2000" dirty="0"/>
          </a:p>
          <a:p>
            <a:pPr lvl="1"/>
            <a:r>
              <a:rPr lang="en-GB" sz="2000" dirty="0"/>
              <a:t>A1: GEO @ 35,786 km altitude, FR1, Earth fixed beams </a:t>
            </a:r>
            <a:endParaRPr lang="en-GB" sz="2000" dirty="0" smtClean="0"/>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GB" sz="2400" dirty="0" smtClean="0"/>
              <a:t>Further </a:t>
            </a:r>
            <a:r>
              <a:rPr lang="en-GB" sz="2400" dirty="0"/>
              <a:t>include following scenarios:</a:t>
            </a:r>
            <a:endParaRPr lang="fr-FR" sz="2400" dirty="0"/>
          </a:p>
          <a:p>
            <a:pPr lvl="1"/>
            <a:r>
              <a:rPr lang="en-GB" sz="2000" dirty="0"/>
              <a:t>C1.2: LEO @ 1200 km altitude, FR1, Earth fixed beams</a:t>
            </a:r>
            <a:endParaRPr lang="fr-FR" sz="2000" dirty="0"/>
          </a:p>
          <a:p>
            <a:pPr lvl="1"/>
            <a:r>
              <a:rPr lang="en-GB" sz="2000" dirty="0"/>
              <a:t>C2.2: LEO @ 1200 km altitude, FR1, Earth moving </a:t>
            </a:r>
            <a:r>
              <a:rPr lang="en-GB" sz="2000" dirty="0" smtClean="0"/>
              <a:t>beams</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p:txBody>
      </p:sp>
    </p:spTree>
    <p:extLst>
      <p:ext uri="{BB962C8B-B14F-4D97-AF65-F5344CB8AC3E}">
        <p14:creationId xmlns:p14="http://schemas.microsoft.com/office/powerpoint/2010/main" val="94045990"/>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a:t>Further discuss if and which HAPS scenarios should be considered by RAN4 as part of the WI NR-NTN-solutions</a:t>
            </a:r>
            <a:r>
              <a:rPr lang="en-GB"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GB" sz="2400" dirty="0" smtClean="0"/>
              <a:t>ATG </a:t>
            </a:r>
            <a:r>
              <a:rPr lang="en-GB" sz="2400" dirty="0"/>
              <a:t>is to be considered for separate WI by RAN</a:t>
            </a:r>
            <a:r>
              <a:rPr lang="en-GB"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US" sz="2400" dirty="0" smtClean="0"/>
              <a:t>Use </a:t>
            </a:r>
            <a:r>
              <a:rPr lang="en-US" sz="2400" dirty="0"/>
              <a:t>TR 38.821 as a baseline/starting point, as long as HAPS is still included, and NTN study aligns with WID in RAN</a:t>
            </a:r>
            <a:r>
              <a:rPr lang="en-US"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GB" sz="2400" dirty="0" smtClean="0"/>
              <a:t>Use </a:t>
            </a:r>
            <a:r>
              <a:rPr lang="en-GB" sz="2400" dirty="0"/>
              <a:t>3GPP TS 38.101-1 and 38.101-2 for NTN RF UE requirements</a:t>
            </a:r>
            <a:r>
              <a:rPr lang="en-GB" sz="2400" dirty="0" smtClean="0"/>
              <a:t>.</a:t>
            </a:r>
          </a:p>
          <a:p>
            <a:pPr lvl="1"/>
            <a:r>
              <a:rPr lang="en-US" sz="2000" dirty="0">
                <a:solidFill>
                  <a:srgbClr val="FF6600"/>
                </a:solidFill>
              </a:rPr>
              <a:t>Potential </a:t>
            </a:r>
            <a:r>
              <a:rPr lang="en-US" sz="2000" dirty="0" smtClean="0">
                <a:solidFill>
                  <a:srgbClr val="FF6600"/>
                </a:solidFill>
              </a:rPr>
              <a:t>agreement with changes: Remove </a:t>
            </a:r>
            <a:r>
              <a:rPr lang="en-US" sz="2000" dirty="0">
                <a:solidFill>
                  <a:srgbClr val="FF6600"/>
                </a:solidFill>
              </a:rPr>
              <a:t>“</a:t>
            </a:r>
            <a:r>
              <a:rPr lang="en-GB" sz="2000" b="1" dirty="0">
                <a:solidFill>
                  <a:srgbClr val="FF6600"/>
                </a:solidFill>
              </a:rPr>
              <a:t>and 38.101-2</a:t>
            </a:r>
            <a:r>
              <a:rPr lang="en-GB" sz="2000" dirty="0" smtClean="0">
                <a:solidFill>
                  <a:srgbClr val="FF6600"/>
                </a:solidFill>
              </a:rPr>
              <a:t>”.</a:t>
            </a:r>
            <a:endParaRPr lang="en-GB" sz="2000" dirty="0"/>
          </a:p>
          <a:p>
            <a:pPr lvl="1"/>
            <a:endParaRPr lang="en-GB" sz="2000" dirty="0" smtClean="0"/>
          </a:p>
          <a:p>
            <a:pPr lvl="1"/>
            <a:endParaRPr lang="en-GB" sz="2000" dirty="0" smtClean="0"/>
          </a:p>
          <a:p>
            <a:pPr lvl="1"/>
            <a:endParaRPr lang="fr-FR" sz="2000" dirty="0"/>
          </a:p>
        </p:txBody>
      </p:sp>
    </p:spTree>
    <p:extLst>
      <p:ext uri="{BB962C8B-B14F-4D97-AF65-F5344CB8AC3E}">
        <p14:creationId xmlns:p14="http://schemas.microsoft.com/office/powerpoint/2010/main" val="1689714149"/>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a:t>For some selected UE RF requirements, it is expected to adopt same performance requirements (e.g. REFSENS, </a:t>
            </a:r>
            <a:r>
              <a:rPr lang="en-GB" sz="2400" dirty="0" err="1"/>
              <a:t>Tx</a:t>
            </a:r>
            <a:r>
              <a:rPr lang="en-GB" sz="2400" dirty="0"/>
              <a:t> Power) for NTN to ensure operational compatibility across NTN and TN</a:t>
            </a:r>
            <a:r>
              <a:rPr lang="en-GB" sz="2400" dirty="0" smtClean="0"/>
              <a:t>.</a:t>
            </a:r>
          </a:p>
          <a:p>
            <a:pPr lvl="1"/>
            <a:r>
              <a:rPr lang="en-GB" sz="2000" dirty="0">
                <a:solidFill>
                  <a:srgbClr val="7030A0"/>
                </a:solidFill>
              </a:rPr>
              <a:t>Proposal not agreeable: Unknown </a:t>
            </a:r>
            <a:r>
              <a:rPr lang="en-GB" sz="2000" dirty="0" smtClean="0">
                <a:solidFill>
                  <a:srgbClr val="7030A0"/>
                </a:solidFill>
              </a:rPr>
              <a:t>for the time being.</a:t>
            </a:r>
            <a:endParaRPr lang="en-GB" sz="2000" dirty="0">
              <a:solidFill>
                <a:srgbClr val="7030A0"/>
              </a:solidFill>
            </a:endParaRPr>
          </a:p>
          <a:p>
            <a:r>
              <a:rPr lang="en-GB" sz="2400" dirty="0"/>
              <a:t>Select exemplary bands before going to the detail of RF core requirements</a:t>
            </a:r>
            <a:r>
              <a:rPr lang="en-GB"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endParaRPr lang="en-US" sz="2000" dirty="0"/>
          </a:p>
          <a:p>
            <a:r>
              <a:rPr lang="en-GB" sz="2400" dirty="0" smtClean="0"/>
              <a:t>Possible </a:t>
            </a:r>
            <a:r>
              <a:rPr lang="en-GB" sz="2400" dirty="0"/>
              <a:t>adaptations based on the co-existence studies outcomes (NTN with TN or NTN with NTN) may be considered for NTN RF BS requirements</a:t>
            </a:r>
            <a:r>
              <a:rPr lang="en-GB" sz="2400" dirty="0" smtClean="0"/>
              <a:t>.</a:t>
            </a:r>
          </a:p>
          <a:p>
            <a:pPr lvl="1"/>
            <a:r>
              <a:rPr lang="en-GB" sz="2000" dirty="0">
                <a:solidFill>
                  <a:srgbClr val="7030A0"/>
                </a:solidFill>
              </a:rPr>
              <a:t>Proposal not agreeable: 2 </a:t>
            </a:r>
            <a:r>
              <a:rPr lang="en-GB" sz="2000" dirty="0" smtClean="0">
                <a:solidFill>
                  <a:srgbClr val="7030A0"/>
                </a:solidFill>
              </a:rPr>
              <a:t>companies disagree.</a:t>
            </a:r>
            <a:endParaRPr lang="en-GB" sz="2000" dirty="0">
              <a:solidFill>
                <a:srgbClr val="7030A0"/>
              </a:solidFill>
            </a:endParaRPr>
          </a:p>
          <a:p>
            <a:pPr lvl="1"/>
            <a:endParaRPr lang="fr-FR" sz="2000" dirty="0"/>
          </a:p>
        </p:txBody>
      </p:sp>
    </p:spTree>
    <p:extLst>
      <p:ext uri="{BB962C8B-B14F-4D97-AF65-F5344CB8AC3E}">
        <p14:creationId xmlns:p14="http://schemas.microsoft.com/office/powerpoint/2010/main" val="2048096809"/>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a:xfrm>
            <a:off x="838200" y="1739900"/>
            <a:ext cx="10515600" cy="4351338"/>
          </a:xfrm>
        </p:spPr>
        <p:txBody>
          <a:bodyPr/>
          <a:lstStyle/>
          <a:p>
            <a:r>
              <a:rPr lang="en-GB" dirty="0" smtClean="0"/>
              <a:t>RAN4 </a:t>
            </a:r>
            <a:r>
              <a:rPr lang="en-GB" dirty="0"/>
              <a:t>should consider both Earth fixed beam &amp; Earth moving beam</a:t>
            </a:r>
            <a:r>
              <a:rPr lang="en-GB"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The </a:t>
            </a:r>
            <a:r>
              <a:rPr lang="en-GB" dirty="0"/>
              <a:t>simulation scenarios shall be defined based on the permutation and/or combination between NTN/TN or NTN/NTN scenarios</a:t>
            </a:r>
            <a:r>
              <a:rPr lang="en-GB" dirty="0" smtClean="0"/>
              <a:t>.</a:t>
            </a:r>
          </a:p>
          <a:p>
            <a:pPr lvl="1"/>
            <a:r>
              <a:rPr lang="en-US" dirty="0" smtClean="0">
                <a:solidFill>
                  <a:srgbClr val="00B050"/>
                </a:solidFill>
              </a:rPr>
              <a:t>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Networks </a:t>
            </a:r>
            <a:r>
              <a:rPr lang="en-GB" dirty="0"/>
              <a:t>layout (cell coverage for NTN and TN) and NTN UEs distribution would need to be further aligned</a:t>
            </a:r>
            <a:r>
              <a:rPr lang="en-GB"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GB" dirty="0" smtClean="0"/>
              <a:t>Further </a:t>
            </a:r>
            <a:r>
              <a:rPr lang="en-GB" dirty="0"/>
              <a:t>discuss simulation assumptions and the down selection </a:t>
            </a:r>
            <a:r>
              <a:rPr lang="en-US" dirty="0"/>
              <a:t>of scenarios for the coexistence studies</a:t>
            </a:r>
            <a:r>
              <a:rPr lang="en-US" dirty="0" smtClean="0"/>
              <a:t>.</a:t>
            </a:r>
          </a:p>
          <a:p>
            <a:pPr lvl="1"/>
            <a:r>
              <a:rPr lang="en-US" dirty="0" smtClean="0">
                <a:solidFill>
                  <a:srgbClr val="00B050"/>
                </a:solidFill>
              </a:rPr>
              <a:t>no concern raised </a:t>
            </a:r>
            <a:r>
              <a:rPr lang="en-US" dirty="0">
                <a:solidFill>
                  <a:srgbClr val="00B050"/>
                </a:solidFill>
              </a:rPr>
              <a:t>so </a:t>
            </a:r>
            <a:r>
              <a:rPr lang="en-US" dirty="0" smtClean="0">
                <a:solidFill>
                  <a:srgbClr val="00B050"/>
                </a:solidFill>
              </a:rPr>
              <a:t>far</a:t>
            </a:r>
            <a:endParaRPr lang="en-US" dirty="0">
              <a:solidFill>
                <a:srgbClr val="00B050"/>
              </a:solidFill>
            </a:endParaRPr>
          </a:p>
        </p:txBody>
      </p:sp>
    </p:spTree>
    <p:extLst>
      <p:ext uri="{BB962C8B-B14F-4D97-AF65-F5344CB8AC3E}">
        <p14:creationId xmlns:p14="http://schemas.microsoft.com/office/powerpoint/2010/main" val="2975595350"/>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#2: </a:t>
            </a:r>
            <a:r>
              <a:rPr lang="en-US" sz="3600" dirty="0"/>
              <a:t>System NTN RF core requirements</a:t>
            </a:r>
            <a:endParaRPr lang="en-US" sz="3600" noProof="0" dirty="0"/>
          </a:p>
        </p:txBody>
      </p:sp>
      <p:sp>
        <p:nvSpPr>
          <p:cNvPr id="3" name="Espace réservé du contenu 2"/>
          <p:cNvSpPr>
            <a:spLocks noGrp="1"/>
          </p:cNvSpPr>
          <p:nvPr>
            <p:ph idx="1"/>
          </p:nvPr>
        </p:nvSpPr>
        <p:spPr/>
        <p:txBody>
          <a:bodyPr/>
          <a:lstStyle/>
          <a:p>
            <a:r>
              <a:rPr lang="en-US" dirty="0" smtClean="0"/>
              <a:t>Interfaces </a:t>
            </a:r>
            <a:r>
              <a:rPr lang="en-US" dirty="0"/>
              <a:t>between different NTN entities should be clarified</a:t>
            </a:r>
            <a:r>
              <a:rPr lang="en-US" dirty="0" smtClean="0"/>
              <a:t>.</a:t>
            </a:r>
          </a:p>
          <a:p>
            <a:pPr lvl="1"/>
            <a:r>
              <a:rPr lang="en-US" dirty="0" smtClean="0">
                <a:solidFill>
                  <a:srgbClr val="00B050"/>
                </a:solidFill>
              </a:rPr>
              <a:t>no concern </a:t>
            </a:r>
            <a:r>
              <a:rPr lang="en-US" dirty="0">
                <a:solidFill>
                  <a:srgbClr val="00B050"/>
                </a:solidFill>
              </a:rPr>
              <a:t>raised so </a:t>
            </a:r>
            <a:r>
              <a:rPr lang="en-US" dirty="0" smtClean="0">
                <a:solidFill>
                  <a:srgbClr val="00B050"/>
                </a:solidFill>
              </a:rPr>
              <a:t>far</a:t>
            </a:r>
            <a:endParaRPr lang="en-US" dirty="0">
              <a:solidFill>
                <a:srgbClr val="00B050"/>
              </a:solidFill>
            </a:endParaRPr>
          </a:p>
          <a:p>
            <a:r>
              <a:rPr lang="en-US" dirty="0" smtClean="0"/>
              <a:t>Consider </a:t>
            </a:r>
            <a:r>
              <a:rPr lang="en-US" dirty="0"/>
              <a:t>NTN </a:t>
            </a:r>
            <a:r>
              <a:rPr lang="en-US" dirty="0" err="1"/>
              <a:t>Payload+NTNGW</a:t>
            </a:r>
            <a:r>
              <a:rPr lang="en-US" dirty="0"/>
              <a:t> as a single entity (e.g. Repeater or Remote Radio Head</a:t>
            </a:r>
            <a:r>
              <a:rPr lang="en-US" dirty="0" smtClean="0"/>
              <a:t>).</a:t>
            </a:r>
          </a:p>
          <a:p>
            <a:pPr lvl="1"/>
            <a:r>
              <a:rPr lang="en-US" dirty="0">
                <a:solidFill>
                  <a:srgbClr val="FF6600"/>
                </a:solidFill>
              </a:rPr>
              <a:t>Potential agreement with changes: “Consider NTN </a:t>
            </a:r>
            <a:r>
              <a:rPr lang="en-US" dirty="0" smtClean="0">
                <a:solidFill>
                  <a:srgbClr val="FF6600"/>
                </a:solidFill>
              </a:rPr>
              <a:t>Payload </a:t>
            </a:r>
            <a:r>
              <a:rPr lang="en-US" b="1" dirty="0" smtClean="0">
                <a:solidFill>
                  <a:srgbClr val="FF6600"/>
                </a:solidFill>
              </a:rPr>
              <a:t>+ </a:t>
            </a:r>
            <a:r>
              <a:rPr lang="en-US" u="sng" dirty="0" err="1" smtClean="0">
                <a:solidFill>
                  <a:srgbClr val="FF6600"/>
                </a:solidFill>
              </a:rPr>
              <a:t>feederlink</a:t>
            </a:r>
            <a:r>
              <a:rPr lang="en-US" b="1" dirty="0" smtClean="0">
                <a:solidFill>
                  <a:srgbClr val="FF6600"/>
                </a:solidFill>
              </a:rPr>
              <a:t> </a:t>
            </a:r>
            <a:r>
              <a:rPr lang="en-US" dirty="0" smtClean="0">
                <a:solidFill>
                  <a:srgbClr val="FF6600"/>
                </a:solidFill>
              </a:rPr>
              <a:t>+ NTNGW </a:t>
            </a:r>
            <a:r>
              <a:rPr lang="en-US" dirty="0">
                <a:solidFill>
                  <a:srgbClr val="FF6600"/>
                </a:solidFill>
              </a:rPr>
              <a:t>as a single entity (e.g. Repeater or Remote Radio Head)” </a:t>
            </a:r>
          </a:p>
          <a:p>
            <a:r>
              <a:rPr lang="en-GB" dirty="0"/>
              <a:t>Consider only the </a:t>
            </a:r>
            <a:r>
              <a:rPr lang="en-US" dirty="0"/>
              <a:t>service link from the RAN4 RF perspective in NTN Release-17</a:t>
            </a:r>
            <a:r>
              <a:rPr lang="en-US" dirty="0" smtClean="0"/>
              <a:t>.</a:t>
            </a:r>
          </a:p>
          <a:p>
            <a:pPr lvl="1"/>
            <a:r>
              <a:rPr lang="en-GB" dirty="0">
                <a:solidFill>
                  <a:srgbClr val="7030A0"/>
                </a:solidFill>
              </a:rPr>
              <a:t>Proposal not agreeable: </a:t>
            </a:r>
            <a:r>
              <a:rPr lang="en-US" dirty="0" smtClean="0">
                <a:solidFill>
                  <a:srgbClr val="7030A0"/>
                </a:solidFill>
              </a:rPr>
              <a:t>To be further discussed. One company shows interest to clarify NTNGW-</a:t>
            </a:r>
            <a:r>
              <a:rPr lang="en-US" dirty="0" err="1" smtClean="0">
                <a:solidFill>
                  <a:srgbClr val="7030A0"/>
                </a:solidFill>
              </a:rPr>
              <a:t>gNB</a:t>
            </a:r>
            <a:r>
              <a:rPr lang="en-US" dirty="0" smtClean="0">
                <a:solidFill>
                  <a:srgbClr val="7030A0"/>
                </a:solidFill>
              </a:rPr>
              <a:t> interface.</a:t>
            </a:r>
          </a:p>
        </p:txBody>
      </p:sp>
    </p:spTree>
    <p:extLst>
      <p:ext uri="{BB962C8B-B14F-4D97-AF65-F5344CB8AC3E}">
        <p14:creationId xmlns:p14="http://schemas.microsoft.com/office/powerpoint/2010/main" val="22836836"/>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#2: </a:t>
            </a:r>
            <a:r>
              <a:rPr lang="en-US" sz="3600" dirty="0"/>
              <a:t>System NTN RF core </a:t>
            </a:r>
            <a:r>
              <a:rPr lang="en-US" sz="3600" dirty="0" smtClean="0"/>
              <a:t>requirements (cont’d)</a:t>
            </a:r>
            <a:endParaRPr lang="en-US" sz="3600" noProof="0" dirty="0"/>
          </a:p>
        </p:txBody>
      </p:sp>
      <p:sp>
        <p:nvSpPr>
          <p:cNvPr id="3" name="Espace réservé du contenu 2"/>
          <p:cNvSpPr>
            <a:spLocks noGrp="1"/>
          </p:cNvSpPr>
          <p:nvPr>
            <p:ph idx="1"/>
          </p:nvPr>
        </p:nvSpPr>
        <p:spPr/>
        <p:txBody>
          <a:bodyPr/>
          <a:lstStyle/>
          <a:p>
            <a:r>
              <a:rPr lang="en-GB" dirty="0" smtClean="0"/>
              <a:t>Do </a:t>
            </a:r>
            <a:r>
              <a:rPr lang="en-GB" dirty="0"/>
              <a:t>not consider the feeder</a:t>
            </a:r>
            <a:r>
              <a:rPr lang="en-US" dirty="0"/>
              <a:t>link from the RAN4 RF perspective in NTN Release-17</a:t>
            </a:r>
            <a:r>
              <a:rPr lang="en-US" dirty="0" smtClean="0"/>
              <a:t>.</a:t>
            </a:r>
          </a:p>
          <a:p>
            <a:pPr lvl="1"/>
            <a:r>
              <a:rPr lang="en-US" dirty="0" smtClean="0">
                <a:solidFill>
                  <a:srgbClr val="00B050"/>
                </a:solidFill>
              </a:rPr>
              <a:t>no </a:t>
            </a:r>
            <a:r>
              <a:rPr lang="en-US" dirty="0">
                <a:solidFill>
                  <a:srgbClr val="00B050"/>
                </a:solidFill>
              </a:rPr>
              <a:t>concerns raised so </a:t>
            </a:r>
            <a:r>
              <a:rPr lang="en-US" dirty="0" smtClean="0">
                <a:solidFill>
                  <a:srgbClr val="00B050"/>
                </a:solidFill>
              </a:rPr>
              <a:t>far</a:t>
            </a:r>
            <a:endParaRPr lang="en-US" dirty="0">
              <a:solidFill>
                <a:srgbClr val="00B050"/>
              </a:solidFill>
            </a:endParaRPr>
          </a:p>
          <a:p>
            <a:r>
              <a:rPr lang="en-US" dirty="0" smtClean="0"/>
              <a:t>Consider </a:t>
            </a:r>
            <a:r>
              <a:rPr lang="en-US" dirty="0"/>
              <a:t>only “BS” RF requirements on the service link i.e. at satellite output for DL and at satellite input for UL</a:t>
            </a:r>
            <a:r>
              <a:rPr lang="en-US" dirty="0" smtClean="0"/>
              <a:t>.</a:t>
            </a:r>
          </a:p>
          <a:p>
            <a:pPr lvl="1"/>
            <a:r>
              <a:rPr lang="en-GB" dirty="0">
                <a:solidFill>
                  <a:srgbClr val="7030A0"/>
                </a:solidFill>
              </a:rPr>
              <a:t>Proposal not agreeable: </a:t>
            </a:r>
            <a:r>
              <a:rPr lang="en-GB" dirty="0" smtClean="0">
                <a:solidFill>
                  <a:srgbClr val="7030A0"/>
                </a:solidFill>
              </a:rPr>
              <a:t>Further </a:t>
            </a:r>
            <a:r>
              <a:rPr lang="en-US" dirty="0" smtClean="0">
                <a:solidFill>
                  <a:srgbClr val="7030A0"/>
                </a:solidFill>
              </a:rPr>
              <a:t>discussion required for the interface between NTNGW and </a:t>
            </a:r>
            <a:r>
              <a:rPr lang="en-US" dirty="0" err="1" smtClean="0">
                <a:solidFill>
                  <a:srgbClr val="7030A0"/>
                </a:solidFill>
              </a:rPr>
              <a:t>gNB</a:t>
            </a:r>
            <a:r>
              <a:rPr lang="en-US" dirty="0" smtClean="0">
                <a:solidFill>
                  <a:srgbClr val="7030A0"/>
                </a:solidFill>
              </a:rPr>
              <a:t>.</a:t>
            </a:r>
          </a:p>
        </p:txBody>
      </p:sp>
    </p:spTree>
    <p:extLst>
      <p:ext uri="{BB962C8B-B14F-4D97-AF65-F5344CB8AC3E}">
        <p14:creationId xmlns:p14="http://schemas.microsoft.com/office/powerpoint/2010/main" val="4001707775"/>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24925" cy="1325563"/>
          </a:xfrm>
        </p:spPr>
        <p:txBody>
          <a:bodyPr/>
          <a:lstStyle/>
          <a:p>
            <a:r>
              <a:rPr lang="en-US" sz="3600" noProof="0" dirty="0" smtClean="0"/>
              <a:t>Topic #3: </a:t>
            </a:r>
            <a:r>
              <a:rPr lang="en-US" sz="3600" dirty="0"/>
              <a:t>FR1 proposed Exemplary Frequency band for </a:t>
            </a:r>
            <a:r>
              <a:rPr lang="en-US" sz="3600" dirty="0" smtClean="0"/>
              <a:t>NTN</a:t>
            </a:r>
            <a:endParaRPr lang="en-US" sz="3600" noProof="0" dirty="0"/>
          </a:p>
        </p:txBody>
      </p:sp>
      <p:sp>
        <p:nvSpPr>
          <p:cNvPr id="3" name="Espace réservé du contenu 2"/>
          <p:cNvSpPr>
            <a:spLocks noGrp="1"/>
          </p:cNvSpPr>
          <p:nvPr>
            <p:ph idx="1"/>
          </p:nvPr>
        </p:nvSpPr>
        <p:spPr/>
        <p:txBody>
          <a:bodyPr/>
          <a:lstStyle/>
          <a:p>
            <a:r>
              <a:rPr lang="en-US" dirty="0" smtClean="0"/>
              <a:t>Band </a:t>
            </a:r>
            <a:r>
              <a:rPr lang="en-US" dirty="0"/>
              <a:t>characteristics (e.g. available BW, UL/DL configuration, maximum configurable BW size, coexistence conditions) of the candidate bands should be considered for comparison purposes. Note that views from operators should be taken into account in priority</a:t>
            </a:r>
            <a:r>
              <a:rPr lang="en-US" dirty="0" smtClean="0"/>
              <a:t>.</a:t>
            </a:r>
          </a:p>
          <a:p>
            <a:pPr lvl="1"/>
            <a:r>
              <a:rPr lang="en-GB" dirty="0">
                <a:solidFill>
                  <a:srgbClr val="7030A0"/>
                </a:solidFill>
              </a:rPr>
              <a:t>Proposal not agreeable</a:t>
            </a:r>
            <a:r>
              <a:rPr lang="fr-FR" dirty="0">
                <a:solidFill>
                  <a:srgbClr val="7030A0"/>
                </a:solidFill>
              </a:rPr>
              <a:t>:</a:t>
            </a:r>
            <a:r>
              <a:rPr lang="en-US" dirty="0">
                <a:solidFill>
                  <a:srgbClr val="7030A0"/>
                </a:solidFill>
              </a:rPr>
              <a:t> further discuss criteria to be used </a:t>
            </a:r>
            <a:r>
              <a:rPr lang="en-US" dirty="0" smtClean="0">
                <a:solidFill>
                  <a:srgbClr val="7030A0"/>
                </a:solidFill>
              </a:rPr>
              <a:t>(if any criteria) at </a:t>
            </a:r>
            <a:r>
              <a:rPr lang="en-US" dirty="0">
                <a:solidFill>
                  <a:srgbClr val="7030A0"/>
                </a:solidFill>
              </a:rPr>
              <a:t>RAN4#98e</a:t>
            </a:r>
          </a:p>
          <a:p>
            <a:pPr lvl="1"/>
            <a:endParaRPr lang="en-US" dirty="0"/>
          </a:p>
        </p:txBody>
      </p:sp>
    </p:spTree>
    <p:extLst>
      <p:ext uri="{BB962C8B-B14F-4D97-AF65-F5344CB8AC3E}">
        <p14:creationId xmlns:p14="http://schemas.microsoft.com/office/powerpoint/2010/main" val="1394960786"/>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876168" cy="1325563"/>
          </a:xfrm>
        </p:spPr>
        <p:txBody>
          <a:bodyPr/>
          <a:lstStyle/>
          <a:p>
            <a:r>
              <a:rPr lang="en-US" sz="3600" noProof="0" dirty="0" smtClean="0"/>
              <a:t>Topic #4: </a:t>
            </a:r>
            <a:r>
              <a:rPr lang="en-US" sz="3600" dirty="0" smtClean="0"/>
              <a:t>FR2 </a:t>
            </a:r>
            <a:r>
              <a:rPr lang="en-US" sz="3600" dirty="0"/>
              <a:t>proposed Exemplary Frequency band for NTN</a:t>
            </a:r>
          </a:p>
        </p:txBody>
      </p:sp>
      <p:sp>
        <p:nvSpPr>
          <p:cNvPr id="3" name="Espace réservé du contenu 2"/>
          <p:cNvSpPr>
            <a:spLocks noGrp="1"/>
          </p:cNvSpPr>
          <p:nvPr>
            <p:ph idx="1"/>
          </p:nvPr>
        </p:nvSpPr>
        <p:spPr>
          <a:xfrm>
            <a:off x="838200" y="1673225"/>
            <a:ext cx="10515600" cy="4351338"/>
          </a:xfrm>
        </p:spPr>
        <p:txBody>
          <a:bodyPr/>
          <a:lstStyle/>
          <a:p>
            <a:r>
              <a:rPr lang="en-US" dirty="0">
                <a:solidFill>
                  <a:srgbClr val="7030A0"/>
                </a:solidFill>
              </a:rPr>
              <a:t>No agreement</a:t>
            </a:r>
          </a:p>
          <a:p>
            <a:pPr lvl="1"/>
            <a:r>
              <a:rPr lang="en-US" dirty="0" smtClean="0">
                <a:solidFill>
                  <a:srgbClr val="7030A0"/>
                </a:solidFill>
              </a:rPr>
              <a:t>Several </a:t>
            </a:r>
            <a:r>
              <a:rPr lang="en-US" dirty="0">
                <a:solidFill>
                  <a:srgbClr val="7030A0"/>
                </a:solidFill>
              </a:rPr>
              <a:t>companies showed disagreement for </a:t>
            </a:r>
            <a:r>
              <a:rPr lang="en-GB" dirty="0" smtClean="0">
                <a:solidFill>
                  <a:srgbClr val="7030A0"/>
                </a:solidFill>
              </a:rPr>
              <a:t>coexistence </a:t>
            </a:r>
            <a:r>
              <a:rPr lang="en-GB" dirty="0">
                <a:solidFill>
                  <a:srgbClr val="7030A0"/>
                </a:solidFill>
              </a:rPr>
              <a:t>scenarios NTN FDD with TN TDD in adjacent </a:t>
            </a:r>
            <a:r>
              <a:rPr lang="en-GB" dirty="0" smtClean="0">
                <a:solidFill>
                  <a:srgbClr val="7030A0"/>
                </a:solidFill>
              </a:rPr>
              <a:t>bands in FR2.</a:t>
            </a:r>
            <a:endParaRPr lang="en-US" dirty="0">
              <a:solidFill>
                <a:srgbClr val="7030A0"/>
              </a:solidFill>
            </a:endParaRPr>
          </a:p>
        </p:txBody>
      </p:sp>
    </p:spTree>
    <p:extLst>
      <p:ext uri="{BB962C8B-B14F-4D97-AF65-F5344CB8AC3E}">
        <p14:creationId xmlns:p14="http://schemas.microsoft.com/office/powerpoint/2010/main" val="2338882939"/>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20175" cy="1325563"/>
          </a:xfrm>
        </p:spPr>
        <p:txBody>
          <a:bodyPr/>
          <a:lstStyle/>
          <a:p>
            <a:r>
              <a:rPr lang="en-US" sz="3600" noProof="0" dirty="0" smtClean="0"/>
              <a:t>Topic #5: </a:t>
            </a:r>
            <a:r>
              <a:rPr lang="en-US" sz="3600" dirty="0"/>
              <a:t>Exemplary Frequency band for HAPS/HIBS</a:t>
            </a:r>
            <a:endParaRPr lang="en-US" sz="3600" noProof="0" dirty="0"/>
          </a:p>
        </p:txBody>
      </p:sp>
      <p:sp>
        <p:nvSpPr>
          <p:cNvPr id="3" name="Espace réservé du contenu 2"/>
          <p:cNvSpPr>
            <a:spLocks noGrp="1"/>
          </p:cNvSpPr>
          <p:nvPr>
            <p:ph idx="1"/>
          </p:nvPr>
        </p:nvSpPr>
        <p:spPr/>
        <p:txBody>
          <a:bodyPr/>
          <a:lstStyle/>
          <a:p>
            <a:r>
              <a:rPr lang="en-US" noProof="0" dirty="0" smtClean="0">
                <a:solidFill>
                  <a:srgbClr val="7030A0"/>
                </a:solidFill>
              </a:rPr>
              <a:t>To early to discuss, postponed to RAN4#98e</a:t>
            </a:r>
            <a:endParaRPr lang="en-US" noProof="0" dirty="0">
              <a:solidFill>
                <a:srgbClr val="7030A0"/>
              </a:solidFill>
            </a:endParaRPr>
          </a:p>
        </p:txBody>
      </p:sp>
    </p:spTree>
    <p:extLst>
      <p:ext uri="{BB962C8B-B14F-4D97-AF65-F5344CB8AC3E}">
        <p14:creationId xmlns:p14="http://schemas.microsoft.com/office/powerpoint/2010/main" val="1852524566"/>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noProof="0" dirty="0" smtClean="0"/>
              <a:t>Topic #6: </a:t>
            </a:r>
            <a:r>
              <a:rPr lang="en-US" sz="3600" dirty="0"/>
              <a:t>RAN4 Proposed RF core requirements</a:t>
            </a:r>
            <a:endParaRPr lang="en-US" sz="3600" noProof="0" dirty="0"/>
          </a:p>
        </p:txBody>
      </p:sp>
      <p:sp>
        <p:nvSpPr>
          <p:cNvPr id="3" name="Espace réservé du contenu 2"/>
          <p:cNvSpPr>
            <a:spLocks noGrp="1"/>
          </p:cNvSpPr>
          <p:nvPr>
            <p:ph idx="1"/>
          </p:nvPr>
        </p:nvSpPr>
        <p:spPr>
          <a:xfrm>
            <a:off x="838200" y="1739900"/>
            <a:ext cx="10515600" cy="4351338"/>
          </a:xfrm>
        </p:spPr>
        <p:txBody>
          <a:bodyPr/>
          <a:lstStyle/>
          <a:p>
            <a:r>
              <a:rPr lang="en-US" sz="2400" dirty="0"/>
              <a:t>RAN4 shall define NTN UE RF requirements based on existing UE RF requirements (specified in TS 38.101-1 and 38.101-2</a:t>
            </a:r>
            <a:r>
              <a:rPr lang="en-US" sz="2400" dirty="0" smtClean="0"/>
              <a:t>).</a:t>
            </a:r>
          </a:p>
          <a:p>
            <a:pPr lvl="1"/>
            <a:r>
              <a:rPr lang="en-US" sz="2000" dirty="0" smtClean="0">
                <a:solidFill>
                  <a:srgbClr val="FF6600"/>
                </a:solidFill>
              </a:rPr>
              <a:t>Potential agreement with changes: Remove “</a:t>
            </a:r>
            <a:r>
              <a:rPr lang="en-US" sz="2000" b="1" dirty="0" smtClean="0">
                <a:solidFill>
                  <a:srgbClr val="FF6600"/>
                </a:solidFill>
              </a:rPr>
              <a:t>TS 38.101-1 and</a:t>
            </a:r>
            <a:r>
              <a:rPr lang="en-US" sz="2000" dirty="0" smtClean="0">
                <a:solidFill>
                  <a:srgbClr val="FF6600"/>
                </a:solidFill>
              </a:rPr>
              <a:t>”</a:t>
            </a:r>
          </a:p>
          <a:p>
            <a:pPr lvl="1"/>
            <a:r>
              <a:rPr lang="en-US" sz="2000" dirty="0" smtClean="0"/>
              <a:t>38.101-2 cannot be reused as baseline for FDD NTN UE;</a:t>
            </a:r>
          </a:p>
          <a:p>
            <a:r>
              <a:rPr lang="en-US" sz="2400" dirty="0" smtClean="0"/>
              <a:t>Continue </a:t>
            </a:r>
            <a:r>
              <a:rPr lang="en-US" sz="2400" dirty="0"/>
              <a:t>discussion with respect to potential NTN UE RF requirements that might be different from TN UE RF</a:t>
            </a:r>
            <a:r>
              <a:rPr lang="en-US" sz="2400" dirty="0" smtClean="0"/>
              <a:t>.</a:t>
            </a:r>
          </a:p>
          <a:p>
            <a:pPr lvl="1"/>
            <a:r>
              <a:rPr lang="en-GB" sz="2000" dirty="0">
                <a:solidFill>
                  <a:srgbClr val="7030A0"/>
                </a:solidFill>
              </a:rPr>
              <a:t>Proposal not </a:t>
            </a:r>
            <a:r>
              <a:rPr lang="en-GB" sz="2000" dirty="0" smtClean="0">
                <a:solidFill>
                  <a:srgbClr val="7030A0"/>
                </a:solidFill>
              </a:rPr>
              <a:t>agreeable</a:t>
            </a:r>
            <a:r>
              <a:rPr lang="fr-FR" sz="2000" dirty="0" smtClean="0">
                <a:solidFill>
                  <a:srgbClr val="7030A0"/>
                </a:solidFill>
              </a:rPr>
              <a:t>:</a:t>
            </a:r>
            <a:r>
              <a:rPr lang="en-US" sz="2000" dirty="0" smtClean="0">
                <a:solidFill>
                  <a:srgbClr val="7030A0"/>
                </a:solidFill>
              </a:rPr>
              <a:t> </a:t>
            </a:r>
            <a:r>
              <a:rPr lang="en-US" sz="2000" dirty="0">
                <a:solidFill>
                  <a:srgbClr val="7030A0"/>
                </a:solidFill>
              </a:rPr>
              <a:t>too early for such proposal.</a:t>
            </a:r>
          </a:p>
          <a:p>
            <a:r>
              <a:rPr lang="en-US" sz="2400" dirty="0"/>
              <a:t>Continue discussion with respect to NTN UE RF requirements (e.g. REFSENS, Maximum Transmitted Power) that should be kept the same as for TN, in order to allow operational compatibility across NTN and TN</a:t>
            </a:r>
            <a:r>
              <a:rPr lang="en-US" sz="2400" dirty="0" smtClean="0"/>
              <a:t>.</a:t>
            </a:r>
          </a:p>
          <a:p>
            <a:pPr lvl="1"/>
            <a:r>
              <a:rPr lang="en-GB" sz="2000" dirty="0">
                <a:solidFill>
                  <a:srgbClr val="7030A0"/>
                </a:solidFill>
              </a:rPr>
              <a:t>Proposal not </a:t>
            </a:r>
            <a:r>
              <a:rPr lang="en-GB" sz="2000" dirty="0" smtClean="0">
                <a:solidFill>
                  <a:srgbClr val="7030A0"/>
                </a:solidFill>
              </a:rPr>
              <a:t>agreeable</a:t>
            </a:r>
            <a:r>
              <a:rPr lang="en-US" sz="2000" noProof="0" dirty="0" smtClean="0">
                <a:solidFill>
                  <a:srgbClr val="7030A0"/>
                </a:solidFill>
              </a:rPr>
              <a:t>: </a:t>
            </a:r>
            <a:r>
              <a:rPr lang="en-US" sz="2000" dirty="0">
                <a:solidFill>
                  <a:srgbClr val="7030A0"/>
                </a:solidFill>
              </a:rPr>
              <a:t>Coexistence study and technical analysis required before</a:t>
            </a:r>
          </a:p>
        </p:txBody>
      </p:sp>
    </p:spTree>
    <p:extLst>
      <p:ext uri="{BB962C8B-B14F-4D97-AF65-F5344CB8AC3E}">
        <p14:creationId xmlns:p14="http://schemas.microsoft.com/office/powerpoint/2010/main" val="1961538609"/>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39BD4D34-87E7-4105-B586-4767AFA2F0F4}"/>
              </a:ext>
            </a:extLst>
          </p:cNvPr>
          <p:cNvSpPr>
            <a:spLocks noGrp="1"/>
          </p:cNvSpPr>
          <p:nvPr>
            <p:ph type="title"/>
          </p:nvPr>
        </p:nvSpPr>
        <p:spPr/>
        <p:txBody>
          <a:bodyPr/>
          <a:lstStyle/>
          <a:p>
            <a:r>
              <a:rPr lang="en-US" altLang="en-US" sz="3600" noProof="0" dirty="0" smtClean="0"/>
              <a:t>Outline</a:t>
            </a:r>
            <a:endParaRPr lang="en-US" altLang="en-US" sz="3600" noProof="0" dirty="0"/>
          </a:p>
        </p:txBody>
      </p:sp>
      <p:sp>
        <p:nvSpPr>
          <p:cNvPr id="6147" name="Content Placeholder 2">
            <a:extLst>
              <a:ext uri="{FF2B5EF4-FFF2-40B4-BE49-F238E27FC236}">
                <a16:creationId xmlns="" xmlns:a16="http://schemas.microsoft.com/office/drawing/2014/main" id="{33CFEE74-7B51-47B2-8BC9-945D38E983E7}"/>
              </a:ext>
            </a:extLst>
          </p:cNvPr>
          <p:cNvSpPr>
            <a:spLocks noGrp="1"/>
          </p:cNvSpPr>
          <p:nvPr>
            <p:ph idx="1"/>
          </p:nvPr>
        </p:nvSpPr>
        <p:spPr/>
        <p:txBody>
          <a:bodyPr/>
          <a:lstStyle/>
          <a:p>
            <a:r>
              <a:rPr lang="en-US" altLang="en-US" noProof="0" dirty="0" smtClean="0"/>
              <a:t>Proposed way forward based on the outcomes of “</a:t>
            </a:r>
            <a:r>
              <a:rPr lang="en-GB" dirty="0"/>
              <a:t>Email discussion summary for [97e][312] </a:t>
            </a:r>
            <a:r>
              <a:rPr lang="en-GB" dirty="0" err="1"/>
              <a:t>NTN_Solutions</a:t>
            </a:r>
            <a:r>
              <a:rPr lang="en-US" noProof="0" dirty="0" smtClean="0"/>
              <a:t>”</a:t>
            </a:r>
          </a:p>
          <a:p>
            <a:r>
              <a:rPr lang="en-US" altLang="en-US" noProof="0" dirty="0" smtClean="0"/>
              <a:t>See </a:t>
            </a:r>
            <a:r>
              <a:rPr lang="en-GB" b="1" u="sng" dirty="0" smtClean="0"/>
              <a:t>R4-2017630</a:t>
            </a:r>
            <a:endParaRPr lang="en-US" altLang="en-US" noProof="0"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 xmlns:a16="http://schemas.microsoft.com/office/drawing/2014/main" id="{3794A7AC-F975-4B82-9FCA-9C67ECE03726}"/>
              </a:ext>
            </a:extLst>
          </p:cNvPr>
          <p:cNvSpPr>
            <a:spLocks noGrp="1"/>
          </p:cNvSpPr>
          <p:nvPr>
            <p:ph type="title"/>
          </p:nvPr>
        </p:nvSpPr>
        <p:spPr/>
        <p:txBody>
          <a:bodyPr/>
          <a:lstStyle/>
          <a:p>
            <a:r>
              <a:rPr lang="en-US" altLang="en-US" sz="3600" noProof="0" dirty="0" smtClean="0"/>
              <a:t>Content</a:t>
            </a:r>
            <a:endParaRPr lang="en-US" altLang="en-US" sz="3600" noProof="0" dirty="0"/>
          </a:p>
        </p:txBody>
      </p:sp>
      <p:sp>
        <p:nvSpPr>
          <p:cNvPr id="7171" name="Content Placeholder 2">
            <a:extLst>
              <a:ext uri="{FF2B5EF4-FFF2-40B4-BE49-F238E27FC236}">
                <a16:creationId xmlns="" xmlns:a16="http://schemas.microsoft.com/office/drawing/2014/main" id="{8B215120-9330-4C24-86C0-93DB3C460B0D}"/>
              </a:ext>
            </a:extLst>
          </p:cNvPr>
          <p:cNvSpPr>
            <a:spLocks noGrp="1"/>
          </p:cNvSpPr>
          <p:nvPr>
            <p:ph idx="1"/>
          </p:nvPr>
        </p:nvSpPr>
        <p:spPr/>
        <p:txBody>
          <a:bodyPr/>
          <a:lstStyle/>
          <a:p>
            <a:r>
              <a:rPr lang="en-US" noProof="0" dirty="0" smtClean="0"/>
              <a:t>Topic #1: </a:t>
            </a:r>
            <a:r>
              <a:rPr lang="en-US" dirty="0"/>
              <a:t>General RAN4 use cases related </a:t>
            </a:r>
            <a:r>
              <a:rPr lang="en-US" dirty="0" smtClean="0"/>
              <a:t>aspects</a:t>
            </a:r>
          </a:p>
          <a:p>
            <a:r>
              <a:rPr lang="en-US" noProof="0" dirty="0" smtClean="0"/>
              <a:t>Topic #2: </a:t>
            </a:r>
            <a:r>
              <a:rPr lang="en-US" dirty="0"/>
              <a:t>System NTN RF core requirements</a:t>
            </a:r>
            <a:r>
              <a:rPr lang="en-US" noProof="0" dirty="0" smtClean="0"/>
              <a:t>	</a:t>
            </a:r>
          </a:p>
          <a:p>
            <a:r>
              <a:rPr lang="en-US" noProof="0" dirty="0" smtClean="0"/>
              <a:t>Topic #3</a:t>
            </a:r>
            <a:r>
              <a:rPr lang="en-US" dirty="0"/>
              <a:t>: FR1 proposed Exemplary Frequency band for </a:t>
            </a:r>
            <a:r>
              <a:rPr lang="en-US" dirty="0" smtClean="0"/>
              <a:t>NTN</a:t>
            </a:r>
          </a:p>
          <a:p>
            <a:r>
              <a:rPr lang="en-US" dirty="0" smtClean="0"/>
              <a:t>Topic </a:t>
            </a:r>
            <a:r>
              <a:rPr lang="en-US" noProof="0" dirty="0" smtClean="0"/>
              <a:t>#4: </a:t>
            </a:r>
            <a:r>
              <a:rPr lang="en-US" dirty="0"/>
              <a:t>FR2 proposed Exemplary Frequency band for NTN</a:t>
            </a:r>
            <a:endParaRPr lang="en-US" noProof="0" dirty="0" smtClean="0"/>
          </a:p>
          <a:p>
            <a:r>
              <a:rPr lang="en-US" noProof="0" dirty="0" smtClean="0"/>
              <a:t>Topic #5: </a:t>
            </a:r>
            <a:r>
              <a:rPr lang="en-US" dirty="0"/>
              <a:t>Exemplary Frequency band for HAPS/HIBS</a:t>
            </a:r>
            <a:endParaRPr lang="en-US" noProof="0" dirty="0" smtClean="0"/>
          </a:p>
          <a:p>
            <a:r>
              <a:rPr lang="en-US" noProof="0" dirty="0" smtClean="0"/>
              <a:t>Topic #6: </a:t>
            </a:r>
            <a:r>
              <a:rPr lang="en-US" dirty="0"/>
              <a:t>RAN4 Proposed RF core requirements</a:t>
            </a:r>
            <a:endParaRPr lang="en-US" noProof="0" dirty="0" smtClean="0"/>
          </a:p>
          <a:p>
            <a:pPr marL="0" indent="0">
              <a:buNone/>
            </a:pPr>
            <a:r>
              <a:rPr lang="en-US" noProof="0" dirty="0" smtClean="0"/>
              <a:t>	</a:t>
            </a:r>
          </a:p>
          <a:p>
            <a:endParaRPr lang="en-US" altLang="en-US" noProof="0"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 xmlns:a16="http://schemas.microsoft.com/office/drawing/2014/main" id="{3AFF4909-1900-46CD-87F7-AE296C59418F}"/>
              </a:ext>
            </a:extLst>
          </p:cNvPr>
          <p:cNvSpPr>
            <a:spLocks noGrp="1"/>
          </p:cNvSpPr>
          <p:nvPr>
            <p:ph type="title"/>
          </p:nvPr>
        </p:nvSpPr>
        <p:spPr/>
        <p:txBody>
          <a:bodyPr/>
          <a:lstStyle/>
          <a:p>
            <a:r>
              <a:rPr lang="en-US" altLang="en-US" noProof="0" smtClean="0"/>
              <a:t>Summary</a:t>
            </a:r>
            <a:endParaRPr lang="en-US" altLang="en-US" noProof="0" dirty="0"/>
          </a:p>
        </p:txBody>
      </p:sp>
      <p:sp>
        <p:nvSpPr>
          <p:cNvPr id="8195" name="Content Placeholder 2">
            <a:extLst>
              <a:ext uri="{FF2B5EF4-FFF2-40B4-BE49-F238E27FC236}">
                <a16:creationId xmlns="" xmlns:a16="http://schemas.microsoft.com/office/drawing/2014/main" id="{A955EC6E-B2A1-4AA5-9F6A-E317D7FE324C}"/>
              </a:ext>
            </a:extLst>
          </p:cNvPr>
          <p:cNvSpPr>
            <a:spLocks noGrp="1"/>
          </p:cNvSpPr>
          <p:nvPr>
            <p:ph idx="1"/>
          </p:nvPr>
        </p:nvSpPr>
        <p:spPr/>
        <p:txBody>
          <a:bodyPr/>
          <a:lstStyle/>
          <a:p>
            <a:r>
              <a:rPr lang="en-US" altLang="en-US" noProof="0" dirty="0" smtClean="0"/>
              <a:t>List of proposals for each topics discussed</a:t>
            </a:r>
          </a:p>
          <a:p>
            <a:pPr lvl="1"/>
            <a:r>
              <a:rPr lang="en-US" altLang="en-US" dirty="0" smtClean="0">
                <a:solidFill>
                  <a:schemeClr val="accent6">
                    <a:lumMod val="75000"/>
                  </a:schemeClr>
                </a:solidFill>
              </a:rPr>
              <a:t>In green: proposals for which no concern have been raised</a:t>
            </a:r>
          </a:p>
          <a:p>
            <a:pPr lvl="1"/>
            <a:r>
              <a:rPr lang="en-US" altLang="en-US" noProof="0" dirty="0" smtClean="0">
                <a:solidFill>
                  <a:schemeClr val="accent2">
                    <a:lumMod val="75000"/>
                  </a:schemeClr>
                </a:solidFill>
              </a:rPr>
              <a:t>In orange: proposals for which a potential agreement may be found with suggested changes</a:t>
            </a:r>
          </a:p>
          <a:p>
            <a:pPr lvl="1"/>
            <a:r>
              <a:rPr lang="en-US" altLang="en-US" dirty="0" smtClean="0">
                <a:solidFill>
                  <a:srgbClr val="7030A0"/>
                </a:solidFill>
              </a:rPr>
              <a:t>In purple: proposals for which there is no agreement</a:t>
            </a: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p:txBody>
          <a:bodyPr/>
          <a:lstStyle/>
          <a:p>
            <a:r>
              <a:rPr lang="en-GB" sz="2400" dirty="0"/>
              <a:t>RAN4 should consider all the relevant sources (including but not limited to ITU-R Radio Regulations, relevant national regulations, pre-existing Harmonized Standards developed for example in ETSI, coexistence studies approved by regulatory bodies and/or 3GPP specifications) </a:t>
            </a:r>
            <a:r>
              <a:rPr lang="en-US" sz="2400" dirty="0"/>
              <a:t>in order to specify NTN RF requirements</a:t>
            </a:r>
            <a:r>
              <a:rPr lang="en-US" sz="2400" dirty="0" smtClean="0"/>
              <a:t>.</a:t>
            </a:r>
          </a:p>
          <a:p>
            <a:pPr lvl="1"/>
            <a:r>
              <a:rPr lang="en-US" sz="1800" dirty="0">
                <a:solidFill>
                  <a:srgbClr val="FF6600"/>
                </a:solidFill>
              </a:rPr>
              <a:t>Potential agreement with </a:t>
            </a:r>
            <a:r>
              <a:rPr lang="en-US" sz="1800" dirty="0" smtClean="0">
                <a:solidFill>
                  <a:srgbClr val="FF6600"/>
                </a:solidFill>
              </a:rPr>
              <a:t>changes: </a:t>
            </a:r>
            <a:r>
              <a:rPr lang="en-US" sz="1800" dirty="0" err="1" smtClean="0">
                <a:solidFill>
                  <a:srgbClr val="FF6600"/>
                </a:solidFill>
              </a:rPr>
              <a:t>Mediatek</a:t>
            </a:r>
            <a:r>
              <a:rPr lang="en-US" sz="1800" dirty="0" smtClean="0">
                <a:solidFill>
                  <a:srgbClr val="FF6600"/>
                </a:solidFill>
              </a:rPr>
              <a:t> to clarify what changes are needed</a:t>
            </a:r>
          </a:p>
          <a:p>
            <a:r>
              <a:rPr lang="en-GB" sz="2400" dirty="0" smtClean="0"/>
              <a:t>RAN4 </a:t>
            </a:r>
            <a:r>
              <a:rPr lang="en-GB" sz="2400" dirty="0"/>
              <a:t>should </a:t>
            </a:r>
            <a:r>
              <a:rPr lang="en-US" sz="2400" dirty="0"/>
              <a:t>select appropriate exemplary bands for NTN and to carry the needed adjacent channel coexistence studies in order to specify NTN RF requirements</a:t>
            </a:r>
            <a:r>
              <a:rPr lang="en-GB" sz="2400" dirty="0" smtClean="0"/>
              <a:t>.</a:t>
            </a:r>
          </a:p>
          <a:p>
            <a:pPr lvl="1"/>
            <a:r>
              <a:rPr lang="en-US" sz="1800" dirty="0" smtClean="0">
                <a:solidFill>
                  <a:srgbClr val="00B050"/>
                </a:solidFill>
              </a:rPr>
              <a:t>no concern </a:t>
            </a:r>
            <a:r>
              <a:rPr lang="en-US" sz="1800" dirty="0">
                <a:solidFill>
                  <a:srgbClr val="00B050"/>
                </a:solidFill>
              </a:rPr>
              <a:t>raised so </a:t>
            </a:r>
            <a:r>
              <a:rPr lang="en-US" sz="1800" dirty="0" smtClean="0">
                <a:solidFill>
                  <a:srgbClr val="00B050"/>
                </a:solidFill>
              </a:rPr>
              <a:t>far</a:t>
            </a:r>
            <a:endParaRPr lang="en-US" sz="1800" dirty="0"/>
          </a:p>
          <a:p>
            <a:r>
              <a:rPr lang="en-GB" sz="2400" dirty="0" smtClean="0"/>
              <a:t>3GPP </a:t>
            </a:r>
            <a:r>
              <a:rPr lang="en-GB" sz="2400" dirty="0"/>
              <a:t>RAN4 should provide/conduct relative independent adjacent channel coexistence studies to develop RF requirements for NTN</a:t>
            </a:r>
            <a:r>
              <a:rPr lang="en-GB" sz="2400" dirty="0" smtClean="0"/>
              <a:t>.</a:t>
            </a:r>
          </a:p>
          <a:p>
            <a:pPr lvl="1"/>
            <a:r>
              <a:rPr lang="en-US" sz="1800" dirty="0" smtClean="0">
                <a:solidFill>
                  <a:srgbClr val="00B050"/>
                </a:solidFill>
              </a:rPr>
              <a:t>no concern </a:t>
            </a:r>
            <a:r>
              <a:rPr lang="en-US" sz="1800" dirty="0">
                <a:solidFill>
                  <a:srgbClr val="00B050"/>
                </a:solidFill>
              </a:rPr>
              <a:t>raised so </a:t>
            </a:r>
            <a:r>
              <a:rPr lang="en-US" sz="1800" dirty="0" smtClean="0">
                <a:solidFill>
                  <a:srgbClr val="00B050"/>
                </a:solidFill>
              </a:rPr>
              <a:t>far</a:t>
            </a:r>
            <a:endParaRPr lang="en-US" sz="1800" dirty="0"/>
          </a:p>
        </p:txBody>
      </p:sp>
    </p:spTree>
    <p:extLst>
      <p:ext uri="{BB962C8B-B14F-4D97-AF65-F5344CB8AC3E}">
        <p14:creationId xmlns:p14="http://schemas.microsoft.com/office/powerpoint/2010/main" val="1865510525"/>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8966703" cy="1325563"/>
          </a:xfrm>
        </p:spPr>
        <p:txBody>
          <a:bodyPr/>
          <a:lstStyle/>
          <a:p>
            <a:r>
              <a:rPr lang="en-US" sz="3600" dirty="0"/>
              <a:t>Topic #1: General RAN4 use cases related </a:t>
            </a:r>
            <a:r>
              <a:rPr lang="en-US" sz="3600" dirty="0" smtClean="0"/>
              <a:t>aspects </a:t>
            </a:r>
            <a:r>
              <a:rPr lang="en-US" sz="3600" dirty="0"/>
              <a:t>(cont’d)</a:t>
            </a:r>
          </a:p>
        </p:txBody>
      </p:sp>
      <p:sp>
        <p:nvSpPr>
          <p:cNvPr id="3" name="Espace réservé du contenu 2"/>
          <p:cNvSpPr>
            <a:spLocks noGrp="1"/>
          </p:cNvSpPr>
          <p:nvPr>
            <p:ph idx="1"/>
          </p:nvPr>
        </p:nvSpPr>
        <p:spPr/>
        <p:txBody>
          <a:bodyPr/>
          <a:lstStyle/>
          <a:p>
            <a:r>
              <a:rPr lang="en-GB" sz="2000" dirty="0" smtClean="0"/>
              <a:t>At least one </a:t>
            </a:r>
            <a:r>
              <a:rPr lang="en-GB" sz="2000" dirty="0"/>
              <a:t>exemplary frequency band per FR1 should be defined for satellite</a:t>
            </a:r>
            <a:r>
              <a:rPr lang="en-GB" sz="2000" dirty="0" smtClean="0"/>
              <a:t>.</a:t>
            </a:r>
          </a:p>
          <a:p>
            <a:pPr lvl="1"/>
            <a:r>
              <a:rPr lang="en-US" sz="1800" dirty="0">
                <a:solidFill>
                  <a:srgbClr val="FF6600"/>
                </a:solidFill>
              </a:rPr>
              <a:t>Still discussion on </a:t>
            </a:r>
            <a:r>
              <a:rPr lang="en-US" sz="1800" dirty="0" smtClean="0">
                <a:solidFill>
                  <a:srgbClr val="FF6600"/>
                </a:solidFill>
              </a:rPr>
              <a:t>replacement of “At </a:t>
            </a:r>
            <a:r>
              <a:rPr lang="en-US" sz="1800" dirty="0">
                <a:solidFill>
                  <a:srgbClr val="FF6600"/>
                </a:solidFill>
              </a:rPr>
              <a:t>least” </a:t>
            </a:r>
            <a:r>
              <a:rPr lang="en-US" sz="1800" dirty="0" smtClean="0">
                <a:solidFill>
                  <a:srgbClr val="FF6600"/>
                </a:solidFill>
              </a:rPr>
              <a:t>by </a:t>
            </a:r>
            <a:r>
              <a:rPr lang="en-US" sz="1800" dirty="0">
                <a:solidFill>
                  <a:srgbClr val="FF6600"/>
                </a:solidFill>
              </a:rPr>
              <a:t>“Only”</a:t>
            </a:r>
            <a:endParaRPr lang="en-GB" sz="1800" dirty="0">
              <a:solidFill>
                <a:srgbClr val="FF6600"/>
              </a:solidFill>
            </a:endParaRPr>
          </a:p>
          <a:p>
            <a:r>
              <a:rPr lang="en-GB" sz="2000" dirty="0"/>
              <a:t>At least one exemplary frequency band per FR2 should be defined for satellite</a:t>
            </a:r>
            <a:r>
              <a:rPr lang="en-GB" sz="2000" dirty="0" smtClean="0"/>
              <a:t>.</a:t>
            </a:r>
          </a:p>
          <a:p>
            <a:pPr lvl="1"/>
            <a:r>
              <a:rPr lang="en-GB" sz="1800" dirty="0" smtClean="0">
                <a:solidFill>
                  <a:srgbClr val="7030A0"/>
                </a:solidFill>
              </a:rPr>
              <a:t>Proposal not agreeable</a:t>
            </a:r>
          </a:p>
          <a:p>
            <a:r>
              <a:rPr lang="en-GB" sz="2000" dirty="0" smtClean="0"/>
              <a:t>Although </a:t>
            </a:r>
            <a:r>
              <a:rPr lang="en-GB" sz="2000" dirty="0"/>
              <a:t>RAN4 will select exemplary band(s) in the current NR-NTN-solutions WI, the definition of additional NR bands for satellite </a:t>
            </a:r>
            <a:r>
              <a:rPr lang="en-GB" sz="2000" dirty="0" smtClean="0"/>
              <a:t>will be </a:t>
            </a:r>
            <a:r>
              <a:rPr lang="en-GB" sz="2000" dirty="0"/>
              <a:t>part of dedicated RAN4 led Release-17 work </a:t>
            </a:r>
            <a:r>
              <a:rPr lang="en-GB" sz="2000" dirty="0" smtClean="0"/>
              <a:t>items.</a:t>
            </a:r>
          </a:p>
          <a:p>
            <a:pPr lvl="1"/>
            <a:r>
              <a:rPr lang="en-US" sz="1800" dirty="0">
                <a:solidFill>
                  <a:srgbClr val="FF6600"/>
                </a:solidFill>
              </a:rPr>
              <a:t>Potential agreement with changes: “</a:t>
            </a:r>
            <a:r>
              <a:rPr lang="en-GB" sz="1800" dirty="0">
                <a:solidFill>
                  <a:srgbClr val="FF6600"/>
                </a:solidFill>
              </a:rPr>
              <a:t>Although RAN4 will select exemplary band(s) in the current NR-NTN-solutions WI, the definition of additional NR bands for satellite </a:t>
            </a:r>
            <a:r>
              <a:rPr lang="en-GB" sz="1800" u="sng" dirty="0" smtClean="0">
                <a:solidFill>
                  <a:srgbClr val="FF6600"/>
                </a:solidFill>
              </a:rPr>
              <a:t>can</a:t>
            </a:r>
            <a:r>
              <a:rPr lang="en-GB" sz="1800" dirty="0" smtClean="0">
                <a:solidFill>
                  <a:srgbClr val="FF6600"/>
                </a:solidFill>
              </a:rPr>
              <a:t> </a:t>
            </a:r>
            <a:r>
              <a:rPr lang="en-GB" sz="1800" dirty="0">
                <a:solidFill>
                  <a:srgbClr val="FF6600"/>
                </a:solidFill>
              </a:rPr>
              <a:t>be part of dedicated RAN4 </a:t>
            </a:r>
            <a:r>
              <a:rPr lang="en-GB" sz="1800" dirty="0" smtClean="0">
                <a:solidFill>
                  <a:srgbClr val="FF6600"/>
                </a:solidFill>
              </a:rPr>
              <a:t>led work </a:t>
            </a:r>
            <a:r>
              <a:rPr lang="en-GB" sz="1800" dirty="0">
                <a:solidFill>
                  <a:srgbClr val="FF6600"/>
                </a:solidFill>
              </a:rPr>
              <a:t>items </a:t>
            </a:r>
            <a:r>
              <a:rPr lang="en-GB" sz="1800" u="sng" dirty="0">
                <a:solidFill>
                  <a:srgbClr val="FF6600"/>
                </a:solidFill>
              </a:rPr>
              <a:t>based on TSG-RAN’s decision</a:t>
            </a:r>
            <a:r>
              <a:rPr lang="en-GB" sz="1800" dirty="0">
                <a:solidFill>
                  <a:srgbClr val="FF6600"/>
                </a:solidFill>
              </a:rPr>
              <a:t>.”</a:t>
            </a:r>
          </a:p>
          <a:p>
            <a:r>
              <a:rPr lang="en-US" sz="2000" dirty="0" smtClean="0"/>
              <a:t>The frequency ranges considered for satellite should be spectrum </a:t>
            </a:r>
            <a:r>
              <a:rPr lang="en-US" sz="2000" dirty="0"/>
              <a:t>allocated by </a:t>
            </a:r>
            <a:r>
              <a:rPr lang="en-US" sz="2000" dirty="0" smtClean="0"/>
              <a:t>ITU </a:t>
            </a:r>
            <a:r>
              <a:rPr lang="en-US" sz="2000" dirty="0"/>
              <a:t>to </a:t>
            </a:r>
            <a:r>
              <a:rPr lang="en-US" sz="2000" dirty="0" smtClean="0"/>
              <a:t>satellite services should be considered.</a:t>
            </a:r>
          </a:p>
          <a:p>
            <a:pPr lvl="1"/>
            <a:r>
              <a:rPr lang="en-US" sz="1800" dirty="0">
                <a:solidFill>
                  <a:srgbClr val="FF6600"/>
                </a:solidFill>
              </a:rPr>
              <a:t>Potential agreement with changes: “Spectrum allocated by ITU to </a:t>
            </a:r>
            <a:r>
              <a:rPr lang="en-US" sz="1800" u="sng" dirty="0">
                <a:solidFill>
                  <a:srgbClr val="FF6600"/>
                </a:solidFill>
              </a:rPr>
              <a:t>mobile</a:t>
            </a:r>
            <a:r>
              <a:rPr lang="en-US" sz="1800" dirty="0">
                <a:solidFill>
                  <a:srgbClr val="FF6600"/>
                </a:solidFill>
              </a:rPr>
              <a:t> satellite services shall be considered”</a:t>
            </a:r>
          </a:p>
        </p:txBody>
      </p:sp>
    </p:spTree>
    <p:extLst>
      <p:ext uri="{BB962C8B-B14F-4D97-AF65-F5344CB8AC3E}">
        <p14:creationId xmlns:p14="http://schemas.microsoft.com/office/powerpoint/2010/main" val="2975595350"/>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000" dirty="0"/>
              <a:t>RAN4 should further discuss and decide ACS &amp; ACLR requirements to be considered for TN in the coexistence study with NTN, depending on FR and BW configuration</a:t>
            </a:r>
            <a:r>
              <a:rPr lang="en-GB" sz="2000" dirty="0" smtClean="0"/>
              <a:t>.</a:t>
            </a:r>
          </a:p>
          <a:p>
            <a:pPr lvl="1"/>
            <a:r>
              <a:rPr lang="en-US" sz="1800" dirty="0" smtClean="0">
                <a:solidFill>
                  <a:srgbClr val="FF6600"/>
                </a:solidFill>
              </a:rPr>
              <a:t>Upon clarification request, the </a:t>
            </a:r>
            <a:r>
              <a:rPr lang="en-US" sz="1800" dirty="0">
                <a:solidFill>
                  <a:srgbClr val="FF6600"/>
                </a:solidFill>
              </a:rPr>
              <a:t>proposal </a:t>
            </a:r>
            <a:r>
              <a:rPr lang="en-US" sz="1800" dirty="0" smtClean="0">
                <a:solidFill>
                  <a:srgbClr val="FF6600"/>
                </a:solidFill>
              </a:rPr>
              <a:t>is revised as follow by Moderator “For </a:t>
            </a:r>
            <a:r>
              <a:rPr lang="en-US" sz="1800" dirty="0">
                <a:solidFill>
                  <a:srgbClr val="FF6600"/>
                </a:solidFill>
              </a:rPr>
              <a:t>the purpose of </a:t>
            </a:r>
            <a:r>
              <a:rPr lang="en-US" sz="1800" dirty="0" smtClean="0">
                <a:solidFill>
                  <a:srgbClr val="FF6600"/>
                </a:solidFill>
              </a:rPr>
              <a:t>simulations for the </a:t>
            </a:r>
            <a:r>
              <a:rPr lang="en-US" sz="1800" dirty="0">
                <a:solidFill>
                  <a:srgbClr val="FF6600"/>
                </a:solidFill>
              </a:rPr>
              <a:t>coexistence study </a:t>
            </a:r>
            <a:r>
              <a:rPr lang="en-US" sz="1800" dirty="0" smtClean="0">
                <a:solidFill>
                  <a:srgbClr val="FF6600"/>
                </a:solidFill>
              </a:rPr>
              <a:t>between TN &amp; NTN</a:t>
            </a:r>
            <a:r>
              <a:rPr lang="en-US" sz="1800" dirty="0">
                <a:solidFill>
                  <a:srgbClr val="FF6600"/>
                </a:solidFill>
              </a:rPr>
              <a:t>, the </a:t>
            </a:r>
            <a:r>
              <a:rPr lang="en-US" sz="1800" dirty="0" smtClean="0">
                <a:solidFill>
                  <a:srgbClr val="FF6600"/>
                </a:solidFill>
              </a:rPr>
              <a:t>TN </a:t>
            </a:r>
            <a:r>
              <a:rPr lang="en-US" sz="1800" dirty="0" smtClean="0">
                <a:solidFill>
                  <a:srgbClr val="FF6600"/>
                </a:solidFill>
              </a:rPr>
              <a:t>BS/UE </a:t>
            </a:r>
            <a:r>
              <a:rPr lang="en-US" sz="1800" dirty="0">
                <a:solidFill>
                  <a:srgbClr val="FF6600"/>
                </a:solidFill>
              </a:rPr>
              <a:t>ACLR &amp; ACS parameters </a:t>
            </a:r>
            <a:r>
              <a:rPr lang="en-US" sz="1800" dirty="0" smtClean="0">
                <a:solidFill>
                  <a:srgbClr val="FF6600"/>
                </a:solidFill>
              </a:rPr>
              <a:t>need </a:t>
            </a:r>
            <a:r>
              <a:rPr lang="en-US" sz="1800" dirty="0">
                <a:solidFill>
                  <a:srgbClr val="FF6600"/>
                </a:solidFill>
              </a:rPr>
              <a:t>to be further </a:t>
            </a:r>
            <a:r>
              <a:rPr lang="en-US" sz="1800" dirty="0" smtClean="0">
                <a:solidFill>
                  <a:srgbClr val="FF6600"/>
                </a:solidFill>
              </a:rPr>
              <a:t>discussed. It may depend on FR and BW configuration”</a:t>
            </a:r>
            <a:endParaRPr lang="fr-FR" sz="1800" dirty="0">
              <a:solidFill>
                <a:srgbClr val="FF6600"/>
              </a:solidFill>
            </a:endParaRPr>
          </a:p>
          <a:p>
            <a:r>
              <a:rPr lang="en-US" sz="2000" dirty="0" smtClean="0"/>
              <a:t>No impact on IMT network is a pre-requisite.</a:t>
            </a:r>
          </a:p>
          <a:p>
            <a:pPr lvl="1"/>
            <a:r>
              <a:rPr lang="en-US" sz="1800" dirty="0" smtClean="0">
                <a:solidFill>
                  <a:srgbClr val="00B050"/>
                </a:solidFill>
              </a:rPr>
              <a:t>no concern raised so far</a:t>
            </a:r>
            <a:endParaRPr lang="en-US" sz="1800" dirty="0" smtClean="0"/>
          </a:p>
          <a:p>
            <a:r>
              <a:rPr lang="en-US" sz="2000" dirty="0"/>
              <a:t>For coexistence studied, both NTN/NTN and NTN/TN in adjacent channels should be considered</a:t>
            </a:r>
            <a:r>
              <a:rPr lang="en-US" sz="2000" dirty="0" smtClean="0"/>
              <a:t>.</a:t>
            </a:r>
          </a:p>
          <a:p>
            <a:pPr lvl="1"/>
            <a:r>
              <a:rPr lang="en-US" sz="1800" dirty="0" smtClean="0">
                <a:solidFill>
                  <a:srgbClr val="00B050"/>
                </a:solidFill>
              </a:rPr>
              <a:t>no concern </a:t>
            </a:r>
            <a:r>
              <a:rPr lang="en-US" sz="1800" dirty="0">
                <a:solidFill>
                  <a:srgbClr val="00B050"/>
                </a:solidFill>
              </a:rPr>
              <a:t>raised so </a:t>
            </a:r>
            <a:r>
              <a:rPr lang="en-US" sz="1800" dirty="0" smtClean="0">
                <a:solidFill>
                  <a:srgbClr val="00B050"/>
                </a:solidFill>
              </a:rPr>
              <a:t>far</a:t>
            </a:r>
          </a:p>
          <a:p>
            <a:r>
              <a:rPr lang="en-GB" sz="2000" dirty="0" smtClean="0"/>
              <a:t>NTN </a:t>
            </a:r>
            <a:r>
              <a:rPr lang="en-GB" sz="2000" dirty="0"/>
              <a:t>RF requirements shall be specified assuming no impact on TN RF </a:t>
            </a:r>
            <a:r>
              <a:rPr lang="en-GB" sz="2000" dirty="0" smtClean="0"/>
              <a:t>requirements.</a:t>
            </a:r>
          </a:p>
          <a:p>
            <a:pPr lvl="1"/>
            <a:r>
              <a:rPr lang="fr-FR" sz="1800" dirty="0">
                <a:solidFill>
                  <a:srgbClr val="FF6600"/>
                </a:solidFill>
              </a:rPr>
              <a:t>Possible agreement if changes « </a:t>
            </a:r>
            <a:r>
              <a:rPr lang="en-GB" sz="1800" dirty="0">
                <a:solidFill>
                  <a:srgbClr val="FF6600"/>
                </a:solidFill>
              </a:rPr>
              <a:t>NTN RF requirements shall be specified assuming no </a:t>
            </a:r>
            <a:r>
              <a:rPr lang="en-GB" sz="1800" u="sng" dirty="0">
                <a:solidFill>
                  <a:srgbClr val="FF6600"/>
                </a:solidFill>
              </a:rPr>
              <a:t>significant </a:t>
            </a:r>
            <a:r>
              <a:rPr lang="en-GB" sz="1800" dirty="0">
                <a:solidFill>
                  <a:srgbClr val="FF6600"/>
                </a:solidFill>
              </a:rPr>
              <a:t>impact on TN RF requirements.”</a:t>
            </a:r>
          </a:p>
        </p:txBody>
      </p:sp>
    </p:spTree>
    <p:extLst>
      <p:ext uri="{BB962C8B-B14F-4D97-AF65-F5344CB8AC3E}">
        <p14:creationId xmlns:p14="http://schemas.microsoft.com/office/powerpoint/2010/main" val="1041600689"/>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p:txBody>
          <a:bodyPr/>
          <a:lstStyle/>
          <a:p>
            <a:r>
              <a:rPr lang="en-GB" sz="2400" dirty="0"/>
              <a:t>RAN4 need to consider how to take into account the heterogeneous cell patterns of NTN and TN networks assuming that they serve the same areas</a:t>
            </a:r>
            <a:r>
              <a:rPr lang="en-GB" sz="2400" dirty="0" smtClean="0"/>
              <a:t>.</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p>
          <a:p>
            <a:r>
              <a:rPr lang="en-GB" sz="2400" dirty="0" smtClean="0"/>
              <a:t>RAN-WG4 </a:t>
            </a:r>
            <a:r>
              <a:rPr lang="en-GB" sz="2400" dirty="0"/>
              <a:t>may consider the definition of additional NR bands for HAPS as part of dedicated RAN4 led Release-17 work items</a:t>
            </a:r>
            <a:r>
              <a:rPr lang="en-GB" sz="2400" dirty="0" smtClean="0"/>
              <a:t>.</a:t>
            </a:r>
          </a:p>
          <a:p>
            <a:pPr lvl="1"/>
            <a:r>
              <a:rPr lang="en-GB" sz="2000" dirty="0">
                <a:solidFill>
                  <a:srgbClr val="7030A0"/>
                </a:solidFill>
              </a:rPr>
              <a:t>Proposal not </a:t>
            </a:r>
            <a:r>
              <a:rPr lang="en-GB" sz="2000" dirty="0" smtClean="0">
                <a:solidFill>
                  <a:srgbClr val="7030A0"/>
                </a:solidFill>
              </a:rPr>
              <a:t>agreeable: More discussion required about HAPS definition and bands</a:t>
            </a:r>
          </a:p>
          <a:p>
            <a:r>
              <a:rPr lang="en-GB" sz="2400" dirty="0"/>
              <a:t>TSG-RAN to decide the change from “HAPS” to “HIBS” in the NTN </a:t>
            </a:r>
            <a:r>
              <a:rPr lang="en-GB" sz="2400" dirty="0" smtClean="0"/>
              <a:t>WI</a:t>
            </a:r>
          </a:p>
          <a:p>
            <a:pPr lvl="1"/>
            <a:r>
              <a:rPr lang="en-US" sz="2000" dirty="0" smtClean="0">
                <a:solidFill>
                  <a:srgbClr val="00B050"/>
                </a:solidFill>
              </a:rPr>
              <a:t>no concern </a:t>
            </a:r>
            <a:r>
              <a:rPr lang="en-US" sz="2000" dirty="0">
                <a:solidFill>
                  <a:srgbClr val="00B050"/>
                </a:solidFill>
              </a:rPr>
              <a:t>raised so </a:t>
            </a:r>
            <a:r>
              <a:rPr lang="en-US" sz="2000" dirty="0" smtClean="0">
                <a:solidFill>
                  <a:srgbClr val="00B050"/>
                </a:solidFill>
              </a:rPr>
              <a:t>far</a:t>
            </a:r>
          </a:p>
          <a:p>
            <a:r>
              <a:rPr lang="en-US" sz="2400" dirty="0" smtClean="0"/>
              <a:t>LS </a:t>
            </a:r>
            <a:r>
              <a:rPr lang="en-US" sz="2400" dirty="0"/>
              <a:t>to RAN plenary for guideline and the accurate definition for HAPS</a:t>
            </a:r>
            <a:r>
              <a:rPr lang="en-US" sz="2400" dirty="0" smtClean="0"/>
              <a:t>.</a:t>
            </a:r>
          </a:p>
          <a:p>
            <a:pPr lvl="1"/>
            <a:r>
              <a:rPr lang="en-GB" sz="2000" dirty="0">
                <a:solidFill>
                  <a:srgbClr val="7030A0"/>
                </a:solidFill>
              </a:rPr>
              <a:t>Proposal not </a:t>
            </a:r>
            <a:r>
              <a:rPr lang="en-GB" sz="2000" dirty="0" smtClean="0">
                <a:solidFill>
                  <a:srgbClr val="7030A0"/>
                </a:solidFill>
              </a:rPr>
              <a:t>agreeable: </a:t>
            </a:r>
            <a:r>
              <a:rPr lang="en-US" sz="2000" dirty="0" smtClean="0">
                <a:solidFill>
                  <a:srgbClr val="7030A0"/>
                </a:solidFill>
              </a:rPr>
              <a:t>One company commented no </a:t>
            </a:r>
            <a:r>
              <a:rPr lang="en-US" sz="2000" dirty="0">
                <a:solidFill>
                  <a:srgbClr val="7030A0"/>
                </a:solidFill>
              </a:rPr>
              <a:t>need to send any  LS if the WI is proposed for update in next RAN meeting.</a:t>
            </a:r>
            <a:endParaRPr lang="fr-FR" sz="2000" dirty="0">
              <a:solidFill>
                <a:srgbClr val="7030A0"/>
              </a:solidFill>
            </a:endParaRPr>
          </a:p>
        </p:txBody>
      </p:sp>
    </p:spTree>
    <p:extLst>
      <p:ext uri="{BB962C8B-B14F-4D97-AF65-F5344CB8AC3E}">
        <p14:creationId xmlns:p14="http://schemas.microsoft.com/office/powerpoint/2010/main" val="1509488813"/>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9010650" cy="1325563"/>
          </a:xfrm>
        </p:spPr>
        <p:txBody>
          <a:bodyPr/>
          <a:lstStyle/>
          <a:p>
            <a:r>
              <a:rPr lang="en-US" sz="3600" dirty="0"/>
              <a:t>Topic #1: General RAN4 use cases related aspects (cont’d)</a:t>
            </a:r>
            <a:endParaRPr lang="fr-FR" sz="3600" dirty="0"/>
          </a:p>
        </p:txBody>
      </p:sp>
      <p:sp>
        <p:nvSpPr>
          <p:cNvPr id="3" name="Espace réservé du contenu 2"/>
          <p:cNvSpPr>
            <a:spLocks noGrp="1"/>
          </p:cNvSpPr>
          <p:nvPr>
            <p:ph idx="1"/>
          </p:nvPr>
        </p:nvSpPr>
        <p:spPr>
          <a:xfrm>
            <a:off x="838200" y="1825625"/>
            <a:ext cx="10515600" cy="3498850"/>
          </a:xfrm>
        </p:spPr>
        <p:txBody>
          <a:bodyPr/>
          <a:lstStyle/>
          <a:p>
            <a:r>
              <a:rPr lang="en-GB" sz="2400" dirty="0" smtClean="0"/>
              <a:t>“At </a:t>
            </a:r>
            <a:r>
              <a:rPr lang="en-GB" sz="2400" dirty="0"/>
              <a:t>least for FR1, RAN4 shall consider Handheld UE &amp; VSAT UE with described characteristics:</a:t>
            </a:r>
            <a:endParaRPr lang="fr-FR" sz="2400" dirty="0"/>
          </a:p>
          <a:p>
            <a:pPr lvl="1"/>
            <a:r>
              <a:rPr lang="en-GB" sz="2000" dirty="0"/>
              <a:t>Handheld: Omnidirectional antenna, 500 km/h (e.g. on board a high speed train), Linear: +/-45°X-pol, up to 200 </a:t>
            </a:r>
            <a:r>
              <a:rPr lang="en-GB" sz="2000" dirty="0" err="1"/>
              <a:t>mW</a:t>
            </a:r>
            <a:r>
              <a:rPr lang="en-GB" sz="2000" dirty="0"/>
              <a:t> (UE power class 3)</a:t>
            </a:r>
            <a:endParaRPr lang="fr-FR" sz="2000" dirty="0"/>
          </a:p>
          <a:p>
            <a:pPr lvl="1"/>
            <a:r>
              <a:rPr lang="en-GB" sz="2000" dirty="0"/>
              <a:t>VSAT: Directive antenna (up to 60 cm equivalent aperture diameter), Up to 1200 km/h (e.g. mounted UE on a building or moving platforms, e.g., aircrafts, trains, vessels or vehicles. Examples of such UE can be ESIM and VSAT), Circular polarisation, up to 20 W </a:t>
            </a:r>
            <a:r>
              <a:rPr lang="en-GB" sz="2000" dirty="0" err="1"/>
              <a:t>Tx</a:t>
            </a:r>
            <a:r>
              <a:rPr lang="en-GB" sz="2000" dirty="0"/>
              <a:t> power</a:t>
            </a:r>
            <a:r>
              <a:rPr lang="en-GB" sz="2000" dirty="0" smtClean="0"/>
              <a:t>.”</a:t>
            </a:r>
          </a:p>
          <a:p>
            <a:pPr lvl="1"/>
            <a:r>
              <a:rPr lang="en-US" sz="2000" dirty="0">
                <a:solidFill>
                  <a:srgbClr val="FF6600"/>
                </a:solidFill>
              </a:rPr>
              <a:t>Potential agreement with </a:t>
            </a:r>
            <a:r>
              <a:rPr lang="en-US" sz="2000" dirty="0" smtClean="0">
                <a:solidFill>
                  <a:srgbClr val="FF6600"/>
                </a:solidFill>
              </a:rPr>
              <a:t>changes: Remove “</a:t>
            </a:r>
            <a:r>
              <a:rPr lang="en-US" sz="2000" b="1" dirty="0" smtClean="0">
                <a:solidFill>
                  <a:srgbClr val="FF6600"/>
                </a:solidFill>
              </a:rPr>
              <a:t>ESIM and</a:t>
            </a:r>
            <a:r>
              <a:rPr lang="en-GB" sz="2000" dirty="0" smtClean="0">
                <a:solidFill>
                  <a:srgbClr val="FF6600"/>
                </a:solidFill>
              </a:rPr>
              <a:t>”.</a:t>
            </a:r>
            <a:endParaRPr lang="en-GB" sz="2000" dirty="0" smtClean="0"/>
          </a:p>
          <a:p>
            <a:r>
              <a:rPr lang="en-GB" sz="2400" dirty="0"/>
              <a:t>Further discuss other UE-types to be considered for FR1 &amp; FR2</a:t>
            </a:r>
            <a:r>
              <a:rPr lang="en-GB" sz="2400" dirty="0" smtClean="0"/>
              <a:t>.</a:t>
            </a:r>
          </a:p>
          <a:p>
            <a:pPr lvl="1"/>
            <a:r>
              <a:rPr lang="en-US" sz="2000" dirty="0">
                <a:solidFill>
                  <a:srgbClr val="FF6600"/>
                </a:solidFill>
              </a:rPr>
              <a:t>Potential agreement with </a:t>
            </a:r>
            <a:r>
              <a:rPr lang="en-US" sz="2000" dirty="0" smtClean="0">
                <a:solidFill>
                  <a:srgbClr val="FF6600"/>
                </a:solidFill>
              </a:rPr>
              <a:t>changes: "Remove “</a:t>
            </a:r>
            <a:r>
              <a:rPr lang="en-US" sz="2000" b="1" dirty="0" smtClean="0">
                <a:solidFill>
                  <a:srgbClr val="FF6600"/>
                </a:solidFill>
              </a:rPr>
              <a:t>&amp; FR2</a:t>
            </a:r>
            <a:r>
              <a:rPr lang="en-GB" sz="2000" dirty="0" smtClean="0">
                <a:solidFill>
                  <a:srgbClr val="FF6600"/>
                </a:solidFill>
              </a:rPr>
              <a:t>”.</a:t>
            </a:r>
            <a:endParaRPr lang="en-GB" sz="2000" dirty="0"/>
          </a:p>
        </p:txBody>
      </p:sp>
    </p:spTree>
    <p:extLst>
      <p:ext uri="{BB962C8B-B14F-4D97-AF65-F5344CB8AC3E}">
        <p14:creationId xmlns:p14="http://schemas.microsoft.com/office/powerpoint/2010/main" val="3661408746"/>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35CA3727-A4EB-4398-9783-D0148B061093}">
  <ds:schemaRefs>
    <ds:schemaRef ds:uri="http://purl.org/dc/elements/1.1/"/>
    <ds:schemaRef ds:uri="http://schemas.microsoft.com/office/2006/documentManagement/types"/>
    <ds:schemaRef ds:uri="http://schemas.microsoft.com/office/infopath/2007/PartnerControls"/>
    <ds:schemaRef ds:uri="http://purl.org/dc/terms/"/>
    <ds:schemaRef ds:uri="http://www.w3.org/XML/1998/namespace"/>
    <ds:schemaRef ds:uri="http://schemas.openxmlformats.org/package/2006/metadata/core-properties"/>
    <ds:schemaRef ds:uri="http://purl.org/dc/dcmitype/"/>
    <ds:schemaRef ds:uri="280d8efa-eff2-4910-88d2-79ca146720c4"/>
    <ds:schemaRef ds:uri="679a257e-872f-4c98-9e8a-0a9c104f72c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20</TotalTime>
  <Words>1676</Words>
  <Application>Microsoft Office PowerPoint</Application>
  <PresentationFormat>Personnalisé</PresentationFormat>
  <Paragraphs>124</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Office Theme</vt:lpstr>
      <vt:lpstr>WF on NTN solutions </vt:lpstr>
      <vt:lpstr>Outline</vt:lpstr>
      <vt:lpstr>Content</vt:lpstr>
      <vt:lpstr>Summary</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#1: General RAN4 use cases related aspects (cont’d)</vt:lpstr>
      <vt:lpstr>Topic #2: System NTN RF core requirements</vt:lpstr>
      <vt:lpstr>Topic #2: System NTN RF core requirements (cont’d)</vt:lpstr>
      <vt:lpstr>Topic #3: FR1 proposed Exemplary Frequency band for NTN</vt:lpstr>
      <vt:lpstr>Topic #4: FR2 proposed Exemplary Frequency band for NTN</vt:lpstr>
      <vt:lpstr>Topic #5: Exemplary Frequency band for HAPS/HIBS</vt:lpstr>
      <vt:lpstr>Topic #6: RAN4 Proposed RF core requirements</vt:lpstr>
    </vt:vector>
  </TitlesOfParts>
  <Company>3GPP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PANAITOPOL Dorin</cp:lastModifiedBy>
  <cp:revision>647</cp:revision>
  <dcterms:created xsi:type="dcterms:W3CDTF">2010-02-05T13:52:04Z</dcterms:created>
  <dcterms:modified xsi:type="dcterms:W3CDTF">2020-11-10T22:00:41Z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