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9"/>
  </p:notesMasterIdLst>
  <p:handoutMasterIdLst>
    <p:handoutMasterId r:id="rId30"/>
  </p:handoutMasterIdLst>
  <p:sldIdLst>
    <p:sldId id="341" r:id="rId5"/>
    <p:sldId id="363" r:id="rId6"/>
    <p:sldId id="364" r:id="rId7"/>
    <p:sldId id="365" r:id="rId8"/>
    <p:sldId id="419" r:id="rId9"/>
    <p:sldId id="366" r:id="rId10"/>
    <p:sldId id="386" r:id="rId11"/>
    <p:sldId id="401" r:id="rId12"/>
    <p:sldId id="402" r:id="rId13"/>
    <p:sldId id="384" r:id="rId14"/>
    <p:sldId id="371" r:id="rId15"/>
    <p:sldId id="404" r:id="rId16"/>
    <p:sldId id="405" r:id="rId17"/>
    <p:sldId id="406" r:id="rId18"/>
    <p:sldId id="407" r:id="rId19"/>
    <p:sldId id="420" r:id="rId20"/>
    <p:sldId id="408" r:id="rId21"/>
    <p:sldId id="411" r:id="rId22"/>
    <p:sldId id="413" r:id="rId23"/>
    <p:sldId id="421" r:id="rId24"/>
    <p:sldId id="415" r:id="rId25"/>
    <p:sldId id="416" r:id="rId26"/>
    <p:sldId id="417" r:id="rId27"/>
    <p:sldId id="418" r:id="rId2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autoAdjust="0"/>
    <p:restoredTop sz="94705" autoAdjust="0"/>
  </p:normalViewPr>
  <p:slideViewPr>
    <p:cSldViewPr snapToGrid="0">
      <p:cViewPr>
        <p:scale>
          <a:sx n="80" d="100"/>
          <a:sy n="80" d="100"/>
        </p:scale>
        <p:origin x="-653" y="-158"/>
      </p:cViewPr>
      <p:guideLst>
        <p:guide orient="horz" pos="2160"/>
        <p:guide pos="3840"/>
      </p:guideLst>
    </p:cSldViewPr>
  </p:slideViewPr>
  <p:outlineViewPr>
    <p:cViewPr>
      <p:scale>
        <a:sx n="33" d="100"/>
        <a:sy n="33" d="100"/>
      </p:scale>
      <p:origin x="0" y="5741"/>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0" d="100"/>
          <a:sy n="70" d="100"/>
        </p:scale>
        <p:origin x="-3019" y="509"/>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xmlns=""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dirty="0"/>
          </a:p>
        </p:txBody>
      </p:sp>
      <p:sp>
        <p:nvSpPr>
          <p:cNvPr id="9220" name="Rectangle 4">
            <a:extLst>
              <a:ext uri="{FF2B5EF4-FFF2-40B4-BE49-F238E27FC236}">
                <a16:creationId xmlns:a16="http://schemas.microsoft.com/office/drawing/2014/main" xmlns=""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xmlns=""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‹N°›</a:t>
            </a:fld>
            <a:endParaRPr lang="en-GB" altLang="en-US"/>
          </a:p>
        </p:txBody>
      </p:sp>
    </p:spTree>
    <p:extLst>
      <p:ext uri="{BB962C8B-B14F-4D97-AF65-F5344CB8AC3E}">
        <p14:creationId xmlns:p14="http://schemas.microsoft.com/office/powerpoint/2010/main" val="2003174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xmlns=""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xmlns=""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xmlns=""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xmlns=""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xmlns=""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‹N°›</a:t>
            </a:fld>
            <a:endParaRPr lang="en-GB" altLang="en-US"/>
          </a:p>
        </p:txBody>
      </p:sp>
    </p:spTree>
    <p:extLst>
      <p:ext uri="{BB962C8B-B14F-4D97-AF65-F5344CB8AC3E}">
        <p14:creationId xmlns:p14="http://schemas.microsoft.com/office/powerpoint/2010/main" val="1472195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CB452CC-48C9-4997-9257-C682E2A70ECE}" type="slidenum">
              <a:rPr lang="en-GB" altLang="en-US" smtClean="0"/>
              <a:pPr>
                <a:defRPr/>
              </a:pPr>
              <a:t>22</a:t>
            </a:fld>
            <a:endParaRPr lang="en-GB" altLang="en-US"/>
          </a:p>
        </p:txBody>
      </p:sp>
    </p:spTree>
    <p:extLst>
      <p:ext uri="{BB962C8B-B14F-4D97-AF65-F5344CB8AC3E}">
        <p14:creationId xmlns:p14="http://schemas.microsoft.com/office/powerpoint/2010/main" val="1132929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xmlns=""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a:t>
            </a:r>
            <a:r>
              <a:rPr lang="sv-SE" altLang="en-US" sz="1200" b="1" dirty="0" smtClean="0">
                <a:latin typeface="Arial "/>
              </a:rPr>
              <a:t>&lt;</a:t>
            </a:r>
            <a:r>
              <a:rPr lang="sv-SE" altLang="en-US" sz="1200" b="1" i="1" dirty="0" smtClean="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xmlns=""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xmlns=""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xmlns=""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xmlns=""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xmlns=""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a16="http://schemas.microsoft.com/office/drawing/2014/main" xmlns=""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xmlns=""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‹N°›</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xmlns="" id="{AA2802BD-1B72-4AD1-8184-0FD099607084}"/>
              </a:ext>
            </a:extLst>
          </p:cNvPr>
          <p:cNvSpPr txBox="1">
            <a:spLocks noChangeArrowheads="1"/>
          </p:cNvSpPr>
          <p:nvPr userDrawn="1"/>
        </p:nvSpPr>
        <p:spPr bwMode="auto">
          <a:xfrm>
            <a:off x="133350" y="36513"/>
            <a:ext cx="4286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1200" b="1" dirty="0" smtClean="0">
                <a:latin typeface="Arial "/>
              </a:rPr>
              <a:t>3GPP TSG-RAN WG4 Meeting # 97-e</a:t>
            </a:r>
            <a:r>
              <a:rPr lang="sv-SE" altLang="en-US" sz="1200" b="1" dirty="0">
                <a:latin typeface="Arial "/>
              </a:rPr>
              <a:t>	</a:t>
            </a:r>
          </a:p>
          <a:p>
            <a:pPr eaLnBrk="1" hangingPunct="1">
              <a:defRPr/>
            </a:pPr>
            <a:r>
              <a:rPr lang="sv-SE" altLang="en-US" sz="1200" b="1" dirty="0" smtClean="0">
                <a:latin typeface="Arial "/>
              </a:rPr>
              <a:t>E-meeting, 2 - 13th November </a:t>
            </a:r>
            <a:r>
              <a:rPr lang="sv-SE" altLang="en-US" sz="1200" b="1" dirty="0">
                <a:latin typeface="Arial "/>
              </a:rPr>
              <a:t>2020</a:t>
            </a:r>
          </a:p>
        </p:txBody>
      </p:sp>
      <p:sp>
        <p:nvSpPr>
          <p:cNvPr id="13" name="Text Box 14">
            <a:extLst>
              <a:ext uri="{FF2B5EF4-FFF2-40B4-BE49-F238E27FC236}">
                <a16:creationId xmlns:a16="http://schemas.microsoft.com/office/drawing/2014/main" xmlns=""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smtClean="0">
                <a:latin typeface="Arial "/>
              </a:rPr>
              <a:t>R4-2017600</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6BFCA172-672F-4297-B767-9F7EDE373FA1}"/>
              </a:ext>
            </a:extLst>
          </p:cNvPr>
          <p:cNvSpPr>
            <a:spLocks noGrp="1"/>
          </p:cNvSpPr>
          <p:nvPr>
            <p:ph type="title"/>
          </p:nvPr>
        </p:nvSpPr>
        <p:spPr>
          <a:xfrm>
            <a:off x="2147888" y="2819400"/>
            <a:ext cx="7886700" cy="1114425"/>
          </a:xfrm>
        </p:spPr>
        <p:txBody>
          <a:bodyPr/>
          <a:lstStyle/>
          <a:p>
            <a:pPr eaLnBrk="1" hangingPunct="1"/>
            <a:r>
              <a:rPr lang="en-US" altLang="en-US" dirty="0" smtClean="0"/>
              <a:t>WF </a:t>
            </a:r>
            <a:r>
              <a:rPr lang="en-US" altLang="en-US" dirty="0"/>
              <a:t>on NTN solutions </a:t>
            </a:r>
            <a:endParaRPr lang="en-US" altLang="en-US" noProof="0" dirty="0"/>
          </a:p>
        </p:txBody>
      </p:sp>
      <p:sp>
        <p:nvSpPr>
          <p:cNvPr id="5123" name="Text Placeholder 2">
            <a:extLst>
              <a:ext uri="{FF2B5EF4-FFF2-40B4-BE49-F238E27FC236}">
                <a16:creationId xmlns:a16="http://schemas.microsoft.com/office/drawing/2014/main" xmlns=""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endParaRPr lang="en-US" altLang="en-US" noProof="0" dirty="0" smtClean="0"/>
          </a:p>
          <a:p>
            <a:pPr marL="0" indent="0" eaLnBrk="1" hangingPunct="1">
              <a:buFontTx/>
              <a:buNone/>
            </a:pPr>
            <a:r>
              <a:rPr lang="en-US" altLang="en-US" noProof="0" dirty="0" smtClean="0"/>
              <a:t>Moderator, THALES</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a:xfrm>
            <a:off x="838200" y="1739900"/>
            <a:ext cx="10515600" cy="4351338"/>
          </a:xfrm>
        </p:spPr>
        <p:txBody>
          <a:bodyPr/>
          <a:lstStyle/>
          <a:p>
            <a:r>
              <a:rPr lang="en-GB" dirty="0" smtClean="0"/>
              <a:t>RAN4 </a:t>
            </a:r>
            <a:r>
              <a:rPr lang="en-GB" dirty="0"/>
              <a:t>should consider both Earth fixed beam &amp; Earth moving beam</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The </a:t>
            </a:r>
            <a:r>
              <a:rPr lang="en-GB" dirty="0"/>
              <a:t>simulation scenarios shall be defined based on the permutation and/or combination between NTN/TN or NTN/NTN scenarios</a:t>
            </a:r>
            <a:r>
              <a:rPr lang="en-GB" dirty="0" smtClean="0"/>
              <a:t>.</a:t>
            </a:r>
          </a:p>
          <a:p>
            <a:pPr lvl="1"/>
            <a:r>
              <a:rPr lang="en-US" dirty="0">
                <a:solidFill>
                  <a:srgbClr val="00B050"/>
                </a:solidFill>
              </a:rPr>
              <a:t>n</a:t>
            </a:r>
            <a:r>
              <a:rPr lang="en-US" dirty="0" smtClean="0">
                <a:solidFill>
                  <a:srgbClr val="00B050"/>
                </a:solidFill>
              </a:rPr>
              <a:t>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Networks </a:t>
            </a:r>
            <a:r>
              <a:rPr lang="en-GB" dirty="0"/>
              <a:t>layout (cell coverage for NTN and TN) and NTN UEs distribution would need to be further aligned</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Further </a:t>
            </a:r>
            <a:r>
              <a:rPr lang="en-GB" dirty="0"/>
              <a:t>discuss simulation assumptions and the down selection </a:t>
            </a:r>
            <a:r>
              <a:rPr lang="en-US" dirty="0"/>
              <a:t>of scenarios for the coexistence studies</a:t>
            </a:r>
            <a:r>
              <a:rPr lang="en-US" dirty="0" smtClean="0"/>
              <a:t>.</a:t>
            </a:r>
          </a:p>
          <a:p>
            <a:pPr lvl="1"/>
            <a:r>
              <a:rPr lang="en-US" dirty="0" smtClean="0">
                <a:solidFill>
                  <a:srgbClr val="00B050"/>
                </a:solidFill>
              </a:rPr>
              <a:t>no concern raised </a:t>
            </a:r>
            <a:r>
              <a:rPr lang="en-US" dirty="0">
                <a:solidFill>
                  <a:srgbClr val="00B050"/>
                </a:solidFill>
              </a:rPr>
              <a:t>so </a:t>
            </a:r>
            <a:r>
              <a:rPr lang="en-US" dirty="0" smtClean="0">
                <a:solidFill>
                  <a:srgbClr val="00B050"/>
                </a:solidFill>
              </a:rPr>
              <a:t>far</a:t>
            </a:r>
            <a:endParaRPr lang="en-US" dirty="0">
              <a:solidFill>
                <a:srgbClr val="00B050"/>
              </a:solidFill>
            </a:endParaRPr>
          </a:p>
        </p:txBody>
      </p:sp>
    </p:spTree>
    <p:extLst>
      <p:ext uri="{BB962C8B-B14F-4D97-AF65-F5344CB8AC3E}">
        <p14:creationId xmlns:p14="http://schemas.microsoft.com/office/powerpoint/2010/main" val="2975595350"/>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requirements</a:t>
            </a:r>
            <a:endParaRPr lang="en-US" sz="3600" noProof="0" dirty="0"/>
          </a:p>
        </p:txBody>
      </p:sp>
      <p:sp>
        <p:nvSpPr>
          <p:cNvPr id="3" name="Espace réservé du contenu 2"/>
          <p:cNvSpPr>
            <a:spLocks noGrp="1"/>
          </p:cNvSpPr>
          <p:nvPr>
            <p:ph idx="1"/>
          </p:nvPr>
        </p:nvSpPr>
        <p:spPr/>
        <p:txBody>
          <a:bodyPr/>
          <a:lstStyle/>
          <a:p>
            <a:r>
              <a:rPr lang="en-US" dirty="0" smtClean="0"/>
              <a:t>Interfaces </a:t>
            </a:r>
            <a:r>
              <a:rPr lang="en-US" dirty="0"/>
              <a:t>between different NTN entities should be clarified</a:t>
            </a:r>
            <a:r>
              <a:rPr lang="en-US"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p>
          <a:p>
            <a:r>
              <a:rPr lang="en-GB" dirty="0"/>
              <a:t>Do not consider the feeder</a:t>
            </a:r>
            <a:r>
              <a:rPr lang="en-US" dirty="0"/>
              <a:t>link from the RAN4 RF perspective in NTN Release-17.</a:t>
            </a:r>
          </a:p>
          <a:p>
            <a:pPr lvl="1"/>
            <a:r>
              <a:rPr lang="en-US" dirty="0">
                <a:solidFill>
                  <a:srgbClr val="00B050"/>
                </a:solidFill>
              </a:rPr>
              <a:t>no concerns raised so far</a:t>
            </a:r>
          </a:p>
          <a:p>
            <a:pPr marL="457200" lvl="1" indent="0">
              <a:buNone/>
            </a:pPr>
            <a:endParaRPr lang="en-US" dirty="0">
              <a:solidFill>
                <a:srgbClr val="00B050"/>
              </a:solidFill>
            </a:endParaRPr>
          </a:p>
        </p:txBody>
      </p:sp>
    </p:spTree>
    <p:extLst>
      <p:ext uri="{BB962C8B-B14F-4D97-AF65-F5344CB8AC3E}">
        <p14:creationId xmlns:p14="http://schemas.microsoft.com/office/powerpoint/2010/main" val="22836836"/>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3781425" y="3302000"/>
            <a:ext cx="4419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fr-FR" sz="6000" b="1" smtClean="0"/>
              <a:t>Open issues</a:t>
            </a:r>
            <a:endParaRPr lang="fr-FR" sz="6000" b="1" dirty="0"/>
          </a:p>
        </p:txBody>
      </p:sp>
      <p:sp>
        <p:nvSpPr>
          <p:cNvPr id="3" name="ZoneTexte 2"/>
          <p:cNvSpPr txBox="1"/>
          <p:nvPr/>
        </p:nvSpPr>
        <p:spPr>
          <a:xfrm>
            <a:off x="2030660" y="5213267"/>
            <a:ext cx="7853432" cy="646331"/>
          </a:xfrm>
          <a:prstGeom prst="rect">
            <a:avLst/>
          </a:prstGeom>
          <a:noFill/>
        </p:spPr>
        <p:txBody>
          <a:bodyPr wrap="none" rtlCol="0">
            <a:spAutoFit/>
          </a:bodyPr>
          <a:lstStyle/>
          <a:p>
            <a:r>
              <a:rPr lang="fr-FR" dirty="0" smtClean="0"/>
              <a:t>This </a:t>
            </a:r>
            <a:r>
              <a:rPr lang="fr-FR" dirty="0" err="1" smtClean="0"/>
              <a:t>includes</a:t>
            </a:r>
            <a:r>
              <a:rPr lang="fr-FR" dirty="0" smtClean="0"/>
              <a:t> issues for </a:t>
            </a:r>
            <a:r>
              <a:rPr lang="fr-FR" dirty="0" err="1" smtClean="0"/>
              <a:t>which</a:t>
            </a:r>
            <a:r>
              <a:rPr lang="fr-FR" dirty="0" smtClean="0"/>
              <a:t> no agreement </a:t>
            </a:r>
            <a:r>
              <a:rPr lang="fr-FR" dirty="0" err="1" smtClean="0"/>
              <a:t>could</a:t>
            </a:r>
            <a:r>
              <a:rPr lang="fr-FR" dirty="0" smtClean="0"/>
              <a:t> </a:t>
            </a:r>
            <a:r>
              <a:rPr lang="fr-FR" dirty="0" err="1" smtClean="0"/>
              <a:t>be</a:t>
            </a:r>
            <a:r>
              <a:rPr lang="fr-FR" dirty="0" smtClean="0"/>
              <a:t> </a:t>
            </a:r>
            <a:r>
              <a:rPr lang="fr-FR" dirty="0" err="1" smtClean="0"/>
              <a:t>reach</a:t>
            </a:r>
            <a:r>
              <a:rPr lang="fr-FR" dirty="0" smtClean="0"/>
              <a:t> </a:t>
            </a:r>
            <a:r>
              <a:rPr lang="fr-FR" dirty="0" err="1" smtClean="0"/>
              <a:t>during</a:t>
            </a:r>
            <a:r>
              <a:rPr lang="fr-FR" dirty="0" smtClean="0"/>
              <a:t> #97-e</a:t>
            </a:r>
          </a:p>
          <a:p>
            <a:r>
              <a:rPr lang="fr-FR" dirty="0" smtClean="0"/>
              <a:t>for </a:t>
            </a:r>
            <a:r>
              <a:rPr lang="fr-FR" dirty="0" err="1" smtClean="0"/>
              <a:t>which</a:t>
            </a:r>
            <a:r>
              <a:rPr lang="fr-FR" dirty="0" smtClean="0"/>
              <a:t> discussion </a:t>
            </a:r>
            <a:r>
              <a:rPr lang="fr-FR" dirty="0" err="1" smtClean="0"/>
              <a:t>is</a:t>
            </a:r>
            <a:r>
              <a:rPr lang="fr-FR" dirty="0" smtClean="0"/>
              <a:t> </a:t>
            </a:r>
            <a:r>
              <a:rPr lang="fr-FR" dirty="0" err="1" smtClean="0"/>
              <a:t>postponed</a:t>
            </a:r>
            <a:r>
              <a:rPr lang="fr-FR" dirty="0" smtClean="0"/>
              <a:t> to </a:t>
            </a:r>
            <a:r>
              <a:rPr lang="fr-FR" dirty="0" err="1" smtClean="0"/>
              <a:t>next</a:t>
            </a:r>
            <a:r>
              <a:rPr lang="fr-FR" dirty="0" smtClean="0"/>
              <a:t> meetings</a:t>
            </a:r>
            <a:endParaRPr lang="fr-FR" dirty="0"/>
          </a:p>
        </p:txBody>
      </p:sp>
    </p:spTree>
    <p:extLst>
      <p:ext uri="{BB962C8B-B14F-4D97-AF65-F5344CB8AC3E}">
        <p14:creationId xmlns:p14="http://schemas.microsoft.com/office/powerpoint/2010/main" val="2299939931"/>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000" dirty="0" smtClean="0"/>
              <a:t>At least one </a:t>
            </a:r>
            <a:r>
              <a:rPr lang="en-GB" sz="2000" dirty="0"/>
              <a:t>exemplary frequency band per FR1 should be defined for satellite</a:t>
            </a:r>
            <a:r>
              <a:rPr lang="en-GB" sz="2000" dirty="0" smtClean="0"/>
              <a:t>.</a:t>
            </a:r>
          </a:p>
          <a:p>
            <a:pPr lvl="1"/>
            <a:r>
              <a:rPr lang="en-US" sz="1800" dirty="0">
                <a:solidFill>
                  <a:srgbClr val="FF6600"/>
                </a:solidFill>
              </a:rPr>
              <a:t>Still discussion on </a:t>
            </a:r>
            <a:r>
              <a:rPr lang="en-US" sz="1800" dirty="0" smtClean="0">
                <a:solidFill>
                  <a:srgbClr val="FF6600"/>
                </a:solidFill>
              </a:rPr>
              <a:t>replacement of “At </a:t>
            </a:r>
            <a:r>
              <a:rPr lang="en-US" sz="1800" dirty="0">
                <a:solidFill>
                  <a:srgbClr val="FF6600"/>
                </a:solidFill>
              </a:rPr>
              <a:t>least” </a:t>
            </a:r>
            <a:r>
              <a:rPr lang="en-US" sz="1800" dirty="0" smtClean="0">
                <a:solidFill>
                  <a:srgbClr val="FF6600"/>
                </a:solidFill>
              </a:rPr>
              <a:t>by </a:t>
            </a:r>
            <a:r>
              <a:rPr lang="en-US" sz="1800" dirty="0">
                <a:solidFill>
                  <a:srgbClr val="FF6600"/>
                </a:solidFill>
              </a:rPr>
              <a:t>“Only”</a:t>
            </a:r>
            <a:endParaRPr lang="en-GB" sz="1800" dirty="0">
              <a:solidFill>
                <a:srgbClr val="FF6600"/>
              </a:solidFill>
            </a:endParaRPr>
          </a:p>
          <a:p>
            <a:r>
              <a:rPr lang="en-GB" sz="2000" dirty="0"/>
              <a:t>At least one exemplary frequency band per FR2 should be defined for satellite</a:t>
            </a:r>
            <a:r>
              <a:rPr lang="en-GB" sz="2000" dirty="0" smtClean="0"/>
              <a:t>.</a:t>
            </a:r>
          </a:p>
          <a:p>
            <a:pPr lvl="1"/>
            <a:r>
              <a:rPr lang="en-GB" sz="1800" dirty="0" smtClean="0">
                <a:solidFill>
                  <a:srgbClr val="7030A0"/>
                </a:solidFill>
              </a:rPr>
              <a:t>Proposal not agreeable</a:t>
            </a:r>
          </a:p>
          <a:p>
            <a:r>
              <a:rPr lang="en-GB" sz="2000" dirty="0"/>
              <a:t>It may be possible to consider an exemplary band (with similar usage conditions as FR2 band) for which </a:t>
            </a:r>
            <a:r>
              <a:rPr lang="en-US" sz="2000" dirty="0"/>
              <a:t>UL or DL or both can be below </a:t>
            </a:r>
            <a:r>
              <a:rPr lang="en-US" sz="2000" dirty="0" smtClean="0"/>
              <a:t>24.25GHz</a:t>
            </a:r>
            <a:r>
              <a:rPr lang="en-US" sz="2000" dirty="0"/>
              <a:t>. </a:t>
            </a:r>
            <a:endParaRPr lang="en-GB" sz="2000" dirty="0" smtClean="0"/>
          </a:p>
          <a:p>
            <a:r>
              <a:rPr lang="en-GB" sz="2000" dirty="0" smtClean="0"/>
              <a:t>Although </a:t>
            </a:r>
            <a:r>
              <a:rPr lang="en-GB" sz="2000" dirty="0"/>
              <a:t>RAN4 will select exemplary band(s) in the current NR-NTN-solutions WI, the definition of additional NR bands for satellite </a:t>
            </a:r>
            <a:r>
              <a:rPr lang="en-GB" sz="2000" dirty="0" smtClean="0"/>
              <a:t>will be </a:t>
            </a:r>
            <a:r>
              <a:rPr lang="en-GB" sz="2000" dirty="0"/>
              <a:t>part of dedicated RAN4 led Release-17 work </a:t>
            </a:r>
            <a:r>
              <a:rPr lang="en-GB" sz="2000" dirty="0" smtClean="0"/>
              <a:t>items.</a:t>
            </a:r>
          </a:p>
          <a:p>
            <a:pPr lvl="1"/>
            <a:r>
              <a:rPr lang="en-US" sz="1800" dirty="0">
                <a:solidFill>
                  <a:srgbClr val="FF6600"/>
                </a:solidFill>
              </a:rPr>
              <a:t>Alternative proposal : “</a:t>
            </a:r>
            <a:r>
              <a:rPr lang="en-GB" sz="1800" dirty="0">
                <a:solidFill>
                  <a:srgbClr val="FF6600"/>
                </a:solidFill>
              </a:rPr>
              <a:t>Although RAN4 will select exemplary band(s) in the current NR-NTN-solutions WI, the definition of additional NR bands for satellite </a:t>
            </a:r>
            <a:r>
              <a:rPr lang="en-GB" sz="1800" u="sng" dirty="0" smtClean="0">
                <a:solidFill>
                  <a:srgbClr val="FF6600"/>
                </a:solidFill>
              </a:rPr>
              <a:t>can</a:t>
            </a:r>
            <a:r>
              <a:rPr lang="en-GB" sz="1800" dirty="0" smtClean="0">
                <a:solidFill>
                  <a:srgbClr val="FF6600"/>
                </a:solidFill>
              </a:rPr>
              <a:t> </a:t>
            </a:r>
            <a:r>
              <a:rPr lang="en-GB" sz="1800" dirty="0">
                <a:solidFill>
                  <a:srgbClr val="FF6600"/>
                </a:solidFill>
              </a:rPr>
              <a:t>be part of dedicated RAN4 </a:t>
            </a:r>
            <a:r>
              <a:rPr lang="en-GB" sz="1800" dirty="0" smtClean="0">
                <a:solidFill>
                  <a:srgbClr val="FF6600"/>
                </a:solidFill>
              </a:rPr>
              <a:t>led work </a:t>
            </a:r>
            <a:r>
              <a:rPr lang="en-GB" sz="1800" dirty="0">
                <a:solidFill>
                  <a:srgbClr val="FF6600"/>
                </a:solidFill>
              </a:rPr>
              <a:t>items </a:t>
            </a:r>
            <a:r>
              <a:rPr lang="en-GB" sz="1800" u="sng" dirty="0">
                <a:solidFill>
                  <a:srgbClr val="FF6600"/>
                </a:solidFill>
              </a:rPr>
              <a:t>based on TSG-RAN’s decision</a:t>
            </a:r>
            <a:r>
              <a:rPr lang="en-GB" sz="1800" dirty="0">
                <a:solidFill>
                  <a:srgbClr val="FF6600"/>
                </a:solidFill>
              </a:rPr>
              <a:t>.”</a:t>
            </a:r>
          </a:p>
          <a:p>
            <a:r>
              <a:rPr lang="en-US" sz="2000" dirty="0" smtClean="0"/>
              <a:t>The frequency ranges considered for satellite should be spectrum </a:t>
            </a:r>
            <a:r>
              <a:rPr lang="en-US" sz="2000" dirty="0"/>
              <a:t>allocated by </a:t>
            </a:r>
            <a:r>
              <a:rPr lang="en-US" sz="2000" dirty="0" smtClean="0"/>
              <a:t>ITU </a:t>
            </a:r>
            <a:r>
              <a:rPr lang="en-US" sz="2000" dirty="0"/>
              <a:t>to </a:t>
            </a:r>
            <a:r>
              <a:rPr lang="en-US" sz="2000" dirty="0" smtClean="0"/>
              <a:t>satellite services should be considered.</a:t>
            </a:r>
          </a:p>
          <a:p>
            <a:pPr lvl="1"/>
            <a:r>
              <a:rPr lang="en-US" sz="1800" dirty="0" smtClean="0">
                <a:solidFill>
                  <a:srgbClr val="FF6600"/>
                </a:solidFill>
              </a:rPr>
              <a:t>Alternative proposal: </a:t>
            </a:r>
            <a:r>
              <a:rPr lang="en-US" sz="1800" dirty="0">
                <a:solidFill>
                  <a:srgbClr val="FF6600"/>
                </a:solidFill>
              </a:rPr>
              <a:t>“Spectrum allocated by ITU to </a:t>
            </a:r>
            <a:r>
              <a:rPr lang="en-US" sz="1800" u="sng" dirty="0">
                <a:solidFill>
                  <a:srgbClr val="FF6600"/>
                </a:solidFill>
              </a:rPr>
              <a:t>mobile</a:t>
            </a:r>
            <a:r>
              <a:rPr lang="en-US" sz="1800" dirty="0">
                <a:solidFill>
                  <a:srgbClr val="FF6600"/>
                </a:solidFill>
              </a:rPr>
              <a:t> satellite services shall be considered”</a:t>
            </a:r>
          </a:p>
        </p:txBody>
      </p:sp>
    </p:spTree>
    <p:extLst>
      <p:ext uri="{BB962C8B-B14F-4D97-AF65-F5344CB8AC3E}">
        <p14:creationId xmlns:p14="http://schemas.microsoft.com/office/powerpoint/2010/main" val="1232896224"/>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000" dirty="0"/>
              <a:t>RAN4 should further discuss and decide ACS &amp; ACLR requirements to be considered for TN in the coexistence study with NTN, depending on FR and BW configuration</a:t>
            </a:r>
            <a:r>
              <a:rPr lang="en-GB" sz="2000" dirty="0" smtClean="0"/>
              <a:t>.</a:t>
            </a:r>
          </a:p>
          <a:p>
            <a:pPr lvl="1"/>
            <a:r>
              <a:rPr lang="en-US" sz="1800" dirty="0" smtClean="0">
                <a:solidFill>
                  <a:srgbClr val="FF6600"/>
                </a:solidFill>
              </a:rPr>
              <a:t>Upon clarification request, Moderator suggest alternative proposal “For </a:t>
            </a:r>
            <a:r>
              <a:rPr lang="en-US" sz="1800" dirty="0">
                <a:solidFill>
                  <a:srgbClr val="FF6600"/>
                </a:solidFill>
              </a:rPr>
              <a:t>the purpose of </a:t>
            </a:r>
            <a:r>
              <a:rPr lang="en-US" sz="1800" dirty="0" smtClean="0">
                <a:solidFill>
                  <a:srgbClr val="FF6600"/>
                </a:solidFill>
              </a:rPr>
              <a:t>simulations for the </a:t>
            </a:r>
            <a:r>
              <a:rPr lang="en-US" sz="1800" dirty="0">
                <a:solidFill>
                  <a:srgbClr val="FF6600"/>
                </a:solidFill>
              </a:rPr>
              <a:t>coexistence study </a:t>
            </a:r>
            <a:r>
              <a:rPr lang="en-US" sz="1800" dirty="0" smtClean="0">
                <a:solidFill>
                  <a:srgbClr val="FF6600"/>
                </a:solidFill>
              </a:rPr>
              <a:t>between TN &amp; NTN</a:t>
            </a:r>
            <a:r>
              <a:rPr lang="en-US" sz="1800" dirty="0">
                <a:solidFill>
                  <a:srgbClr val="FF6600"/>
                </a:solidFill>
              </a:rPr>
              <a:t>, the </a:t>
            </a:r>
            <a:r>
              <a:rPr lang="en-US" sz="1800" dirty="0" smtClean="0">
                <a:solidFill>
                  <a:srgbClr val="FF6600"/>
                </a:solidFill>
              </a:rPr>
              <a:t>TN BS/UE </a:t>
            </a:r>
            <a:r>
              <a:rPr lang="en-US" sz="1800" dirty="0">
                <a:solidFill>
                  <a:srgbClr val="FF6600"/>
                </a:solidFill>
              </a:rPr>
              <a:t>ACLR &amp; ACS parameters </a:t>
            </a:r>
            <a:r>
              <a:rPr lang="en-US" sz="1800" dirty="0" smtClean="0">
                <a:solidFill>
                  <a:srgbClr val="FF6600"/>
                </a:solidFill>
              </a:rPr>
              <a:t>need </a:t>
            </a:r>
            <a:r>
              <a:rPr lang="en-US" sz="1800" dirty="0">
                <a:solidFill>
                  <a:srgbClr val="FF6600"/>
                </a:solidFill>
              </a:rPr>
              <a:t>to be further </a:t>
            </a:r>
            <a:r>
              <a:rPr lang="en-US" sz="1800" dirty="0" smtClean="0">
                <a:solidFill>
                  <a:srgbClr val="FF6600"/>
                </a:solidFill>
              </a:rPr>
              <a:t>discussed. It may depend on FR and BW configuration”</a:t>
            </a:r>
          </a:p>
          <a:p>
            <a:r>
              <a:rPr lang="en-GB" sz="2000" dirty="0"/>
              <a:t>Further discuss the frequency reuse factor to be considered for the coexistence studies (which could be FR specific</a:t>
            </a:r>
            <a:r>
              <a:rPr lang="en-GB" sz="2000" dirty="0" smtClean="0"/>
              <a:t>).</a:t>
            </a:r>
          </a:p>
          <a:p>
            <a:r>
              <a:rPr lang="en-US" sz="2000" dirty="0"/>
              <a:t>No impact on IMT network is a pre-requisite</a:t>
            </a:r>
            <a:r>
              <a:rPr lang="en-US" sz="2000" dirty="0" smtClean="0"/>
              <a:t>.</a:t>
            </a:r>
          </a:p>
          <a:p>
            <a:pPr lvl="1"/>
            <a:r>
              <a:rPr lang="en-US" sz="1800" dirty="0" smtClean="0">
                <a:solidFill>
                  <a:srgbClr val="FF6600"/>
                </a:solidFill>
              </a:rPr>
              <a:t>Alternative proposal</a:t>
            </a:r>
            <a:r>
              <a:rPr lang="en-US" sz="1800" dirty="0">
                <a:solidFill>
                  <a:srgbClr val="FF6600"/>
                </a:solidFill>
              </a:rPr>
              <a:t>: “No impact on IMT </a:t>
            </a:r>
            <a:r>
              <a:rPr lang="en-US" sz="1800" b="1" u="sng" dirty="0">
                <a:solidFill>
                  <a:srgbClr val="FF6600"/>
                </a:solidFill>
              </a:rPr>
              <a:t>specification</a:t>
            </a:r>
            <a:r>
              <a:rPr lang="en-US" sz="1800" dirty="0">
                <a:solidFill>
                  <a:srgbClr val="FF6600"/>
                </a:solidFill>
              </a:rPr>
              <a:t> is a pre-requisite”</a:t>
            </a:r>
          </a:p>
          <a:p>
            <a:endParaRPr lang="en-US" sz="2000" dirty="0" smtClean="0"/>
          </a:p>
          <a:p>
            <a:endParaRPr lang="fr-FR" sz="2000" dirty="0"/>
          </a:p>
        </p:txBody>
      </p:sp>
    </p:spTree>
    <p:extLst>
      <p:ext uri="{BB962C8B-B14F-4D97-AF65-F5344CB8AC3E}">
        <p14:creationId xmlns:p14="http://schemas.microsoft.com/office/powerpoint/2010/main" val="253179830"/>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smtClean="0"/>
              <a:t>RAN-WG4 </a:t>
            </a:r>
            <a:r>
              <a:rPr lang="en-GB" sz="2400" dirty="0"/>
              <a:t>may consider the definition of additional NR bands for HAPS as part of dedicated RAN4 led Release-17 work items</a:t>
            </a:r>
            <a:r>
              <a:rPr lang="en-GB" sz="2400" dirty="0" smtClean="0"/>
              <a:t>.</a:t>
            </a:r>
          </a:p>
          <a:p>
            <a:pPr lvl="1"/>
            <a:r>
              <a:rPr lang="en-GB" sz="2000" dirty="0">
                <a:solidFill>
                  <a:srgbClr val="7030A0"/>
                </a:solidFill>
              </a:rPr>
              <a:t>Proposal not </a:t>
            </a:r>
            <a:r>
              <a:rPr lang="en-GB" sz="2000" dirty="0" smtClean="0">
                <a:solidFill>
                  <a:srgbClr val="7030A0"/>
                </a:solidFill>
              </a:rPr>
              <a:t>agreeable: More discussion required about HAPS definition and bands</a:t>
            </a:r>
          </a:p>
          <a:p>
            <a:r>
              <a:rPr lang="en-US" sz="2400" dirty="0" smtClean="0"/>
              <a:t>LS </a:t>
            </a:r>
            <a:r>
              <a:rPr lang="en-US" sz="2400" dirty="0"/>
              <a:t>to RAN plenary for guideline and the accurate definition for HAPS</a:t>
            </a:r>
            <a:r>
              <a:rPr lang="en-US" sz="2400" dirty="0" smtClean="0"/>
              <a:t>.</a:t>
            </a:r>
          </a:p>
          <a:p>
            <a:pPr lvl="1"/>
            <a:r>
              <a:rPr lang="en-GB" sz="2000" dirty="0">
                <a:solidFill>
                  <a:srgbClr val="7030A0"/>
                </a:solidFill>
              </a:rPr>
              <a:t>Proposal not </a:t>
            </a:r>
            <a:r>
              <a:rPr lang="en-GB" sz="2000" dirty="0" smtClean="0">
                <a:solidFill>
                  <a:srgbClr val="7030A0"/>
                </a:solidFill>
              </a:rPr>
              <a:t>agreeable: </a:t>
            </a:r>
            <a:r>
              <a:rPr lang="en-US" sz="2000" dirty="0" smtClean="0">
                <a:solidFill>
                  <a:srgbClr val="7030A0"/>
                </a:solidFill>
              </a:rPr>
              <a:t>One company commented no </a:t>
            </a:r>
            <a:r>
              <a:rPr lang="en-US" sz="2000" dirty="0">
                <a:solidFill>
                  <a:srgbClr val="7030A0"/>
                </a:solidFill>
              </a:rPr>
              <a:t>need to send any  LS if the WI is proposed for update in next RAN meeting</a:t>
            </a:r>
            <a:r>
              <a:rPr lang="en-US" sz="2000" dirty="0" smtClean="0">
                <a:solidFill>
                  <a:srgbClr val="7030A0"/>
                </a:solidFill>
              </a:rPr>
              <a:t>.</a:t>
            </a:r>
          </a:p>
          <a:p>
            <a:pPr lvl="1"/>
            <a:r>
              <a:rPr lang="en-US" sz="2000" dirty="0"/>
              <a:t>No need to send LS if discussion for WID update in RAN plenary</a:t>
            </a:r>
            <a:r>
              <a:rPr lang="en-US" sz="2000" dirty="0" smtClean="0"/>
              <a:t>.</a:t>
            </a:r>
            <a:endParaRPr lang="fr-FR" sz="2000" dirty="0"/>
          </a:p>
        </p:txBody>
      </p:sp>
    </p:spTree>
    <p:extLst>
      <p:ext uri="{BB962C8B-B14F-4D97-AF65-F5344CB8AC3E}">
        <p14:creationId xmlns:p14="http://schemas.microsoft.com/office/powerpoint/2010/main" val="579945270"/>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39225"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a:xfrm>
            <a:off x="838200" y="1825625"/>
            <a:ext cx="10515600" cy="4451350"/>
          </a:xfrm>
        </p:spPr>
        <p:txBody>
          <a:bodyPr/>
          <a:lstStyle/>
          <a:p>
            <a:r>
              <a:rPr lang="en-GB" sz="2400" dirty="0"/>
              <a:t>Down-select from a list with approx. 70 coexistence cases (x 2 Frequency Ranges) x 2 scenarios (Earth Fixed Beam, Earth Fixed Beam) x 3-4 BW configurations, from</a:t>
            </a:r>
            <a:r>
              <a:rPr lang="en-GB" sz="2400" dirty="0" smtClean="0"/>
              <a:t>:</a:t>
            </a:r>
          </a:p>
          <a:p>
            <a:endParaRPr lang="en-GB" sz="2400" dirty="0"/>
          </a:p>
          <a:p>
            <a:endParaRPr lang="en-GB" sz="2400" dirty="0" smtClean="0"/>
          </a:p>
          <a:p>
            <a:endParaRPr lang="en-GB" sz="2400" dirty="0"/>
          </a:p>
          <a:p>
            <a:endParaRPr lang="en-GB" sz="2400" dirty="0" smtClean="0"/>
          </a:p>
          <a:p>
            <a:endParaRPr lang="en-GB" sz="2400" dirty="0"/>
          </a:p>
          <a:p>
            <a:r>
              <a:rPr lang="en-GB" sz="2400" dirty="0"/>
              <a:t>Consider only NTN extreme cases e.g. 1 worst case and 1 best case (in terms of Doppler, received power) for x2 type of configurations (Earth Fixed Beam, Earth Moving Beam) x 3-4 BW configurations.</a:t>
            </a:r>
            <a:endParaRPr lang="en-GB" sz="2400" dirty="0" smtClean="0"/>
          </a:p>
          <a:p>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428380403"/>
              </p:ext>
            </p:extLst>
          </p:nvPr>
        </p:nvGraphicFramePr>
        <p:xfrm>
          <a:off x="683819" y="2813788"/>
          <a:ext cx="10515604" cy="2400300"/>
        </p:xfrm>
        <a:graphic>
          <a:graphicData uri="http://schemas.openxmlformats.org/drawingml/2006/table">
            <a:tbl>
              <a:tblPr firstRow="1" firstCol="1" bandRow="1">
                <a:tableStyleId>{5C22544A-7EE6-4342-B048-85BDC9FD1C3A}</a:tableStyleId>
              </a:tblPr>
              <a:tblGrid>
                <a:gridCol w="955964"/>
                <a:gridCol w="955964"/>
                <a:gridCol w="955964"/>
                <a:gridCol w="955964"/>
                <a:gridCol w="955964"/>
                <a:gridCol w="955964"/>
                <a:gridCol w="955964"/>
                <a:gridCol w="955964"/>
                <a:gridCol w="955964"/>
                <a:gridCol w="955964"/>
                <a:gridCol w="955964"/>
              </a:tblGrid>
              <a:tr h="121920">
                <a:tc rowSpan="2" gridSpan="3">
                  <a:txBody>
                    <a:bodyPr/>
                    <a:lstStyle/>
                    <a:p>
                      <a:pPr>
                        <a:spcAft>
                          <a:spcPts val="900"/>
                        </a:spcAft>
                      </a:pPr>
                      <a:r>
                        <a:rPr lang="en-GB" sz="1050">
                          <a:effectLst/>
                        </a:rPr>
                        <a:t> </a:t>
                      </a:r>
                      <a:endParaRPr lang="fr-FR" sz="1200">
                        <a:effectLst/>
                        <a:latin typeface="Times New Roman"/>
                        <a:ea typeface="SimSun"/>
                      </a:endParaRPr>
                    </a:p>
                  </a:txBody>
                  <a:tcPr marL="68580" marR="68580" marT="0" marB="0"/>
                </a:tc>
                <a:tc rowSpan="2" hMerge="1">
                  <a:txBody>
                    <a:bodyPr/>
                    <a:lstStyle/>
                    <a:p>
                      <a:endParaRPr lang="fr-FR"/>
                    </a:p>
                  </a:txBody>
                  <a:tcPr/>
                </a:tc>
                <a:tc rowSpan="2" hMerge="1">
                  <a:txBody>
                    <a:bodyPr/>
                    <a:lstStyle/>
                    <a:p>
                      <a:endParaRPr lang="fr-FR"/>
                    </a:p>
                  </a:txBody>
                  <a:tcPr/>
                </a:tc>
                <a:tc gridSpan="4">
                  <a:txBody>
                    <a:bodyPr/>
                    <a:lstStyle/>
                    <a:p>
                      <a:pPr algn="ctr">
                        <a:spcAft>
                          <a:spcPts val="900"/>
                        </a:spcAft>
                      </a:pPr>
                      <a:r>
                        <a:rPr lang="en-GB" sz="1050">
                          <a:effectLst/>
                        </a:rPr>
                        <a:t>Set 1</a:t>
                      </a:r>
                      <a:endParaRPr lang="fr-FR" sz="1200">
                        <a:effectLst/>
                        <a:latin typeface="Times New Roman"/>
                        <a:ea typeface="SimSun"/>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a:spcAft>
                          <a:spcPts val="900"/>
                        </a:spcAft>
                      </a:pPr>
                      <a:r>
                        <a:rPr lang="en-GB" sz="1050">
                          <a:effectLst/>
                        </a:rPr>
                        <a:t>Set 2</a:t>
                      </a:r>
                      <a:endParaRPr lang="fr-FR" sz="1200">
                        <a:effectLst/>
                        <a:latin typeface="Times New Roman"/>
                        <a:ea typeface="SimSun"/>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121920">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spcAft>
                          <a:spcPts val="900"/>
                        </a:spcAft>
                      </a:pPr>
                      <a:r>
                        <a:rPr lang="en-GB" sz="1050">
                          <a:effectLst/>
                        </a:rPr>
                        <a:t>GEO</a:t>
                      </a:r>
                      <a:endParaRPr lang="fr-FR" sz="1200">
                        <a:effectLst/>
                        <a:latin typeface="Times New Roman"/>
                        <a:ea typeface="SimSun"/>
                      </a:endParaRPr>
                    </a:p>
                  </a:txBody>
                  <a:tcPr marL="68580" marR="68580" marT="0" marB="0"/>
                </a:tc>
                <a:tc>
                  <a:txBody>
                    <a:bodyPr/>
                    <a:lstStyle/>
                    <a:p>
                      <a:pPr>
                        <a:spcAft>
                          <a:spcPts val="900"/>
                        </a:spcAft>
                      </a:pPr>
                      <a:r>
                        <a:rPr lang="en-GB" sz="1050">
                          <a:effectLst/>
                        </a:rPr>
                        <a:t>LEO 600km</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LEO 1200km</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HIBS</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GEO</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LEO 600km</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LEO 1200km</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HIBS</a:t>
                      </a:r>
                      <a:endParaRPr lang="fr-FR" sz="1200">
                        <a:effectLst/>
                        <a:latin typeface="Times New Roman"/>
                        <a:ea typeface="SimSun"/>
                      </a:endParaRPr>
                    </a:p>
                  </a:txBody>
                  <a:tcPr marL="68580" marR="68580" marT="0" marB="0"/>
                </a:tc>
              </a:tr>
              <a:tr h="121920">
                <a:tc rowSpan="5">
                  <a:txBody>
                    <a:bodyPr/>
                    <a:lstStyle/>
                    <a:p>
                      <a:pPr>
                        <a:spcAft>
                          <a:spcPts val="900"/>
                        </a:spcAft>
                      </a:pPr>
                      <a:r>
                        <a:rPr lang="en-GB" sz="1050">
                          <a:effectLst/>
                        </a:rPr>
                        <a:t>NR / NB-IoT</a:t>
                      </a:r>
                      <a:endParaRPr lang="fr-FR" sz="1200">
                        <a:effectLst/>
                        <a:latin typeface="Times New Roman"/>
                        <a:ea typeface="SimSun"/>
                      </a:endParaRPr>
                    </a:p>
                  </a:txBody>
                  <a:tcPr marL="68580" marR="68580" marT="0" marB="0" anchor="ctr"/>
                </a:tc>
                <a:tc gridSpan="2">
                  <a:txBody>
                    <a:bodyPr/>
                    <a:lstStyle/>
                    <a:p>
                      <a:pPr>
                        <a:spcAft>
                          <a:spcPts val="900"/>
                        </a:spcAft>
                      </a:pPr>
                      <a:r>
                        <a:rPr lang="en-GB" sz="1050">
                          <a:effectLst/>
                        </a:rPr>
                        <a:t>Rural</a:t>
                      </a:r>
                      <a:endParaRPr lang="fr-FR" sz="1200">
                        <a:effectLst/>
                        <a:latin typeface="Times New Roman"/>
                        <a:ea typeface="SimSun"/>
                      </a:endParaRPr>
                    </a:p>
                  </a:txBody>
                  <a:tcPr marL="68580" marR="68580" marT="0" marB="0"/>
                </a:tc>
                <a:tc h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gridSpan="2">
                  <a:txBody>
                    <a:bodyPr/>
                    <a:lstStyle/>
                    <a:p>
                      <a:pPr>
                        <a:spcAft>
                          <a:spcPts val="900"/>
                        </a:spcAft>
                      </a:pPr>
                      <a:r>
                        <a:rPr lang="en-GB" sz="1050">
                          <a:effectLst/>
                        </a:rPr>
                        <a:t>Urban macro</a:t>
                      </a:r>
                      <a:endParaRPr lang="fr-FR" sz="1200">
                        <a:effectLst/>
                        <a:latin typeface="Times New Roman"/>
                        <a:ea typeface="SimSun"/>
                      </a:endParaRPr>
                    </a:p>
                  </a:txBody>
                  <a:tcPr marL="68580" marR="68580" marT="0" marB="0"/>
                </a:tc>
                <a:tc h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gridSpan="2">
                  <a:txBody>
                    <a:bodyPr/>
                    <a:lstStyle/>
                    <a:p>
                      <a:pPr>
                        <a:spcAft>
                          <a:spcPts val="900"/>
                        </a:spcAft>
                      </a:pPr>
                      <a:r>
                        <a:rPr lang="en-GB" sz="1050">
                          <a:effectLst/>
                        </a:rPr>
                        <a:t>Dense Urban</a:t>
                      </a:r>
                      <a:endParaRPr lang="fr-FR" sz="1200">
                        <a:effectLst/>
                        <a:latin typeface="Times New Roman"/>
                        <a:ea typeface="SimSun"/>
                      </a:endParaRPr>
                    </a:p>
                  </a:txBody>
                  <a:tcPr marL="68580" marR="68580" marT="0" marB="0"/>
                </a:tc>
                <a:tc h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gridSpan="2">
                  <a:txBody>
                    <a:bodyPr/>
                    <a:lstStyle/>
                    <a:p>
                      <a:pPr>
                        <a:spcAft>
                          <a:spcPts val="900"/>
                        </a:spcAft>
                      </a:pPr>
                      <a:r>
                        <a:rPr lang="en-GB" sz="1050">
                          <a:effectLst/>
                        </a:rPr>
                        <a:t>Micro/small cell outdoor</a:t>
                      </a:r>
                      <a:endParaRPr lang="fr-FR" sz="1200">
                        <a:effectLst/>
                        <a:latin typeface="Times New Roman"/>
                        <a:ea typeface="SimSun"/>
                      </a:endParaRPr>
                    </a:p>
                  </a:txBody>
                  <a:tcPr marL="68580" marR="68580" marT="0" marB="0"/>
                </a:tc>
                <a:tc h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gridSpan="2">
                  <a:txBody>
                    <a:bodyPr/>
                    <a:lstStyle/>
                    <a:p>
                      <a:pPr>
                        <a:spcAft>
                          <a:spcPts val="900"/>
                        </a:spcAft>
                      </a:pPr>
                      <a:r>
                        <a:rPr lang="en-GB" sz="1050">
                          <a:effectLst/>
                        </a:rPr>
                        <a:t>Indoor hotspot</a:t>
                      </a:r>
                      <a:endParaRPr lang="fr-FR" sz="1200">
                        <a:effectLst/>
                        <a:latin typeface="Times New Roman"/>
                        <a:ea typeface="SimSun"/>
                      </a:endParaRPr>
                    </a:p>
                  </a:txBody>
                  <a:tcPr marL="68580" marR="68580" marT="0" marB="0"/>
                </a:tc>
                <a:tc h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rowSpan="8">
                  <a:txBody>
                    <a:bodyPr/>
                    <a:lstStyle/>
                    <a:p>
                      <a:pPr>
                        <a:spcAft>
                          <a:spcPts val="900"/>
                        </a:spcAft>
                      </a:pPr>
                      <a:r>
                        <a:rPr lang="en-GB" sz="1050">
                          <a:effectLst/>
                        </a:rPr>
                        <a:t>NTN</a:t>
                      </a:r>
                      <a:endParaRPr lang="fr-FR" sz="1200">
                        <a:effectLst/>
                        <a:latin typeface="Times New Roman"/>
                        <a:ea typeface="SimSun"/>
                      </a:endParaRPr>
                    </a:p>
                  </a:txBody>
                  <a:tcPr marL="68580" marR="68580" marT="0" marB="0" anchor="ctr"/>
                </a:tc>
                <a:tc>
                  <a:txBody>
                    <a:bodyPr/>
                    <a:lstStyle/>
                    <a:p>
                      <a:pPr>
                        <a:spcAft>
                          <a:spcPts val="900"/>
                        </a:spcAft>
                      </a:pPr>
                      <a:r>
                        <a:rPr lang="en-GB" sz="1050">
                          <a:effectLst/>
                        </a:rPr>
                        <a:t>GEO</a:t>
                      </a:r>
                      <a:endParaRPr lang="fr-FR" sz="1200">
                        <a:effectLst/>
                        <a:latin typeface="Times New Roman"/>
                        <a:ea typeface="SimSun"/>
                      </a:endParaRPr>
                    </a:p>
                  </a:txBody>
                  <a:tcPr marL="68580" marR="68580" marT="0" marB="0"/>
                </a:tc>
                <a:tc rowSpan="4">
                  <a:txBody>
                    <a:bodyPr/>
                    <a:lstStyle/>
                    <a:p>
                      <a:pPr>
                        <a:spcAft>
                          <a:spcPts val="900"/>
                        </a:spcAft>
                      </a:pPr>
                      <a:r>
                        <a:rPr lang="en-GB" sz="1050">
                          <a:effectLst/>
                        </a:rPr>
                        <a:t>Set 1</a:t>
                      </a:r>
                      <a:endParaRPr lang="fr-FR" sz="1200">
                        <a:effectLst/>
                        <a:latin typeface="Times New Roman"/>
                        <a:ea typeface="SimSun"/>
                      </a:endParaRPr>
                    </a:p>
                  </a:txBody>
                  <a:tcPr marL="68580" marR="68580" marT="0" marB="0" anchor="ct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LEO 1200km</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LEO 600km</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HIBS</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GEO</a:t>
                      </a:r>
                      <a:endParaRPr lang="fr-FR" sz="1200">
                        <a:effectLst/>
                        <a:latin typeface="Times New Roman"/>
                        <a:ea typeface="SimSun"/>
                      </a:endParaRPr>
                    </a:p>
                  </a:txBody>
                  <a:tcPr marL="68580" marR="68580" marT="0" marB="0"/>
                </a:tc>
                <a:tc rowSpan="4">
                  <a:txBody>
                    <a:bodyPr/>
                    <a:lstStyle/>
                    <a:p>
                      <a:pPr>
                        <a:spcAft>
                          <a:spcPts val="900"/>
                        </a:spcAft>
                      </a:pPr>
                      <a:r>
                        <a:rPr lang="en-GB" sz="1050">
                          <a:effectLst/>
                        </a:rPr>
                        <a:t>Set 2</a:t>
                      </a:r>
                      <a:endParaRPr lang="fr-FR" sz="1200">
                        <a:effectLst/>
                        <a:latin typeface="Times New Roman"/>
                        <a:ea typeface="SimSun"/>
                      </a:endParaRPr>
                    </a:p>
                  </a:txBody>
                  <a:tcPr marL="68580" marR="68580" marT="0" marB="0" anchor="ctr"/>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LEO 1200km</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LEO 600km</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r>
              <a:tr h="121920">
                <a:tc vMerge="1">
                  <a:txBody>
                    <a:bodyPr/>
                    <a:lstStyle/>
                    <a:p>
                      <a:endParaRPr lang="fr-FR"/>
                    </a:p>
                  </a:txBody>
                  <a:tcPr/>
                </a:tc>
                <a:tc>
                  <a:txBody>
                    <a:bodyPr/>
                    <a:lstStyle/>
                    <a:p>
                      <a:pPr>
                        <a:spcAft>
                          <a:spcPts val="900"/>
                        </a:spcAft>
                      </a:pPr>
                      <a:r>
                        <a:rPr lang="en-GB" sz="1050">
                          <a:effectLst/>
                        </a:rPr>
                        <a:t>HIBS</a:t>
                      </a:r>
                      <a:endParaRPr lang="fr-FR" sz="1200">
                        <a:effectLst/>
                        <a:latin typeface="Times New Roman"/>
                        <a:ea typeface="SimSun"/>
                      </a:endParaRPr>
                    </a:p>
                  </a:txBody>
                  <a:tcPr marL="68580" marR="68580" marT="0" marB="0"/>
                </a:tc>
                <a:tc vMerge="1">
                  <a:txBody>
                    <a:bodyPr/>
                    <a:lstStyle/>
                    <a:p>
                      <a:endParaRPr lang="fr-FR"/>
                    </a:p>
                  </a:txBody>
                  <a:tcPr/>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N/A</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a:effectLst/>
                        </a:rPr>
                        <a:t>X</a:t>
                      </a:r>
                      <a:endParaRPr lang="fr-FR" sz="1200">
                        <a:effectLst/>
                        <a:latin typeface="Times New Roman"/>
                        <a:ea typeface="SimSun"/>
                      </a:endParaRPr>
                    </a:p>
                  </a:txBody>
                  <a:tcPr marL="68580" marR="68580" marT="0" marB="0"/>
                </a:tc>
                <a:tc>
                  <a:txBody>
                    <a:bodyPr/>
                    <a:lstStyle/>
                    <a:p>
                      <a:pPr algn="ctr">
                        <a:spcAft>
                          <a:spcPts val="900"/>
                        </a:spcAft>
                      </a:pPr>
                      <a:r>
                        <a:rPr lang="en-GB" sz="1050" dirty="0">
                          <a:effectLst/>
                        </a:rPr>
                        <a:t>X</a:t>
                      </a:r>
                      <a:endParaRPr lang="fr-FR" sz="1200" dirty="0">
                        <a:effectLst/>
                        <a:latin typeface="Times New Roman"/>
                        <a:ea typeface="SimSun"/>
                      </a:endParaRPr>
                    </a:p>
                  </a:txBody>
                  <a:tcPr marL="68580" marR="68580" marT="0" marB="0"/>
                </a:tc>
              </a:tr>
            </a:tbl>
          </a:graphicData>
        </a:graphic>
      </p:graphicFrame>
    </p:spTree>
    <p:extLst>
      <p:ext uri="{BB962C8B-B14F-4D97-AF65-F5344CB8AC3E}">
        <p14:creationId xmlns:p14="http://schemas.microsoft.com/office/powerpoint/2010/main" val="350290401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a:xfrm>
            <a:off x="838200" y="1825625"/>
            <a:ext cx="10515600" cy="3498850"/>
          </a:xfrm>
        </p:spPr>
        <p:txBody>
          <a:bodyPr/>
          <a:lstStyle/>
          <a:p>
            <a:r>
              <a:rPr lang="en-GB" sz="2400" dirty="0" smtClean="0"/>
              <a:t>“At </a:t>
            </a:r>
            <a:r>
              <a:rPr lang="en-GB" sz="2400" dirty="0"/>
              <a:t>least for FR1, RAN4 shall consider Handheld UE &amp; VSAT UE with described characteristics:</a:t>
            </a:r>
            <a:endParaRPr lang="fr-FR" sz="2400" dirty="0"/>
          </a:p>
          <a:p>
            <a:pPr lvl="1"/>
            <a:r>
              <a:rPr lang="en-GB" sz="2000" dirty="0"/>
              <a:t>Handheld: Omnidirectional antenna, 500 km/h (e.g. on board a high speed train), Linear: +/-45°X-pol, up to 200 </a:t>
            </a:r>
            <a:r>
              <a:rPr lang="en-GB" sz="2000" dirty="0" err="1"/>
              <a:t>mW</a:t>
            </a:r>
            <a:r>
              <a:rPr lang="en-GB" sz="2000" dirty="0"/>
              <a:t> (UE power class 3)</a:t>
            </a:r>
            <a:endParaRPr lang="fr-FR" sz="2000" dirty="0"/>
          </a:p>
          <a:p>
            <a:pPr lvl="1"/>
            <a:r>
              <a:rPr lang="en-GB" sz="2000" dirty="0"/>
              <a:t>VSAT: Directive antenna (up to 60 cm equivalent aperture diameter), Up to 1200 km/h (e.g. mounted UE on a building or moving platforms, e.g., aircrafts, trains, vessels or vehicles. Examples of such UE can be ESIM and VSAT), Circular polarisation, up to 20 W </a:t>
            </a:r>
            <a:r>
              <a:rPr lang="en-GB" sz="2000" dirty="0" err="1"/>
              <a:t>Tx</a:t>
            </a:r>
            <a:r>
              <a:rPr lang="en-GB" sz="2000" dirty="0"/>
              <a:t> power</a:t>
            </a:r>
            <a:r>
              <a:rPr lang="en-GB" sz="2000" dirty="0" smtClean="0"/>
              <a:t>.”</a:t>
            </a:r>
          </a:p>
          <a:p>
            <a:pPr lvl="1"/>
            <a:r>
              <a:rPr lang="en-US" sz="2000" dirty="0">
                <a:solidFill>
                  <a:srgbClr val="FF6600"/>
                </a:solidFill>
              </a:rPr>
              <a:t>Alternative proposal : </a:t>
            </a:r>
            <a:r>
              <a:rPr lang="en-US" sz="2000" dirty="0" smtClean="0">
                <a:solidFill>
                  <a:srgbClr val="FF6600"/>
                </a:solidFill>
              </a:rPr>
              <a:t>Remove “</a:t>
            </a:r>
            <a:r>
              <a:rPr lang="en-US" sz="2000" b="1" dirty="0" smtClean="0">
                <a:solidFill>
                  <a:srgbClr val="FF6600"/>
                </a:solidFill>
              </a:rPr>
              <a:t>ESIM and</a:t>
            </a:r>
            <a:r>
              <a:rPr lang="en-GB" sz="2000" dirty="0" smtClean="0">
                <a:solidFill>
                  <a:srgbClr val="FF6600"/>
                </a:solidFill>
              </a:rPr>
              <a:t>”.</a:t>
            </a:r>
            <a:endParaRPr lang="en-GB" sz="2000" dirty="0" smtClean="0"/>
          </a:p>
          <a:p>
            <a:r>
              <a:rPr lang="en-GB" sz="2400" dirty="0" smtClean="0"/>
              <a:t>“Further </a:t>
            </a:r>
            <a:r>
              <a:rPr lang="en-GB" sz="2400" dirty="0"/>
              <a:t>discuss other UE-types to be considered for FR1 &amp; </a:t>
            </a:r>
            <a:r>
              <a:rPr lang="en-GB" sz="2400" dirty="0" smtClean="0"/>
              <a:t>FR2”.</a:t>
            </a:r>
          </a:p>
          <a:p>
            <a:pPr lvl="1"/>
            <a:r>
              <a:rPr lang="en-US" sz="2000" dirty="0">
                <a:solidFill>
                  <a:srgbClr val="FF6600"/>
                </a:solidFill>
              </a:rPr>
              <a:t>Alternative proposal : </a:t>
            </a:r>
            <a:r>
              <a:rPr lang="en-US" sz="2000" dirty="0" smtClean="0">
                <a:solidFill>
                  <a:srgbClr val="FF6600"/>
                </a:solidFill>
              </a:rPr>
              <a:t>Remove “</a:t>
            </a:r>
            <a:r>
              <a:rPr lang="en-US" sz="2000" b="1" dirty="0" smtClean="0">
                <a:solidFill>
                  <a:srgbClr val="FF6600"/>
                </a:solidFill>
              </a:rPr>
              <a:t>&amp; FR2</a:t>
            </a:r>
            <a:r>
              <a:rPr lang="en-GB" sz="2000" dirty="0" smtClean="0">
                <a:solidFill>
                  <a:srgbClr val="FF6600"/>
                </a:solidFill>
              </a:rPr>
              <a:t>”.</a:t>
            </a:r>
            <a:endParaRPr lang="en-GB" sz="2000" dirty="0"/>
          </a:p>
          <a:p>
            <a:r>
              <a:rPr lang="en-GB" sz="2400" dirty="0"/>
              <a:t>Use 3GPP TS 38.101-1 and 38.101-2 for NTN RF UE requirements.</a:t>
            </a:r>
          </a:p>
          <a:p>
            <a:pPr lvl="1"/>
            <a:r>
              <a:rPr lang="en-US" sz="2000" dirty="0">
                <a:solidFill>
                  <a:srgbClr val="FF6600"/>
                </a:solidFill>
              </a:rPr>
              <a:t>Alternative proposal : Remove “</a:t>
            </a:r>
            <a:r>
              <a:rPr lang="en-GB" sz="2000" b="1" dirty="0">
                <a:solidFill>
                  <a:srgbClr val="FF6600"/>
                </a:solidFill>
              </a:rPr>
              <a:t>and 38.101-2</a:t>
            </a:r>
            <a:r>
              <a:rPr lang="en-GB" sz="2000" dirty="0">
                <a:solidFill>
                  <a:srgbClr val="FF6600"/>
                </a:solidFill>
              </a:rPr>
              <a:t>”.</a:t>
            </a:r>
            <a:endParaRPr lang="en-GB" sz="2000" dirty="0"/>
          </a:p>
          <a:p>
            <a:pPr lvl="1"/>
            <a:endParaRPr lang="en-GB" sz="2000" dirty="0" smtClean="0">
              <a:solidFill>
                <a:srgbClr val="FF6600"/>
              </a:solidFill>
            </a:endParaRPr>
          </a:p>
        </p:txBody>
      </p:sp>
    </p:spTree>
    <p:extLst>
      <p:ext uri="{BB962C8B-B14F-4D97-AF65-F5344CB8AC3E}">
        <p14:creationId xmlns:p14="http://schemas.microsoft.com/office/powerpoint/2010/main" val="3655325288"/>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000" dirty="0"/>
              <a:t>Further discuss “worst case” scenarios in terms of orbit, transmission power, coexistence and Doppler</a:t>
            </a:r>
            <a:r>
              <a:rPr lang="en-GB" sz="2000" dirty="0" smtClean="0"/>
              <a:t>.</a:t>
            </a:r>
          </a:p>
          <a:p>
            <a:r>
              <a:rPr lang="en-GB" sz="2000" dirty="0"/>
              <a:t>FFS the down selection of TR 38.821 scenarios for satellite specific parameters.</a:t>
            </a:r>
            <a:endParaRPr lang="en-GB" sz="2000" dirty="0" smtClean="0"/>
          </a:p>
          <a:p>
            <a:r>
              <a:rPr lang="en-GB" sz="2000" dirty="0" smtClean="0"/>
              <a:t>For </a:t>
            </a:r>
            <a:r>
              <a:rPr lang="en-GB" sz="2000" dirty="0"/>
              <a:t>some selected UE RF </a:t>
            </a:r>
            <a:r>
              <a:rPr lang="en-GB" sz="2000" dirty="0" smtClean="0"/>
              <a:t>parameters, </a:t>
            </a:r>
            <a:r>
              <a:rPr lang="en-GB" sz="2000" dirty="0"/>
              <a:t>it is expected to adopt </a:t>
            </a:r>
            <a:r>
              <a:rPr lang="en-GB" sz="2000" dirty="0" smtClean="0"/>
              <a:t>similar values (e.g</a:t>
            </a:r>
            <a:r>
              <a:rPr lang="en-GB" sz="2000" dirty="0"/>
              <a:t>. </a:t>
            </a:r>
            <a:r>
              <a:rPr lang="en-GB" sz="2000" dirty="0" smtClean="0"/>
              <a:t>for REFSENS</a:t>
            </a:r>
            <a:r>
              <a:rPr lang="en-GB" sz="2000" dirty="0"/>
              <a:t>, </a:t>
            </a:r>
            <a:r>
              <a:rPr lang="en-GB" sz="2000" dirty="0" err="1"/>
              <a:t>Tx</a:t>
            </a:r>
            <a:r>
              <a:rPr lang="en-GB" sz="2000" dirty="0"/>
              <a:t> Power) for NTN to ensure operational compatibility across NTN and TN</a:t>
            </a:r>
            <a:r>
              <a:rPr lang="en-GB" sz="2000" dirty="0" smtClean="0"/>
              <a:t>.</a:t>
            </a:r>
          </a:p>
          <a:p>
            <a:pPr lvl="1"/>
            <a:r>
              <a:rPr lang="en-GB" sz="1800" dirty="0">
                <a:solidFill>
                  <a:srgbClr val="7030A0"/>
                </a:solidFill>
              </a:rPr>
              <a:t>Proposal not agreeable: Unknown </a:t>
            </a:r>
            <a:r>
              <a:rPr lang="en-GB" sz="1800" dirty="0" smtClean="0">
                <a:solidFill>
                  <a:srgbClr val="7030A0"/>
                </a:solidFill>
              </a:rPr>
              <a:t>for the time being.</a:t>
            </a:r>
            <a:endParaRPr lang="en-GB" sz="1800" dirty="0">
              <a:solidFill>
                <a:srgbClr val="7030A0"/>
              </a:solidFill>
            </a:endParaRPr>
          </a:p>
          <a:p>
            <a:r>
              <a:rPr lang="en-GB" sz="2000" dirty="0" smtClean="0"/>
              <a:t>Possible </a:t>
            </a:r>
            <a:r>
              <a:rPr lang="en-GB" sz="2000" dirty="0"/>
              <a:t>adaptations based on the co-existence studies outcomes (NTN with TN or NTN with NTN) may be considered for NTN RF BS requirements</a:t>
            </a:r>
            <a:r>
              <a:rPr lang="en-GB" sz="2000" dirty="0" smtClean="0"/>
              <a:t>.</a:t>
            </a:r>
          </a:p>
          <a:p>
            <a:pPr lvl="1"/>
            <a:r>
              <a:rPr lang="en-GB" sz="1800" dirty="0">
                <a:solidFill>
                  <a:srgbClr val="7030A0"/>
                </a:solidFill>
              </a:rPr>
              <a:t>Proposal not agreeable: 2 </a:t>
            </a:r>
            <a:r>
              <a:rPr lang="en-GB" sz="1800" dirty="0" smtClean="0">
                <a:solidFill>
                  <a:srgbClr val="7030A0"/>
                </a:solidFill>
              </a:rPr>
              <a:t>companies disagree.</a:t>
            </a:r>
          </a:p>
          <a:p>
            <a:r>
              <a:rPr lang="en-US" sz="2000" dirty="0"/>
              <a:t>Impacts between moving and fixed beam on coexistence study should be clarified. Further discussions are required to identify the respective impact on RF requirements and simulation assumption for Earth fixed beam &amp; Earth moving beam</a:t>
            </a:r>
            <a:r>
              <a:rPr lang="en-US" sz="2000" dirty="0" smtClean="0"/>
              <a:t>.</a:t>
            </a:r>
            <a:endParaRPr lang="en-GB" sz="2000" dirty="0"/>
          </a:p>
        </p:txBody>
      </p:sp>
    </p:spTree>
    <p:extLst>
      <p:ext uri="{BB962C8B-B14F-4D97-AF65-F5344CB8AC3E}">
        <p14:creationId xmlns:p14="http://schemas.microsoft.com/office/powerpoint/2010/main" val="214957544"/>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requirements</a:t>
            </a:r>
            <a:endParaRPr lang="en-US" sz="3600" noProof="0" dirty="0"/>
          </a:p>
        </p:txBody>
      </p:sp>
      <p:sp>
        <p:nvSpPr>
          <p:cNvPr id="3" name="Espace réservé du contenu 2"/>
          <p:cNvSpPr>
            <a:spLocks noGrp="1"/>
          </p:cNvSpPr>
          <p:nvPr>
            <p:ph idx="1"/>
          </p:nvPr>
        </p:nvSpPr>
        <p:spPr/>
        <p:txBody>
          <a:bodyPr/>
          <a:lstStyle/>
          <a:p>
            <a:r>
              <a:rPr lang="en-US" sz="2400" dirty="0" smtClean="0"/>
              <a:t>Consider </a:t>
            </a:r>
            <a:r>
              <a:rPr lang="en-US" sz="2400" dirty="0"/>
              <a:t>NTN </a:t>
            </a:r>
            <a:r>
              <a:rPr lang="en-US" sz="2400" dirty="0" err="1"/>
              <a:t>Payload+NTNGW</a:t>
            </a:r>
            <a:r>
              <a:rPr lang="en-US" sz="2400" dirty="0"/>
              <a:t> as a single entity (e.g. Repeater or Remote Radio Head</a:t>
            </a:r>
            <a:r>
              <a:rPr lang="en-US" sz="2400" dirty="0" smtClean="0"/>
              <a:t>).</a:t>
            </a:r>
          </a:p>
          <a:p>
            <a:pPr lvl="1"/>
            <a:r>
              <a:rPr lang="en-US" sz="2000" dirty="0">
                <a:solidFill>
                  <a:srgbClr val="FF6600"/>
                </a:solidFill>
              </a:rPr>
              <a:t>Alternative </a:t>
            </a:r>
            <a:r>
              <a:rPr lang="en-US" sz="2000" dirty="0" smtClean="0">
                <a:solidFill>
                  <a:srgbClr val="FF6600"/>
                </a:solidFill>
              </a:rPr>
              <a:t>proposal: </a:t>
            </a:r>
            <a:r>
              <a:rPr lang="en-US" sz="2000" dirty="0">
                <a:solidFill>
                  <a:srgbClr val="FF6600"/>
                </a:solidFill>
              </a:rPr>
              <a:t>“Consider NTN </a:t>
            </a:r>
            <a:r>
              <a:rPr lang="en-US" sz="2000" dirty="0" smtClean="0">
                <a:solidFill>
                  <a:srgbClr val="FF6600"/>
                </a:solidFill>
              </a:rPr>
              <a:t>Payload </a:t>
            </a:r>
            <a:r>
              <a:rPr lang="en-US" sz="2000" b="1" dirty="0" smtClean="0">
                <a:solidFill>
                  <a:srgbClr val="FF6600"/>
                </a:solidFill>
              </a:rPr>
              <a:t>+ </a:t>
            </a:r>
            <a:r>
              <a:rPr lang="en-US" sz="2000" u="sng" dirty="0" err="1" smtClean="0">
                <a:solidFill>
                  <a:srgbClr val="FF6600"/>
                </a:solidFill>
              </a:rPr>
              <a:t>feederlink</a:t>
            </a:r>
            <a:r>
              <a:rPr lang="en-US" sz="2000" b="1" dirty="0" smtClean="0">
                <a:solidFill>
                  <a:srgbClr val="FF6600"/>
                </a:solidFill>
              </a:rPr>
              <a:t> </a:t>
            </a:r>
            <a:r>
              <a:rPr lang="en-US" sz="2000" dirty="0" smtClean="0">
                <a:solidFill>
                  <a:srgbClr val="FF6600"/>
                </a:solidFill>
              </a:rPr>
              <a:t>+ NTNGW </a:t>
            </a:r>
            <a:r>
              <a:rPr lang="en-US" sz="2000" dirty="0">
                <a:solidFill>
                  <a:srgbClr val="FF6600"/>
                </a:solidFill>
              </a:rPr>
              <a:t>as a single entity (e.g. Repeater or Remote Radio Head)” </a:t>
            </a:r>
          </a:p>
          <a:p>
            <a:r>
              <a:rPr lang="en-GB" sz="2400" dirty="0"/>
              <a:t>Consider only the </a:t>
            </a:r>
            <a:r>
              <a:rPr lang="en-US" sz="2400" dirty="0"/>
              <a:t>service link from the RAN4 RF perspective in NTN Release-17</a:t>
            </a:r>
            <a:r>
              <a:rPr lang="en-US" sz="2400" dirty="0" smtClean="0"/>
              <a:t>.</a:t>
            </a:r>
          </a:p>
          <a:p>
            <a:pPr lvl="1"/>
            <a:r>
              <a:rPr lang="en-GB" sz="2000" dirty="0">
                <a:solidFill>
                  <a:srgbClr val="7030A0"/>
                </a:solidFill>
              </a:rPr>
              <a:t>Proposal not agreeable: </a:t>
            </a:r>
            <a:r>
              <a:rPr lang="en-US" sz="2000" dirty="0" smtClean="0">
                <a:solidFill>
                  <a:srgbClr val="7030A0"/>
                </a:solidFill>
              </a:rPr>
              <a:t>To be further discussed. One company shows interest to clarify NTNGW-</a:t>
            </a:r>
            <a:r>
              <a:rPr lang="en-US" sz="2000" dirty="0" err="1" smtClean="0">
                <a:solidFill>
                  <a:srgbClr val="7030A0"/>
                </a:solidFill>
              </a:rPr>
              <a:t>gNB</a:t>
            </a:r>
            <a:r>
              <a:rPr lang="en-US" sz="2000" dirty="0" smtClean="0">
                <a:solidFill>
                  <a:srgbClr val="7030A0"/>
                </a:solidFill>
              </a:rPr>
              <a:t> interface.</a:t>
            </a:r>
          </a:p>
          <a:p>
            <a:r>
              <a:rPr lang="en-US" sz="2400" dirty="0"/>
              <a:t>Consider only “BS” RF requirements on the service link i.e. at satellite output for DL and at satellite input for UL.</a:t>
            </a:r>
          </a:p>
          <a:p>
            <a:pPr lvl="1"/>
            <a:r>
              <a:rPr lang="en-GB" sz="2000" dirty="0">
                <a:solidFill>
                  <a:srgbClr val="7030A0"/>
                </a:solidFill>
              </a:rPr>
              <a:t>Proposal not agreeable: Further </a:t>
            </a:r>
            <a:r>
              <a:rPr lang="en-US" sz="2000" dirty="0">
                <a:solidFill>
                  <a:srgbClr val="7030A0"/>
                </a:solidFill>
              </a:rPr>
              <a:t>discussion required for the interface between NTNGW and </a:t>
            </a:r>
            <a:r>
              <a:rPr lang="en-US" sz="2000" dirty="0" err="1">
                <a:solidFill>
                  <a:srgbClr val="7030A0"/>
                </a:solidFill>
              </a:rPr>
              <a:t>gNB</a:t>
            </a:r>
            <a:r>
              <a:rPr lang="en-US" sz="2000" dirty="0" smtClean="0">
                <a:solidFill>
                  <a:srgbClr val="7030A0"/>
                </a:solidFill>
              </a:rPr>
              <a:t>.</a:t>
            </a:r>
          </a:p>
        </p:txBody>
      </p:sp>
    </p:spTree>
    <p:extLst>
      <p:ext uri="{BB962C8B-B14F-4D97-AF65-F5344CB8AC3E}">
        <p14:creationId xmlns:p14="http://schemas.microsoft.com/office/powerpoint/2010/main" val="81777363"/>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39BD4D34-87E7-4105-B586-4767AFA2F0F4}"/>
              </a:ext>
            </a:extLst>
          </p:cNvPr>
          <p:cNvSpPr>
            <a:spLocks noGrp="1"/>
          </p:cNvSpPr>
          <p:nvPr>
            <p:ph type="title"/>
          </p:nvPr>
        </p:nvSpPr>
        <p:spPr/>
        <p:txBody>
          <a:bodyPr/>
          <a:lstStyle/>
          <a:p>
            <a:r>
              <a:rPr lang="en-US" altLang="en-US" sz="3600" noProof="0" dirty="0" smtClean="0"/>
              <a:t>Outline</a:t>
            </a:r>
            <a:endParaRPr lang="en-US" altLang="en-US" sz="3600" noProof="0" dirty="0"/>
          </a:p>
        </p:txBody>
      </p:sp>
      <p:sp>
        <p:nvSpPr>
          <p:cNvPr id="6147" name="Content Placeholder 2">
            <a:extLst>
              <a:ext uri="{FF2B5EF4-FFF2-40B4-BE49-F238E27FC236}">
                <a16:creationId xmlns:a16="http://schemas.microsoft.com/office/drawing/2014/main" xmlns="" id="{33CFEE74-7B51-47B2-8BC9-945D38E983E7}"/>
              </a:ext>
            </a:extLst>
          </p:cNvPr>
          <p:cNvSpPr>
            <a:spLocks noGrp="1"/>
          </p:cNvSpPr>
          <p:nvPr>
            <p:ph idx="1"/>
          </p:nvPr>
        </p:nvSpPr>
        <p:spPr/>
        <p:txBody>
          <a:bodyPr/>
          <a:lstStyle/>
          <a:p>
            <a:r>
              <a:rPr lang="en-US" altLang="en-US" noProof="0" dirty="0" smtClean="0"/>
              <a:t>Proposed way forward based on the outcomes of “</a:t>
            </a:r>
            <a:r>
              <a:rPr lang="en-GB" dirty="0"/>
              <a:t>Email discussion summary for [97e][312] </a:t>
            </a:r>
            <a:r>
              <a:rPr lang="en-GB" dirty="0" err="1"/>
              <a:t>NTN_Solutions</a:t>
            </a:r>
            <a:r>
              <a:rPr lang="en-US" noProof="0" dirty="0" smtClean="0"/>
              <a:t>”</a:t>
            </a:r>
          </a:p>
          <a:p>
            <a:r>
              <a:rPr lang="en-US" altLang="en-US" noProof="0" dirty="0" smtClean="0"/>
              <a:t>See </a:t>
            </a:r>
            <a:r>
              <a:rPr lang="en-GB" b="1" u="sng" dirty="0" smtClean="0"/>
              <a:t>R4-2017630</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600" dirty="0"/>
              <a:t>Topic #2: System NTN RF core requirements</a:t>
            </a:r>
            <a:endParaRPr lang="fr-FR" sz="3600" dirty="0"/>
          </a:p>
        </p:txBody>
      </p:sp>
      <p:sp>
        <p:nvSpPr>
          <p:cNvPr id="3" name="Espace réservé du contenu 2"/>
          <p:cNvSpPr>
            <a:spLocks noGrp="1"/>
          </p:cNvSpPr>
          <p:nvPr>
            <p:ph idx="1"/>
          </p:nvPr>
        </p:nvSpPr>
        <p:spPr/>
        <p:txBody>
          <a:bodyPr/>
          <a:lstStyle/>
          <a:p>
            <a:r>
              <a:rPr lang="en-US" dirty="0"/>
              <a:t>Further clarify (taking into account coexistence studies) if NTN BS RF parameters could be adapted with respect to TN BS RF values due to specific deployment and operational constraints.</a:t>
            </a:r>
          </a:p>
          <a:p>
            <a:r>
              <a:rPr lang="en-US" dirty="0"/>
              <a:t>Further clarify (taking into account coexistence studies) if NTN UE RF parameters could be adapted or if additional NTN UE Rx parameters are required. For </a:t>
            </a:r>
            <a:r>
              <a:rPr lang="en-US" dirty="0" smtClean="0"/>
              <a:t>some selected </a:t>
            </a:r>
            <a:r>
              <a:rPr lang="en-US" dirty="0"/>
              <a:t>UE RF parameters, it is expected to adopt </a:t>
            </a:r>
            <a:r>
              <a:rPr lang="en-US" dirty="0" smtClean="0"/>
              <a:t>same TN values (e.g</a:t>
            </a:r>
            <a:r>
              <a:rPr lang="en-US" dirty="0"/>
              <a:t>. </a:t>
            </a:r>
            <a:r>
              <a:rPr lang="en-US" dirty="0" smtClean="0"/>
              <a:t>for REFSENS</a:t>
            </a:r>
            <a:r>
              <a:rPr lang="en-US" dirty="0"/>
              <a:t>, </a:t>
            </a:r>
            <a:r>
              <a:rPr lang="en-US" dirty="0" err="1"/>
              <a:t>Tx</a:t>
            </a:r>
            <a:r>
              <a:rPr lang="en-US" dirty="0"/>
              <a:t> Power) for NTN to ensure operational compatibility across NTN and TN.</a:t>
            </a:r>
          </a:p>
          <a:p>
            <a:r>
              <a:rPr lang="en-US" dirty="0"/>
              <a:t>RAN4 need to consider NTN-gateway, satellite and </a:t>
            </a:r>
            <a:r>
              <a:rPr lang="en-US" dirty="0" err="1"/>
              <a:t>gNB</a:t>
            </a:r>
            <a:r>
              <a:rPr lang="en-US" dirty="0"/>
              <a:t> is a single </a:t>
            </a:r>
            <a:r>
              <a:rPr lang="en-US" dirty="0" smtClean="0"/>
              <a:t>component (transparent payload case).</a:t>
            </a:r>
            <a:endParaRPr lang="fr-FR" dirty="0"/>
          </a:p>
        </p:txBody>
      </p:sp>
    </p:spTree>
    <p:extLst>
      <p:ext uri="{BB962C8B-B14F-4D97-AF65-F5344CB8AC3E}">
        <p14:creationId xmlns:p14="http://schemas.microsoft.com/office/powerpoint/2010/main" val="286353703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24925" cy="1325563"/>
          </a:xfrm>
        </p:spPr>
        <p:txBody>
          <a:bodyPr/>
          <a:lstStyle/>
          <a:p>
            <a:r>
              <a:rPr lang="en-US" sz="3600" noProof="0" dirty="0" smtClean="0"/>
              <a:t>Topic #3: </a:t>
            </a:r>
            <a:r>
              <a:rPr lang="en-US" sz="3600" dirty="0"/>
              <a:t>FR1 proposed Exemplary Frequency band for </a:t>
            </a:r>
            <a:r>
              <a:rPr lang="en-US" sz="3600" dirty="0" smtClean="0"/>
              <a:t>NTN</a:t>
            </a:r>
            <a:endParaRPr lang="en-US" sz="3600" noProof="0" dirty="0"/>
          </a:p>
        </p:txBody>
      </p:sp>
      <p:sp>
        <p:nvSpPr>
          <p:cNvPr id="3" name="Espace réservé du contenu 2"/>
          <p:cNvSpPr>
            <a:spLocks noGrp="1"/>
          </p:cNvSpPr>
          <p:nvPr>
            <p:ph idx="1"/>
          </p:nvPr>
        </p:nvSpPr>
        <p:spPr/>
        <p:txBody>
          <a:bodyPr/>
          <a:lstStyle/>
          <a:p>
            <a:r>
              <a:rPr lang="en-US" dirty="0" smtClean="0"/>
              <a:t>Band </a:t>
            </a:r>
            <a:r>
              <a:rPr lang="en-US" dirty="0"/>
              <a:t>characteristics (e.g. available BW, UL/DL configuration, maximum configurable BW size, coexistence conditions) of the candidate bands should be considered for comparison purposes. Note that views from operators should be taken into account in priority</a:t>
            </a:r>
            <a:r>
              <a:rPr lang="en-US" dirty="0" smtClean="0"/>
              <a:t>.</a:t>
            </a:r>
          </a:p>
          <a:p>
            <a:pPr lvl="1"/>
            <a:r>
              <a:rPr lang="en-GB" dirty="0">
                <a:solidFill>
                  <a:srgbClr val="7030A0"/>
                </a:solidFill>
              </a:rPr>
              <a:t>Proposal not agreeable</a:t>
            </a:r>
            <a:r>
              <a:rPr lang="fr-FR" dirty="0">
                <a:solidFill>
                  <a:srgbClr val="7030A0"/>
                </a:solidFill>
              </a:rPr>
              <a:t>:</a:t>
            </a:r>
            <a:r>
              <a:rPr lang="en-US" dirty="0">
                <a:solidFill>
                  <a:srgbClr val="7030A0"/>
                </a:solidFill>
              </a:rPr>
              <a:t> further discuss criteria to be used </a:t>
            </a:r>
            <a:r>
              <a:rPr lang="en-US" dirty="0" smtClean="0">
                <a:solidFill>
                  <a:srgbClr val="7030A0"/>
                </a:solidFill>
              </a:rPr>
              <a:t>(if any criteria) at </a:t>
            </a:r>
            <a:r>
              <a:rPr lang="en-US" dirty="0">
                <a:solidFill>
                  <a:srgbClr val="7030A0"/>
                </a:solidFill>
              </a:rPr>
              <a:t>RAN4#98e</a:t>
            </a:r>
          </a:p>
          <a:p>
            <a:r>
              <a:rPr lang="en-US" dirty="0"/>
              <a:t>Agree channel BW size once the exemplary band is </a:t>
            </a:r>
            <a:r>
              <a:rPr lang="en-US" dirty="0" smtClean="0"/>
              <a:t>selected (and </a:t>
            </a:r>
            <a:r>
              <a:rPr lang="en-US" dirty="0"/>
              <a:t>in accordance with the selected exemplary band(s</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4252733152"/>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600"/>
              <a:t>Topic #4: FR2 proposed Exemplary Frequency band for NTN</a:t>
            </a:r>
            <a:endParaRPr lang="en-US" sz="3600" dirty="0"/>
          </a:p>
        </p:txBody>
      </p:sp>
      <p:sp>
        <p:nvSpPr>
          <p:cNvPr id="3" name="Espace réservé du contenu 2"/>
          <p:cNvSpPr>
            <a:spLocks noGrp="1"/>
          </p:cNvSpPr>
          <p:nvPr>
            <p:ph idx="1"/>
          </p:nvPr>
        </p:nvSpPr>
        <p:spPr/>
        <p:txBody>
          <a:bodyPr/>
          <a:lstStyle/>
          <a:p>
            <a:r>
              <a:rPr lang="en-US" dirty="0" smtClean="0"/>
              <a:t>Candidate FR2 exemplary band</a:t>
            </a:r>
          </a:p>
          <a:p>
            <a:pPr lvl="1"/>
            <a:r>
              <a:rPr lang="en-US" dirty="0" smtClean="0"/>
              <a:t>Consider an exemplary band which is partially FR2 (i.e. only UL is FR2 OR only DL is FR2).</a:t>
            </a:r>
          </a:p>
          <a:p>
            <a:pPr lvl="1"/>
            <a:r>
              <a:rPr lang="en-US" dirty="0" smtClean="0"/>
              <a:t>RAN4 to use as exemplary band of 17.7 – 20.2 GHz for DL and 27.5 – 30.0 GHz for UL with FDD mode.</a:t>
            </a:r>
          </a:p>
          <a:p>
            <a:pPr lvl="1"/>
            <a:r>
              <a:rPr lang="en-US" dirty="0" smtClean="0"/>
              <a:t>RAN4 </a:t>
            </a:r>
            <a:r>
              <a:rPr lang="en-US" dirty="0"/>
              <a:t>should consider coexistence scenarios NTN FDD with TN TDD in adjacent bands</a:t>
            </a:r>
            <a:r>
              <a:rPr lang="en-US" dirty="0" smtClean="0"/>
              <a:t>.</a:t>
            </a:r>
          </a:p>
          <a:p>
            <a:pPr lvl="2"/>
            <a:r>
              <a:rPr lang="en-US" dirty="0">
                <a:solidFill>
                  <a:srgbClr val="7030A0"/>
                </a:solidFill>
              </a:rPr>
              <a:t>Several companies showed disagreement for </a:t>
            </a:r>
            <a:r>
              <a:rPr lang="en-GB" dirty="0">
                <a:solidFill>
                  <a:srgbClr val="7030A0"/>
                </a:solidFill>
              </a:rPr>
              <a:t>coexistence scenarios NTN FDD with TN TDD in adjacent bands in FR2</a:t>
            </a:r>
            <a:r>
              <a:rPr lang="en-GB" dirty="0" smtClean="0">
                <a:solidFill>
                  <a:srgbClr val="7030A0"/>
                </a:solidFill>
              </a:rPr>
              <a:t>.</a:t>
            </a:r>
            <a:endParaRPr lang="en-US" dirty="0" smtClean="0">
              <a:solidFill>
                <a:srgbClr val="7030A0"/>
              </a:solidFill>
            </a:endParaRPr>
          </a:p>
          <a:p>
            <a:r>
              <a:rPr lang="en-GB" dirty="0" smtClean="0"/>
              <a:t>Candidate FR2 band configurations</a:t>
            </a:r>
          </a:p>
          <a:p>
            <a:pPr lvl="1"/>
            <a:r>
              <a:rPr lang="en-US" dirty="0" smtClean="0"/>
              <a:t>Select the channel BW sizes to be considered for in accordance with the selected exemplary band(s).</a:t>
            </a:r>
            <a:endParaRPr lang="en-US" dirty="0"/>
          </a:p>
        </p:txBody>
      </p:sp>
    </p:spTree>
    <p:extLst>
      <p:ext uri="{BB962C8B-B14F-4D97-AF65-F5344CB8AC3E}">
        <p14:creationId xmlns:p14="http://schemas.microsoft.com/office/powerpoint/2010/main" val="1401475288"/>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20175" cy="1325563"/>
          </a:xfrm>
        </p:spPr>
        <p:txBody>
          <a:bodyPr/>
          <a:lstStyle/>
          <a:p>
            <a:r>
              <a:rPr lang="en-US" sz="3600" noProof="0" dirty="0" smtClean="0"/>
              <a:t>Topic #5: </a:t>
            </a:r>
            <a:r>
              <a:rPr lang="en-US" sz="3600" dirty="0"/>
              <a:t>Exemplary Frequency band for HAPS/HIBS</a:t>
            </a:r>
            <a:endParaRPr lang="en-US" sz="3600" noProof="0" dirty="0"/>
          </a:p>
        </p:txBody>
      </p:sp>
      <p:sp>
        <p:nvSpPr>
          <p:cNvPr id="3" name="Espace réservé du contenu 2"/>
          <p:cNvSpPr>
            <a:spLocks noGrp="1"/>
          </p:cNvSpPr>
          <p:nvPr>
            <p:ph idx="1"/>
          </p:nvPr>
        </p:nvSpPr>
        <p:spPr/>
        <p:txBody>
          <a:bodyPr/>
          <a:lstStyle/>
          <a:p>
            <a:r>
              <a:rPr lang="en-US" noProof="0" dirty="0" smtClean="0">
                <a:solidFill>
                  <a:srgbClr val="7030A0"/>
                </a:solidFill>
              </a:rPr>
              <a:t>Too early to discuss, postponed to RAN4#98e</a:t>
            </a:r>
          </a:p>
          <a:p>
            <a:r>
              <a:rPr lang="en-GB" dirty="0"/>
              <a:t>Candidate HAPS/HIBS exemplary </a:t>
            </a:r>
            <a:r>
              <a:rPr lang="en-GB" dirty="0" smtClean="0"/>
              <a:t>bands</a:t>
            </a:r>
          </a:p>
          <a:p>
            <a:pPr lvl="1"/>
            <a:r>
              <a:rPr lang="en-US" dirty="0"/>
              <a:t>LS to RAN plenary for guideline and the accurate definition for HAPS, and HAPS frequency bands.</a:t>
            </a:r>
          </a:p>
          <a:p>
            <a:pPr lvl="1"/>
            <a:r>
              <a:rPr lang="en-US" dirty="0"/>
              <a:t>Leave this topic for FFS.</a:t>
            </a:r>
            <a:endParaRPr lang="en-GB" dirty="0"/>
          </a:p>
          <a:p>
            <a:r>
              <a:rPr lang="en-GB" dirty="0"/>
              <a:t>Candidate HAPS/HIBS band </a:t>
            </a:r>
            <a:r>
              <a:rPr lang="en-GB" dirty="0" smtClean="0"/>
              <a:t>configurations</a:t>
            </a:r>
          </a:p>
          <a:p>
            <a:pPr lvl="1"/>
            <a:r>
              <a:rPr lang="en-US" dirty="0"/>
              <a:t>Further discuss on HAPS BW configuration for FFS</a:t>
            </a:r>
            <a:endParaRPr lang="en-US" noProof="0" dirty="0">
              <a:solidFill>
                <a:srgbClr val="7030A0"/>
              </a:solidFill>
            </a:endParaRPr>
          </a:p>
        </p:txBody>
      </p:sp>
    </p:spTree>
    <p:extLst>
      <p:ext uri="{BB962C8B-B14F-4D97-AF65-F5344CB8AC3E}">
        <p14:creationId xmlns:p14="http://schemas.microsoft.com/office/powerpoint/2010/main" val="1568946623"/>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#6: </a:t>
            </a:r>
            <a:r>
              <a:rPr lang="en-US" sz="3600" dirty="0"/>
              <a:t>RAN4 Proposed RF core requirements</a:t>
            </a:r>
            <a:endParaRPr lang="en-US" sz="3600" noProof="0" dirty="0"/>
          </a:p>
        </p:txBody>
      </p:sp>
      <p:sp>
        <p:nvSpPr>
          <p:cNvPr id="3" name="Espace réservé du contenu 2"/>
          <p:cNvSpPr>
            <a:spLocks noGrp="1"/>
          </p:cNvSpPr>
          <p:nvPr>
            <p:ph idx="1"/>
          </p:nvPr>
        </p:nvSpPr>
        <p:spPr>
          <a:xfrm>
            <a:off x="838200" y="1739900"/>
            <a:ext cx="10515600" cy="4351338"/>
          </a:xfrm>
        </p:spPr>
        <p:txBody>
          <a:bodyPr/>
          <a:lstStyle/>
          <a:p>
            <a:r>
              <a:rPr lang="en-US" sz="2400" dirty="0"/>
              <a:t>RAN4 shall define NTN UE RF requirements based on existing UE RF requirements (specified in TS 38.101-1 and 38.101-2</a:t>
            </a:r>
            <a:r>
              <a:rPr lang="en-US" sz="2400" dirty="0" smtClean="0"/>
              <a:t>).</a:t>
            </a:r>
          </a:p>
          <a:p>
            <a:pPr lvl="1"/>
            <a:r>
              <a:rPr lang="en-US" sz="2000" dirty="0">
                <a:solidFill>
                  <a:srgbClr val="FF6600"/>
                </a:solidFill>
              </a:rPr>
              <a:t>Alternative proposal : </a:t>
            </a:r>
            <a:r>
              <a:rPr lang="en-US" sz="2000" dirty="0" smtClean="0">
                <a:solidFill>
                  <a:srgbClr val="FF6600"/>
                </a:solidFill>
              </a:rPr>
              <a:t>Remove “and </a:t>
            </a:r>
            <a:r>
              <a:rPr lang="en-US" sz="2000" b="1" dirty="0" smtClean="0">
                <a:solidFill>
                  <a:srgbClr val="FF6600"/>
                </a:solidFill>
              </a:rPr>
              <a:t>TS 38.101-2</a:t>
            </a:r>
            <a:r>
              <a:rPr lang="en-US" sz="2000" dirty="0" smtClean="0">
                <a:solidFill>
                  <a:srgbClr val="FF6600"/>
                </a:solidFill>
              </a:rPr>
              <a:t>”</a:t>
            </a:r>
          </a:p>
          <a:p>
            <a:pPr lvl="1"/>
            <a:r>
              <a:rPr lang="en-US" sz="2000" dirty="0" smtClean="0"/>
              <a:t>38.101-2 cannot be reused as baseline for FDD NTN UE;</a:t>
            </a:r>
          </a:p>
          <a:p>
            <a:r>
              <a:rPr lang="en-US" sz="2400" dirty="0" smtClean="0"/>
              <a:t>Continue </a:t>
            </a:r>
            <a:r>
              <a:rPr lang="en-US" sz="2400" dirty="0"/>
              <a:t>discussion with respect to potential NTN UE RF </a:t>
            </a:r>
            <a:r>
              <a:rPr lang="en-US" sz="2400" dirty="0" smtClean="0"/>
              <a:t>requirements </a:t>
            </a:r>
            <a:r>
              <a:rPr lang="en-US" sz="2400" dirty="0"/>
              <a:t>that might be different from TN UE RF</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fr-FR" sz="2000" dirty="0" smtClean="0">
                <a:solidFill>
                  <a:srgbClr val="7030A0"/>
                </a:solidFill>
              </a:rPr>
              <a:t>:</a:t>
            </a:r>
            <a:r>
              <a:rPr lang="en-US" sz="2000" dirty="0" smtClean="0">
                <a:solidFill>
                  <a:srgbClr val="7030A0"/>
                </a:solidFill>
              </a:rPr>
              <a:t> </a:t>
            </a:r>
            <a:r>
              <a:rPr lang="en-US" sz="2000" dirty="0">
                <a:solidFill>
                  <a:srgbClr val="7030A0"/>
                </a:solidFill>
              </a:rPr>
              <a:t>too early for such proposal.</a:t>
            </a:r>
          </a:p>
          <a:p>
            <a:r>
              <a:rPr lang="en-US" sz="2400" dirty="0" smtClean="0"/>
              <a:t>Continue </a:t>
            </a:r>
            <a:r>
              <a:rPr lang="en-US" sz="2400" dirty="0"/>
              <a:t>discussion with respect to NTN UE RF </a:t>
            </a:r>
            <a:r>
              <a:rPr lang="en-US" sz="2400" dirty="0" smtClean="0"/>
              <a:t>parameters </a:t>
            </a:r>
            <a:r>
              <a:rPr lang="en-US" sz="2400" dirty="0"/>
              <a:t>(e.g. REFSENS, Maximum Transmitted Power) that should be kept the same as for TN, in order to allow operational compatibility across NTN and TN</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en-US" sz="2000" noProof="0" dirty="0" smtClean="0">
                <a:solidFill>
                  <a:srgbClr val="7030A0"/>
                </a:solidFill>
              </a:rPr>
              <a:t>: </a:t>
            </a:r>
            <a:r>
              <a:rPr lang="en-US" sz="2000" dirty="0">
                <a:solidFill>
                  <a:srgbClr val="7030A0"/>
                </a:solidFill>
              </a:rPr>
              <a:t>Coexistence study and technical analysis required before</a:t>
            </a:r>
          </a:p>
        </p:txBody>
      </p:sp>
    </p:spTree>
    <p:extLst>
      <p:ext uri="{BB962C8B-B14F-4D97-AF65-F5344CB8AC3E}">
        <p14:creationId xmlns:p14="http://schemas.microsoft.com/office/powerpoint/2010/main" val="374073641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xmlns="" id="{3794A7AC-F975-4B82-9FCA-9C67ECE03726}"/>
              </a:ext>
            </a:extLst>
          </p:cNvPr>
          <p:cNvSpPr>
            <a:spLocks noGrp="1"/>
          </p:cNvSpPr>
          <p:nvPr>
            <p:ph type="title"/>
          </p:nvPr>
        </p:nvSpPr>
        <p:spPr/>
        <p:txBody>
          <a:bodyPr/>
          <a:lstStyle/>
          <a:p>
            <a:r>
              <a:rPr lang="en-US" altLang="en-US" sz="3600" noProof="0" dirty="0" smtClean="0"/>
              <a:t>Content</a:t>
            </a:r>
            <a:endParaRPr lang="en-US" altLang="en-US" sz="3600" noProof="0" dirty="0"/>
          </a:p>
        </p:txBody>
      </p:sp>
      <p:sp>
        <p:nvSpPr>
          <p:cNvPr id="7171" name="Content Placeholder 2">
            <a:extLst>
              <a:ext uri="{FF2B5EF4-FFF2-40B4-BE49-F238E27FC236}">
                <a16:creationId xmlns:a16="http://schemas.microsoft.com/office/drawing/2014/main" xmlns="" id="{8B215120-9330-4C24-86C0-93DB3C460B0D}"/>
              </a:ext>
            </a:extLst>
          </p:cNvPr>
          <p:cNvSpPr>
            <a:spLocks noGrp="1"/>
          </p:cNvSpPr>
          <p:nvPr>
            <p:ph idx="1"/>
          </p:nvPr>
        </p:nvSpPr>
        <p:spPr/>
        <p:txBody>
          <a:bodyPr/>
          <a:lstStyle/>
          <a:p>
            <a:r>
              <a:rPr lang="en-US" noProof="0" dirty="0" smtClean="0"/>
              <a:t>Topic #1: </a:t>
            </a:r>
            <a:r>
              <a:rPr lang="en-US" dirty="0"/>
              <a:t>General RAN4 use cases related </a:t>
            </a:r>
            <a:r>
              <a:rPr lang="en-US" dirty="0" smtClean="0"/>
              <a:t>aspects</a:t>
            </a:r>
          </a:p>
          <a:p>
            <a:r>
              <a:rPr lang="en-US" noProof="0" dirty="0" smtClean="0"/>
              <a:t>Topic #2: </a:t>
            </a:r>
            <a:r>
              <a:rPr lang="en-US" dirty="0"/>
              <a:t>System NTN RF core requirements</a:t>
            </a:r>
            <a:r>
              <a:rPr lang="en-US" noProof="0" dirty="0" smtClean="0"/>
              <a:t>	</a:t>
            </a:r>
          </a:p>
          <a:p>
            <a:r>
              <a:rPr lang="en-US" noProof="0" dirty="0" smtClean="0"/>
              <a:t>Topic #3</a:t>
            </a:r>
            <a:r>
              <a:rPr lang="en-US" dirty="0"/>
              <a:t>: FR1 proposed Exemplary Frequency band for </a:t>
            </a:r>
            <a:r>
              <a:rPr lang="en-US" dirty="0" smtClean="0"/>
              <a:t>NTN</a:t>
            </a:r>
          </a:p>
          <a:p>
            <a:r>
              <a:rPr lang="en-US" dirty="0" smtClean="0"/>
              <a:t>Topic </a:t>
            </a:r>
            <a:r>
              <a:rPr lang="en-US" noProof="0" dirty="0" smtClean="0"/>
              <a:t>#4: </a:t>
            </a:r>
            <a:r>
              <a:rPr lang="en-US" dirty="0"/>
              <a:t>FR2 proposed Exemplary Frequency band for NTN</a:t>
            </a:r>
            <a:endParaRPr lang="en-US" noProof="0" dirty="0" smtClean="0"/>
          </a:p>
          <a:p>
            <a:r>
              <a:rPr lang="en-US" noProof="0" dirty="0" smtClean="0"/>
              <a:t>Topic #5: </a:t>
            </a:r>
            <a:r>
              <a:rPr lang="en-US" dirty="0"/>
              <a:t>Exemplary Frequency band for HAPS/HIBS</a:t>
            </a:r>
            <a:endParaRPr lang="en-US" noProof="0" dirty="0" smtClean="0"/>
          </a:p>
          <a:p>
            <a:r>
              <a:rPr lang="en-US" noProof="0" dirty="0" smtClean="0"/>
              <a:t>Topic #6: </a:t>
            </a:r>
            <a:r>
              <a:rPr lang="en-US" dirty="0"/>
              <a:t>RAN4 Proposed RF core requirements</a:t>
            </a:r>
            <a:endParaRPr lang="en-US" noProof="0" dirty="0" smtClean="0"/>
          </a:p>
          <a:p>
            <a:pPr marL="0" indent="0">
              <a:buNone/>
            </a:pPr>
            <a:r>
              <a:rPr lang="en-US" noProof="0" dirty="0" smtClean="0"/>
              <a:t>	</a:t>
            </a:r>
          </a:p>
          <a:p>
            <a:endParaRPr lang="en-US" altLang="en-US" noProof="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3AFF4909-1900-46CD-87F7-AE296C59418F}"/>
              </a:ext>
            </a:extLst>
          </p:cNvPr>
          <p:cNvSpPr>
            <a:spLocks noGrp="1"/>
          </p:cNvSpPr>
          <p:nvPr>
            <p:ph type="title"/>
          </p:nvPr>
        </p:nvSpPr>
        <p:spPr/>
        <p:txBody>
          <a:bodyPr/>
          <a:lstStyle/>
          <a:p>
            <a:r>
              <a:rPr lang="en-US" altLang="en-US" noProof="0" smtClean="0"/>
              <a:t>Summary</a:t>
            </a:r>
            <a:endParaRPr lang="en-US" altLang="en-US" noProof="0" dirty="0"/>
          </a:p>
        </p:txBody>
      </p:sp>
      <p:sp>
        <p:nvSpPr>
          <p:cNvPr id="8195" name="Content Placeholder 2">
            <a:extLst>
              <a:ext uri="{FF2B5EF4-FFF2-40B4-BE49-F238E27FC236}">
                <a16:creationId xmlns:a16="http://schemas.microsoft.com/office/drawing/2014/main" xmlns="" id="{A955EC6E-B2A1-4AA5-9F6A-E317D7FE324C}"/>
              </a:ext>
            </a:extLst>
          </p:cNvPr>
          <p:cNvSpPr>
            <a:spLocks noGrp="1"/>
          </p:cNvSpPr>
          <p:nvPr>
            <p:ph idx="1"/>
          </p:nvPr>
        </p:nvSpPr>
        <p:spPr/>
        <p:txBody>
          <a:bodyPr/>
          <a:lstStyle/>
          <a:p>
            <a:r>
              <a:rPr lang="en-US" altLang="en-US" dirty="0"/>
              <a:t>List</a:t>
            </a:r>
            <a:r>
              <a:rPr lang="en-US" altLang="en-US" noProof="0" dirty="0" smtClean="0"/>
              <a:t> of proposals for each topics discussed</a:t>
            </a:r>
            <a:endParaRPr lang="en-US" dirty="0" smtClean="0">
              <a:solidFill>
                <a:schemeClr val="accent6">
                  <a:lumMod val="75000"/>
                </a:schemeClr>
              </a:solidFill>
            </a:endParaRPr>
          </a:p>
          <a:p>
            <a:r>
              <a:rPr lang="en-US" dirty="0"/>
              <a:t>In </a:t>
            </a:r>
            <a:r>
              <a:rPr lang="en-US" dirty="0" smtClean="0"/>
              <a:t>“agreements” </a:t>
            </a:r>
            <a:r>
              <a:rPr lang="en-US" dirty="0"/>
              <a:t>part</a:t>
            </a:r>
          </a:p>
          <a:p>
            <a:pPr lvl="1"/>
            <a:r>
              <a:rPr lang="en-US" dirty="0" smtClean="0">
                <a:solidFill>
                  <a:schemeClr val="accent6">
                    <a:lumMod val="75000"/>
                  </a:schemeClr>
                </a:solidFill>
              </a:rPr>
              <a:t>Proposals with “green</a:t>
            </a:r>
            <a:r>
              <a:rPr lang="en-US" dirty="0">
                <a:solidFill>
                  <a:schemeClr val="accent6">
                    <a:lumMod val="75000"/>
                  </a:schemeClr>
                </a:solidFill>
              </a:rPr>
              <a:t>” </a:t>
            </a:r>
            <a:r>
              <a:rPr lang="en-US" dirty="0" smtClean="0">
                <a:solidFill>
                  <a:schemeClr val="accent6">
                    <a:lumMod val="75000"/>
                  </a:schemeClr>
                </a:solidFill>
              </a:rPr>
              <a:t>comments are agreeable.</a:t>
            </a:r>
            <a:endParaRPr lang="en-US" sz="2800" dirty="0"/>
          </a:p>
          <a:p>
            <a:r>
              <a:rPr lang="en-US" dirty="0"/>
              <a:t>In </a:t>
            </a:r>
            <a:r>
              <a:rPr lang="en-US" dirty="0" smtClean="0"/>
              <a:t>“open issues” </a:t>
            </a:r>
            <a:r>
              <a:rPr lang="en-US" dirty="0"/>
              <a:t>part</a:t>
            </a:r>
            <a:endParaRPr lang="fr-FR" dirty="0"/>
          </a:p>
          <a:p>
            <a:pPr lvl="1"/>
            <a:r>
              <a:rPr lang="en-US" dirty="0" smtClean="0">
                <a:solidFill>
                  <a:srgbClr val="7030A0"/>
                </a:solidFill>
              </a:rPr>
              <a:t>Proposals </a:t>
            </a:r>
            <a:r>
              <a:rPr lang="en-US" dirty="0">
                <a:solidFill>
                  <a:srgbClr val="7030A0"/>
                </a:solidFill>
              </a:rPr>
              <a:t>with “purple” </a:t>
            </a:r>
            <a:r>
              <a:rPr lang="en-US" dirty="0" smtClean="0">
                <a:solidFill>
                  <a:srgbClr val="7030A0"/>
                </a:solidFill>
              </a:rPr>
              <a:t>comments not agreeable.</a:t>
            </a:r>
            <a:endParaRPr lang="fr-FR" dirty="0" smtClean="0">
              <a:solidFill>
                <a:srgbClr val="7030A0"/>
              </a:solidFill>
            </a:endParaRPr>
          </a:p>
          <a:p>
            <a:pPr lvl="1"/>
            <a:r>
              <a:rPr lang="en-US" dirty="0" smtClean="0">
                <a:solidFill>
                  <a:schemeClr val="accent2">
                    <a:lumMod val="75000"/>
                  </a:schemeClr>
                </a:solidFill>
              </a:rPr>
              <a:t>Proposals with “orange” comments not agreeable: </a:t>
            </a:r>
            <a:endParaRPr lang="en-US" dirty="0"/>
          </a:p>
          <a:p>
            <a:pPr lvl="2"/>
            <a:r>
              <a:rPr lang="en-US" dirty="0"/>
              <a:t>If there is a GTW session and we could agree on some of them, this WF will be revised anyway;</a:t>
            </a:r>
          </a:p>
          <a:p>
            <a:pPr lvl="2"/>
            <a:r>
              <a:rPr lang="en-US" dirty="0"/>
              <a:t>Please also note that the </a:t>
            </a:r>
            <a:r>
              <a:rPr lang="en-US" dirty="0">
                <a:solidFill>
                  <a:schemeClr val="accent2">
                    <a:lumMod val="75000"/>
                  </a:schemeClr>
                </a:solidFill>
              </a:rPr>
              <a:t>“orange” </a:t>
            </a:r>
            <a:r>
              <a:rPr lang="en-US" dirty="0"/>
              <a:t>proposals were the results of “agreed with changes” comments.</a:t>
            </a:r>
            <a:endParaRPr lang="fr-FR" dirty="0"/>
          </a:p>
          <a:p>
            <a:pPr lvl="1"/>
            <a:r>
              <a:rPr lang="en-US" dirty="0" smtClean="0"/>
              <a:t>Proposals </a:t>
            </a:r>
            <a:r>
              <a:rPr lang="en-US" dirty="0" smtClean="0"/>
              <a:t>without any comment were not </a:t>
            </a:r>
            <a:r>
              <a:rPr lang="en-US" dirty="0" smtClean="0"/>
              <a:t>discussed.</a:t>
            </a:r>
            <a:endParaRPr lang="fr-FR" dirty="0"/>
          </a:p>
          <a:p>
            <a:pPr lvl="1"/>
            <a:endParaRPr lang="en-US" altLang="en-US" dirty="0" smtClean="0">
              <a:solidFill>
                <a:srgbClr val="7030A0"/>
              </a:solidFill>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3781425" y="3302000"/>
            <a:ext cx="4419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en-US" sz="6000" b="1" dirty="0" smtClean="0"/>
              <a:t>Agreements</a:t>
            </a:r>
            <a:endParaRPr lang="en-US" sz="6000" b="1" dirty="0"/>
          </a:p>
        </p:txBody>
      </p:sp>
    </p:spTree>
    <p:extLst>
      <p:ext uri="{BB962C8B-B14F-4D97-AF65-F5344CB8AC3E}">
        <p14:creationId xmlns:p14="http://schemas.microsoft.com/office/powerpoint/2010/main" val="273672164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400" dirty="0"/>
              <a:t>RAN4 should consider all the relevant sources (including but not limited to ITU-R Radio Regulations, relevant national regulations, pre-existing Harmonized Standards developed for example in ETSI, coexistence studies approved by regulatory bodies and/or 3GPP specifications) </a:t>
            </a:r>
            <a:r>
              <a:rPr lang="en-US" sz="2400" dirty="0"/>
              <a:t>in order to specify NTN RF requirements</a:t>
            </a:r>
            <a:r>
              <a:rPr lang="en-US" sz="2400" dirty="0" smtClean="0"/>
              <a:t>.</a:t>
            </a:r>
          </a:p>
          <a:p>
            <a:pPr lvl="1"/>
            <a:r>
              <a:rPr lang="en-US" sz="2000" dirty="0">
                <a:solidFill>
                  <a:srgbClr val="00B050"/>
                </a:solidFill>
              </a:rPr>
              <a:t>no concerns raised so far</a:t>
            </a:r>
          </a:p>
          <a:p>
            <a:r>
              <a:rPr lang="en-GB" sz="2400" dirty="0" smtClean="0"/>
              <a:t>RAN4 </a:t>
            </a:r>
            <a:r>
              <a:rPr lang="en-GB" sz="2400" dirty="0"/>
              <a:t>should </a:t>
            </a:r>
            <a:r>
              <a:rPr lang="en-US" sz="2400" dirty="0"/>
              <a:t>select appropriate exemplary bands for NTN and to carry the needed adjacent channel coexistence studies in order to specify NTN RF requirements</a:t>
            </a:r>
            <a:r>
              <a:rPr lang="en-GB" sz="2400" dirty="0" smtClean="0"/>
              <a:t>.</a:t>
            </a:r>
          </a:p>
          <a:p>
            <a:pPr lvl="1"/>
            <a:r>
              <a:rPr lang="en-US" sz="2000" dirty="0">
                <a:solidFill>
                  <a:srgbClr val="00B050"/>
                </a:solidFill>
              </a:rPr>
              <a:t>no concern </a:t>
            </a:r>
            <a:r>
              <a:rPr lang="en-US" sz="2000" dirty="0">
                <a:solidFill>
                  <a:srgbClr val="00B050"/>
                </a:solidFill>
              </a:rPr>
              <a:t>raised so </a:t>
            </a:r>
            <a:r>
              <a:rPr lang="en-US" sz="2000" dirty="0">
                <a:solidFill>
                  <a:srgbClr val="00B050"/>
                </a:solidFill>
              </a:rPr>
              <a:t>far</a:t>
            </a:r>
          </a:p>
          <a:p>
            <a:r>
              <a:rPr lang="en-GB" sz="2400" dirty="0"/>
              <a:t>Select exemplary bands before going to the detail of RF core requirements.</a:t>
            </a:r>
          </a:p>
          <a:p>
            <a:pPr lvl="1"/>
            <a:r>
              <a:rPr lang="en-US" sz="2000" dirty="0">
                <a:solidFill>
                  <a:srgbClr val="00B050"/>
                </a:solidFill>
              </a:rPr>
              <a:t>no concern raised so </a:t>
            </a:r>
            <a:r>
              <a:rPr lang="en-US" sz="2000" dirty="0" smtClean="0">
                <a:solidFill>
                  <a:srgbClr val="00B050"/>
                </a:solidFill>
              </a:rPr>
              <a:t>far</a:t>
            </a:r>
            <a:endParaRPr lang="en-US" dirty="0"/>
          </a:p>
        </p:txBody>
      </p:sp>
    </p:spTree>
    <p:extLst>
      <p:ext uri="{BB962C8B-B14F-4D97-AF65-F5344CB8AC3E}">
        <p14:creationId xmlns:p14="http://schemas.microsoft.com/office/powerpoint/2010/main" val="1865510525"/>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3GPP RAN4 should provide/conduct relative independent adjacent channel coexistence studies to develop RF requirements for NTN.</a:t>
            </a:r>
          </a:p>
          <a:p>
            <a:pPr lvl="1"/>
            <a:r>
              <a:rPr lang="en-US" sz="2000" dirty="0">
                <a:solidFill>
                  <a:srgbClr val="00B050"/>
                </a:solidFill>
              </a:rPr>
              <a:t>no concern raised so </a:t>
            </a:r>
            <a:r>
              <a:rPr lang="en-US" sz="2000" dirty="0">
                <a:solidFill>
                  <a:srgbClr val="00B050"/>
                </a:solidFill>
              </a:rPr>
              <a:t>far</a:t>
            </a:r>
            <a:endParaRPr lang="en-GB" sz="2000" dirty="0">
              <a:solidFill>
                <a:srgbClr val="00B050"/>
              </a:solidFill>
            </a:endParaRPr>
          </a:p>
          <a:p>
            <a:r>
              <a:rPr lang="en-GB" sz="2400" dirty="0" smtClean="0"/>
              <a:t>NTN </a:t>
            </a:r>
            <a:r>
              <a:rPr lang="en-GB" sz="2400" dirty="0"/>
              <a:t>RF requirements shall be specified assuming no impact on TN RF requirements.</a:t>
            </a:r>
          </a:p>
          <a:p>
            <a:pPr lvl="1"/>
            <a:r>
              <a:rPr lang="en-US" sz="2000" dirty="0">
                <a:solidFill>
                  <a:srgbClr val="00B050"/>
                </a:solidFill>
              </a:rPr>
              <a:t>no concern raised so far</a:t>
            </a:r>
            <a:endParaRPr lang="en-GB" sz="2000" dirty="0"/>
          </a:p>
          <a:p>
            <a:r>
              <a:rPr lang="en-US" sz="2400" dirty="0" smtClean="0"/>
              <a:t>For </a:t>
            </a:r>
            <a:r>
              <a:rPr lang="en-US" sz="2400" dirty="0"/>
              <a:t>coexistence studied, both NTN/NTN and NTN/TN in adjacent channels should be considered.</a:t>
            </a:r>
          </a:p>
          <a:p>
            <a:pPr lvl="1"/>
            <a:r>
              <a:rPr lang="en-US" sz="2000" dirty="0">
                <a:solidFill>
                  <a:srgbClr val="00B050"/>
                </a:solidFill>
              </a:rPr>
              <a:t>no concern raised so far</a:t>
            </a:r>
          </a:p>
          <a:p>
            <a:r>
              <a:rPr lang="en-GB" sz="2400" dirty="0" smtClean="0"/>
              <a:t>RAN4 </a:t>
            </a:r>
            <a:r>
              <a:rPr lang="en-GB" sz="2400" dirty="0"/>
              <a:t>need to consider how to take into account the heterogeneous cell patterns of NTN and TN networks assuming that they serve the same areas.</a:t>
            </a:r>
          </a:p>
          <a:p>
            <a:pPr lvl="1"/>
            <a:r>
              <a:rPr lang="en-US" sz="2000" dirty="0">
                <a:solidFill>
                  <a:srgbClr val="00B050"/>
                </a:solidFill>
              </a:rPr>
              <a:t>no concern raised so </a:t>
            </a:r>
            <a:r>
              <a:rPr lang="en-US" sz="2000" dirty="0" smtClean="0">
                <a:solidFill>
                  <a:srgbClr val="00B050"/>
                </a:solidFill>
              </a:rPr>
              <a:t>far</a:t>
            </a:r>
            <a:endParaRPr lang="en-US" sz="2000" dirty="0">
              <a:solidFill>
                <a:srgbClr val="00B050"/>
              </a:solidFill>
            </a:endParaRPr>
          </a:p>
          <a:p>
            <a:pPr marL="457200" lvl="1" indent="0">
              <a:buNone/>
            </a:pPr>
            <a:endParaRPr lang="en-US" sz="1800" dirty="0" smtClean="0">
              <a:solidFill>
                <a:srgbClr val="00B050"/>
              </a:solidFill>
            </a:endParaRPr>
          </a:p>
        </p:txBody>
      </p:sp>
    </p:spTree>
    <p:extLst>
      <p:ext uri="{BB962C8B-B14F-4D97-AF65-F5344CB8AC3E}">
        <p14:creationId xmlns:p14="http://schemas.microsoft.com/office/powerpoint/2010/main" val="104160068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smtClean="0"/>
              <a:t>For </a:t>
            </a:r>
            <a:r>
              <a:rPr lang="en-GB" sz="2400" dirty="0"/>
              <a:t>exemplary band in FR1, RAN4 should consider </a:t>
            </a:r>
            <a:r>
              <a:rPr lang="en-GB" sz="2400" b="1" dirty="0"/>
              <a:t>at least</a:t>
            </a:r>
            <a:r>
              <a:rPr lang="en-GB" sz="2400" dirty="0"/>
              <a:t> satellite scenarios C1.1, C2.1 (LEO Earth Fixed Beams and Earth Moving Beams) and A1 (GEO):</a:t>
            </a:r>
            <a:endParaRPr lang="fr-FR" sz="2400" dirty="0"/>
          </a:p>
          <a:p>
            <a:pPr lvl="1"/>
            <a:r>
              <a:rPr lang="en-GB" sz="2000" dirty="0"/>
              <a:t>C1.1: LEO @ 600 km altitude, FR1, Earth fixed beams</a:t>
            </a:r>
            <a:endParaRPr lang="fr-FR" sz="2000" dirty="0"/>
          </a:p>
          <a:p>
            <a:pPr lvl="1"/>
            <a:r>
              <a:rPr lang="en-GB" sz="2000" dirty="0"/>
              <a:t>C2.1: LEO @ 600 km altitude, FR1, Earth moving beams</a:t>
            </a:r>
            <a:endParaRPr lang="fr-FR" sz="2000" dirty="0"/>
          </a:p>
          <a:p>
            <a:pPr lvl="1"/>
            <a:r>
              <a:rPr lang="en-GB" sz="2000" dirty="0"/>
              <a:t>A1: GEO @ 35,786 km altitude, FR1, Earth fixed beams </a:t>
            </a:r>
            <a:endParaRPr lang="en-GB" sz="2000" dirty="0" smtClean="0"/>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Further </a:t>
            </a:r>
            <a:r>
              <a:rPr lang="en-GB" sz="2400" dirty="0"/>
              <a:t>include following scenarios:</a:t>
            </a:r>
            <a:endParaRPr lang="fr-FR" sz="2400" dirty="0"/>
          </a:p>
          <a:p>
            <a:pPr lvl="1"/>
            <a:r>
              <a:rPr lang="en-GB" sz="2000" dirty="0"/>
              <a:t>C1.2: LEO @ 1200 km altitude, FR1, Earth fixed beams</a:t>
            </a:r>
            <a:endParaRPr lang="fr-FR" sz="2000" dirty="0"/>
          </a:p>
          <a:p>
            <a:pPr lvl="1"/>
            <a:r>
              <a:rPr lang="en-GB" sz="2000" dirty="0"/>
              <a:t>C2.2: LEO @ 1200 km altitude, FR1, Earth moving </a:t>
            </a:r>
            <a:r>
              <a:rPr lang="en-GB" sz="2000" dirty="0" smtClean="0"/>
              <a:t>beams</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p>
          <a:p>
            <a:r>
              <a:rPr lang="en-US" sz="2400" dirty="0"/>
              <a:t>Use TR 38.821 as a baseline/starting point, as long as HAPS is still included, and NTN study aligns with WID in RAN.</a:t>
            </a:r>
          </a:p>
          <a:p>
            <a:pPr lvl="1"/>
            <a:r>
              <a:rPr lang="en-US" sz="2000" dirty="0">
                <a:solidFill>
                  <a:srgbClr val="00B050"/>
                </a:solidFill>
              </a:rPr>
              <a:t>no concern raised so </a:t>
            </a:r>
            <a:r>
              <a:rPr lang="en-US" sz="2000" dirty="0" smtClean="0">
                <a:solidFill>
                  <a:srgbClr val="00B050"/>
                </a:solidFill>
              </a:rPr>
              <a:t>far</a:t>
            </a:r>
            <a:endParaRPr lang="en-GB" sz="2000" dirty="0"/>
          </a:p>
        </p:txBody>
      </p:sp>
    </p:spTree>
    <p:extLst>
      <p:ext uri="{BB962C8B-B14F-4D97-AF65-F5344CB8AC3E}">
        <p14:creationId xmlns:p14="http://schemas.microsoft.com/office/powerpoint/2010/main" val="94045990"/>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dirty="0"/>
              <a:t>Further discuss if and which HAPS scenarios should be considered by RAN4 as part of the WI NR-NTN-solutions.</a:t>
            </a:r>
          </a:p>
          <a:p>
            <a:pPr lvl="1"/>
            <a:r>
              <a:rPr lang="en-US" dirty="0">
                <a:solidFill>
                  <a:srgbClr val="00B050"/>
                </a:solidFill>
              </a:rPr>
              <a:t>no concern raised so far</a:t>
            </a:r>
            <a:endParaRPr lang="en-US" dirty="0"/>
          </a:p>
          <a:p>
            <a:r>
              <a:rPr lang="en-GB" dirty="0" smtClean="0"/>
              <a:t>TSG-RAN </a:t>
            </a:r>
            <a:r>
              <a:rPr lang="en-GB" dirty="0"/>
              <a:t>to decide the change from “HAPS” to “HIBS” in the NTN WI</a:t>
            </a:r>
          </a:p>
          <a:p>
            <a:pPr lvl="1"/>
            <a:r>
              <a:rPr lang="en-US" dirty="0">
                <a:solidFill>
                  <a:srgbClr val="00B050"/>
                </a:solidFill>
              </a:rPr>
              <a:t>no concern raised so far</a:t>
            </a:r>
          </a:p>
          <a:p>
            <a:r>
              <a:rPr lang="en-GB" dirty="0" smtClean="0"/>
              <a:t>ATG </a:t>
            </a:r>
            <a:r>
              <a:rPr lang="en-GB" dirty="0"/>
              <a:t>is to be considered for separate WI by RAN</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p>
          <a:p>
            <a:pPr lvl="1"/>
            <a:endParaRPr lang="en-GB" sz="2000" dirty="0" smtClean="0"/>
          </a:p>
          <a:p>
            <a:pPr lvl="1"/>
            <a:endParaRPr lang="fr-FR" sz="2000" dirty="0"/>
          </a:p>
        </p:txBody>
      </p:sp>
    </p:spTree>
    <p:extLst>
      <p:ext uri="{BB962C8B-B14F-4D97-AF65-F5344CB8AC3E}">
        <p14:creationId xmlns:p14="http://schemas.microsoft.com/office/powerpoint/2010/main" val="1689714149"/>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openxmlformats.org/package/2006/metadata/core-properties"/>
    <ds:schemaRef ds:uri="http://schemas.microsoft.com/office/2006/documentManagement/types"/>
    <ds:schemaRef ds:uri="http://purl.org/dc/dcmitype/"/>
    <ds:schemaRef ds:uri="http://www.w3.org/XML/1998/namespace"/>
    <ds:schemaRef ds:uri="http://purl.org/dc/terms/"/>
    <ds:schemaRef ds:uri="http://schemas.microsoft.com/office/infopath/2007/PartnerControls"/>
    <ds:schemaRef ds:uri="280d8efa-eff2-4910-88d2-79ca146720c4"/>
    <ds:schemaRef ds:uri="679a257e-872f-4c98-9e8a-0a9c104f72cd"/>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56</TotalTime>
  <Words>2383</Words>
  <Application>Microsoft Office PowerPoint</Application>
  <PresentationFormat>Personnalisé</PresentationFormat>
  <Paragraphs>295</Paragraphs>
  <Slides>24</Slides>
  <Notes>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Office Theme</vt:lpstr>
      <vt:lpstr>WF on NTN solutions </vt:lpstr>
      <vt:lpstr>Outline</vt:lpstr>
      <vt:lpstr>Content</vt:lpstr>
      <vt:lpstr>Summary</vt:lpstr>
      <vt:lpstr>Présentation PowerPoint</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#2: System NTN RF core requirements</vt:lpstr>
      <vt:lpstr>Présentation PowerPoint</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#2: System NTN RF core requirements</vt:lpstr>
      <vt:lpstr>Topic #2: System NTN RF core requirements</vt:lpstr>
      <vt:lpstr>Topic #3: FR1 proposed Exemplary Frequency band for NTN</vt:lpstr>
      <vt:lpstr>Topic #4: FR2 proposed Exemplary Frequency band for NTN</vt:lpstr>
      <vt:lpstr>Topic #5: Exemplary Frequency band for HAPS/HIBS</vt:lpstr>
      <vt:lpstr>Topic #6: RAN4 Proposed RF core requirements</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PANAITOPOL Dorin</cp:lastModifiedBy>
  <cp:revision>678</cp:revision>
  <dcterms:created xsi:type="dcterms:W3CDTF">2010-02-05T13:52:04Z</dcterms:created>
  <dcterms:modified xsi:type="dcterms:W3CDTF">2020-11-12T01:12:33Z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