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319" r:id="rId6"/>
    <p:sldId id="312" r:id="rId7"/>
    <p:sldId id="322" r:id="rId8"/>
    <p:sldId id="321" r:id="rId9"/>
    <p:sldId id="325" r:id="rId10"/>
    <p:sldId id="326" r:id="rId11"/>
    <p:sldId id="330" r:id="rId12"/>
    <p:sldId id="316" r:id="rId13"/>
    <p:sldId id="323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5B5A6E-FC0D-4AA0-83EF-A42E39561172}">
          <p14:sldIdLst>
            <p14:sldId id="256"/>
            <p14:sldId id="319"/>
            <p14:sldId id="312"/>
            <p14:sldId id="322"/>
            <p14:sldId id="321"/>
            <p14:sldId id="325"/>
            <p14:sldId id="326"/>
            <p14:sldId id="330"/>
            <p14:sldId id="316"/>
            <p14:sldId id="32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bian Huss" initials="F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68" autoAdjust="0"/>
    <p:restoredTop sz="91803" autoAdjust="0"/>
  </p:normalViewPr>
  <p:slideViewPr>
    <p:cSldViewPr>
      <p:cViewPr varScale="1">
        <p:scale>
          <a:sx n="101" d="100"/>
          <a:sy n="101" d="100"/>
        </p:scale>
        <p:origin x="-22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340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Way Forward on PMI Reporting Requirement for NR </a:t>
            </a:r>
            <a:r>
              <a:rPr lang="en-US" altLang="ja-JP" sz="4000" dirty="0" err="1"/>
              <a:t>eMIMO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Ericsson, Samsung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3612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#97</a:t>
            </a:r>
            <a:r>
              <a:rPr lang="en-US" altLang="zh-CN" b="1" dirty="0"/>
              <a:t>-e</a:t>
            </a:r>
            <a:r>
              <a:rPr lang="en-GB" b="1" dirty="0"/>
              <a:t>	</a:t>
            </a:r>
          </a:p>
          <a:p>
            <a:r>
              <a:rPr lang="en-GB" altLang="zh-CN" b="1" dirty="0"/>
              <a:t>Electronic Meeting, Nov 2</a:t>
            </a:r>
            <a:r>
              <a:rPr lang="en-GB" altLang="zh-CN" b="1" baseline="30000" dirty="0"/>
              <a:t>nd</a:t>
            </a:r>
            <a:r>
              <a:rPr lang="en-GB" altLang="zh-CN" b="1" dirty="0"/>
              <a:t> – Nov 13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  <a:p>
            <a:r>
              <a:rPr lang="en-US" b="1" dirty="0"/>
              <a:t>Agenda item: 7.9.4.3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/>
              <a:t>R4-2017531 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84DE0A-D0F1-40F2-8FE0-70F6D550B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 information: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882A9C-AC17-4019-ABB4-FEA28054B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(Custom) Low correlation:</a:t>
            </a:r>
          </a:p>
          <a:p>
            <a:endParaRPr lang="sv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5ACB272-B437-4176-B1ED-6416D4445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398" y="2746189"/>
            <a:ext cx="6139204" cy="136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197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Enhanced Type II Test Setup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55000" lnSpcReduction="20000"/>
          </a:bodyPr>
          <a:lstStyle/>
          <a:p>
            <a:pPr hangingPunct="0"/>
            <a:r>
              <a:rPr lang="en-GB" dirty="0">
                <a:solidFill>
                  <a:srgbClr val="00B050"/>
                </a:solidFill>
              </a:rPr>
              <a:t>Introduce Rel-16 </a:t>
            </a:r>
            <a:r>
              <a:rPr lang="en-GB" dirty="0" err="1">
                <a:solidFill>
                  <a:srgbClr val="00B050"/>
                </a:solidFill>
              </a:rPr>
              <a:t>eType</a:t>
            </a:r>
            <a:r>
              <a:rPr lang="en-GB" dirty="0">
                <a:solidFill>
                  <a:srgbClr val="00B050"/>
                </a:solidFill>
              </a:rPr>
              <a:t> II codebook requirements with SU-MIMO set-up under the condition that with proper test parameters, test metric/test requirements and test procedure to ensure enough performance difference over than Type I i.e. UE which employ Type I reporting will fail in the test case</a:t>
            </a:r>
            <a:r>
              <a:rPr lang="en-GB" strike="sngStrike" dirty="0">
                <a:solidFill>
                  <a:srgbClr val="00B050"/>
                </a:solidFill>
              </a:rPr>
              <a:t> </a:t>
            </a:r>
            <a:endParaRPr lang="sv-SE" dirty="0">
              <a:solidFill>
                <a:srgbClr val="00B050"/>
              </a:solidFill>
            </a:endParaRPr>
          </a:p>
          <a:p>
            <a:pPr lvl="0"/>
            <a:r>
              <a:rPr lang="en-US" dirty="0"/>
              <a:t> Test metric </a:t>
            </a:r>
            <a:r>
              <a:rPr lang="en-US" strike="sngStrike" dirty="0"/>
              <a:t>: Further check results based on following candidate options during 2</a:t>
            </a:r>
            <a:r>
              <a:rPr lang="en-US" strike="sngStrike" baseline="30000" dirty="0"/>
              <a:t>nd</a:t>
            </a:r>
            <a:r>
              <a:rPr lang="en-US" strike="sngStrike" dirty="0"/>
              <a:t> round </a:t>
            </a:r>
            <a:endParaRPr lang="sv-SE" strike="sngStrike" dirty="0"/>
          </a:p>
          <a:p>
            <a:pPr lvl="1"/>
            <a:r>
              <a:rPr lang="en-US" strike="sngStrike" dirty="0"/>
              <a:t>Option 1: Following PMI/Random </a:t>
            </a:r>
            <a:r>
              <a:rPr lang="en-US" strike="sngStrike" dirty="0" smtClean="0"/>
              <a:t>PMI (</a:t>
            </a:r>
            <a:r>
              <a:rPr lang="en-US" strike="sngStrike" dirty="0" err="1" smtClean="0"/>
              <a:t>eType</a:t>
            </a:r>
            <a:r>
              <a:rPr lang="en-US" strike="sngStrike" dirty="0" smtClean="0"/>
              <a:t> II codebook)</a:t>
            </a:r>
            <a:endParaRPr lang="sv-SE" strike="sngStrike" dirty="0"/>
          </a:p>
          <a:p>
            <a:pPr lvl="1"/>
            <a:r>
              <a:rPr lang="en-US" strike="sngStrike" dirty="0"/>
              <a:t>Option 2: Following with </a:t>
            </a:r>
            <a:r>
              <a:rPr lang="en-US" strike="sngStrike" dirty="0" err="1"/>
              <a:t>eType</a:t>
            </a:r>
            <a:r>
              <a:rPr lang="en-US" strike="sngStrike" dirty="0"/>
              <a:t> II codebook / following PMI with Type I codebook </a:t>
            </a:r>
            <a:r>
              <a:rPr lang="en-US" strike="sngStrike" dirty="0" smtClean="0"/>
              <a:t>(E///)</a:t>
            </a:r>
          </a:p>
          <a:p>
            <a:pPr lvl="2"/>
            <a:r>
              <a:rPr lang="en-US" strike="sngStrike" dirty="0"/>
              <a:t> </a:t>
            </a:r>
            <a:r>
              <a:rPr lang="en-US" strike="sngStrike" dirty="0" smtClean="0"/>
              <a:t>This test metric not applicable for UE which only not support Type I codebook</a:t>
            </a:r>
          </a:p>
          <a:p>
            <a:pPr lvl="1"/>
            <a:r>
              <a:rPr lang="en-US" strike="sngStrike" dirty="0" smtClean="0"/>
              <a:t>Option 3: </a:t>
            </a:r>
            <a:r>
              <a:rPr lang="en-US" dirty="0" smtClean="0">
                <a:solidFill>
                  <a:srgbClr val="00B050"/>
                </a:solidFill>
              </a:rPr>
              <a:t>Following PMI (</a:t>
            </a:r>
            <a:r>
              <a:rPr lang="en-US" dirty="0" err="1" smtClean="0">
                <a:solidFill>
                  <a:srgbClr val="00B050"/>
                </a:solidFill>
              </a:rPr>
              <a:t>eType</a:t>
            </a:r>
            <a:r>
              <a:rPr lang="en-US" dirty="0" smtClean="0">
                <a:solidFill>
                  <a:srgbClr val="00B050"/>
                </a:solidFill>
              </a:rPr>
              <a:t> II )/Random PMI (Type I codebook) (gamma values)  based on the assumption </a:t>
            </a:r>
            <a:r>
              <a:rPr lang="en-US" altLang="zh-CN" dirty="0" smtClean="0">
                <a:solidFill>
                  <a:srgbClr val="00B050"/>
                </a:solidFill>
              </a:rPr>
              <a:t>that there are </a:t>
            </a:r>
            <a:r>
              <a:rPr lang="en-GB" altLang="zh-CN" dirty="0" smtClean="0">
                <a:solidFill>
                  <a:srgbClr val="00B050"/>
                </a:solidFill>
              </a:rPr>
              <a:t>ensure </a:t>
            </a:r>
            <a:r>
              <a:rPr lang="en-GB" altLang="zh-CN" dirty="0">
                <a:solidFill>
                  <a:srgbClr val="00B050"/>
                </a:solidFill>
              </a:rPr>
              <a:t>enough performance difference over than Type I i.e. UE which employ Type I reporting will fail in the test case</a:t>
            </a:r>
            <a:r>
              <a:rPr lang="en-GB" altLang="zh-CN" strike="sngStrike" dirty="0">
                <a:solidFill>
                  <a:srgbClr val="00B050"/>
                </a:solidFill>
              </a:rPr>
              <a:t> </a:t>
            </a:r>
            <a:endParaRPr lang="en-GB" altLang="zh-CN" strike="sngStrike" dirty="0" smtClean="0">
              <a:solidFill>
                <a:srgbClr val="00B050"/>
              </a:solidFill>
            </a:endParaRP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This test metric applied to UE which support </a:t>
            </a:r>
            <a:r>
              <a:rPr lang="en-US" altLang="zh-CN" dirty="0" err="1" smtClean="0">
                <a:solidFill>
                  <a:srgbClr val="00B050"/>
                </a:solidFill>
              </a:rPr>
              <a:t>eType</a:t>
            </a:r>
            <a:r>
              <a:rPr lang="en-US" altLang="zh-CN" dirty="0" smtClean="0">
                <a:solidFill>
                  <a:srgbClr val="00B050"/>
                </a:solidFill>
              </a:rPr>
              <a:t> II codebook feedback irrespective whether supporting Type I codebook feedback or not </a:t>
            </a:r>
          </a:p>
          <a:p>
            <a:pPr lvl="1"/>
            <a:r>
              <a:rPr lang="en-US" altLang="zh-CN" dirty="0" smtClean="0">
                <a:solidFill>
                  <a:srgbClr val="00B050"/>
                </a:solidFill>
              </a:rPr>
              <a:t>FFS: Whether to check UE reported codebook not only within Type I codebook set</a:t>
            </a:r>
            <a:endParaRPr lang="sv-SE" altLang="zh-CN" dirty="0">
              <a:solidFill>
                <a:srgbClr val="00B050"/>
              </a:solidFill>
            </a:endParaRPr>
          </a:p>
          <a:p>
            <a:pPr lvl="1"/>
            <a:r>
              <a:rPr lang="en-US" strike="sngStrike" dirty="0" smtClean="0"/>
              <a:t> (Qualcomm, Samsung, China Telecomm, Apple, Huawei)</a:t>
            </a:r>
            <a:endParaRPr lang="en-US" strike="sngStrike" dirty="0" smtClean="0"/>
          </a:p>
          <a:p>
            <a:pPr hangingPunct="0"/>
            <a:r>
              <a:rPr lang="en-GB" dirty="0" smtClean="0"/>
              <a:t>Further study and define proper performance requirements if needed under MU-MIMO scenario in Rel-17 performance enhancement WI.</a:t>
            </a:r>
            <a:endParaRPr lang="sv-SE" dirty="0" smtClean="0"/>
          </a:p>
          <a:p>
            <a:pPr hangingPunct="0"/>
            <a:r>
              <a:rPr lang="en-GB" dirty="0" smtClean="0">
                <a:solidFill>
                  <a:srgbClr val="00B050"/>
                </a:solidFill>
              </a:rPr>
              <a:t>The </a:t>
            </a:r>
            <a:r>
              <a:rPr lang="en-GB" dirty="0">
                <a:solidFill>
                  <a:srgbClr val="00B050"/>
                </a:solidFill>
              </a:rPr>
              <a:t>same agreements applied for Rel-15 Type II test case(s).</a:t>
            </a:r>
            <a:endParaRPr lang="sv-SE" dirty="0">
              <a:solidFill>
                <a:srgbClr val="00B050"/>
              </a:solidFill>
            </a:endParaRPr>
          </a:p>
          <a:p>
            <a:pPr hangingPunct="0"/>
            <a:endParaRPr 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2458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20600"/>
            <a:ext cx="8413552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Test Parameters for SU-MIMO Test Setup - I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8928" y="1163600"/>
            <a:ext cx="8229600" cy="5289736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Number of CSI-RS ports:</a:t>
            </a:r>
          </a:p>
          <a:p>
            <a:pPr lvl="1"/>
            <a:r>
              <a:rPr lang="en-US" altLang="zh-CN" dirty="0"/>
              <a:t>16 ports with (N1,N2) = (4,2) and (O1,O2)=(4,4)</a:t>
            </a:r>
          </a:p>
          <a:p>
            <a:r>
              <a:rPr lang="en-US" altLang="zh-CN" dirty="0"/>
              <a:t>Number of PMI Sub-bands per CQI Sub-band</a:t>
            </a:r>
          </a:p>
          <a:p>
            <a:pPr lvl="1"/>
            <a:r>
              <a:rPr lang="en-US" altLang="zh-CN" dirty="0"/>
              <a:t>R = 1</a:t>
            </a:r>
          </a:p>
          <a:p>
            <a:r>
              <a:rPr lang="en-US" altLang="zh-CN" dirty="0"/>
              <a:t>Codebook parameter configuration </a:t>
            </a:r>
          </a:p>
          <a:p>
            <a:pPr lvl="1"/>
            <a:r>
              <a:rPr lang="en-US" altLang="zh-CN" dirty="0"/>
              <a:t>paramCombination-r16: 6, with L =4, </a:t>
            </a:r>
            <a:r>
              <a:rPr lang="en-US" altLang="zh-CN" i="1" dirty="0"/>
              <a:t>p</a:t>
            </a:r>
            <a:r>
              <a:rPr lang="el-GR" altLang="zh-CN" i="1" baseline="-25000" dirty="0"/>
              <a:t>ν</a:t>
            </a:r>
            <a:r>
              <a:rPr lang="en-US" altLang="zh-CN" dirty="0"/>
              <a:t> =1/2, </a:t>
            </a:r>
            <a:r>
              <a:rPr lang="el-GR" altLang="zh-CN" dirty="0"/>
              <a:t>β=1/2</a:t>
            </a:r>
            <a:r>
              <a:rPr lang="en-US" altLang="zh-CN" dirty="0"/>
              <a:t> </a:t>
            </a:r>
          </a:p>
          <a:p>
            <a:r>
              <a:rPr lang="en-US" altLang="zh-CN" dirty="0"/>
              <a:t>Sub-band Size:</a:t>
            </a:r>
          </a:p>
          <a:p>
            <a:pPr lvl="1"/>
            <a:r>
              <a:rPr lang="en-US" altLang="zh-CN" dirty="0"/>
              <a:t>4 for FDD with 15kHz SCS, 10MHz CBW</a:t>
            </a:r>
          </a:p>
          <a:p>
            <a:pPr lvl="1"/>
            <a:r>
              <a:rPr lang="en-US" altLang="zh-CN" dirty="0"/>
              <a:t>8 for TDD with 30kHz SCS, 40MHz CBW</a:t>
            </a:r>
          </a:p>
          <a:p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1951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FBDF51-544B-4D51-A192-FCF9DF189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Test Parameters for SU-MIMO Test Setup - 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426670-0C70-4555-9F59-61003713A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Channel Model</a:t>
            </a:r>
          </a:p>
          <a:p>
            <a:pPr lvl="1"/>
            <a:r>
              <a:rPr lang="en-US" dirty="0"/>
              <a:t>TDLA30-5</a:t>
            </a:r>
          </a:p>
          <a:p>
            <a:r>
              <a:rPr lang="en-US" dirty="0"/>
              <a:t>MIMO Correlation</a:t>
            </a:r>
          </a:p>
          <a:p>
            <a:pPr lvl="1"/>
            <a:r>
              <a:rPr lang="en-US" dirty="0"/>
              <a:t>XP Medium as Baseline</a:t>
            </a:r>
          </a:p>
          <a:p>
            <a:pPr lvl="1"/>
            <a:r>
              <a:rPr lang="en-US" dirty="0"/>
              <a:t>XP (custom) Low only can be considered if XP medium not workable</a:t>
            </a:r>
          </a:p>
          <a:p>
            <a:r>
              <a:rPr lang="en-US" altLang="zh-CN" dirty="0"/>
              <a:t>MCS and Rank </a:t>
            </a:r>
          </a:p>
          <a:p>
            <a:pPr lvl="1"/>
            <a:r>
              <a:rPr lang="en-US" altLang="zh-CN" dirty="0"/>
              <a:t>MCS 20 (64QAM Table), Rank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93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A7D817-3AA1-4E18-821C-EA1BC3E45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Test Parameters for SU-MIMO Test Setup - III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58680A-36AB-4799-8F27-32A03B2EE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Beam-Steering Model</a:t>
            </a:r>
          </a:p>
          <a:p>
            <a:pPr lvl="1"/>
            <a:r>
              <a:rPr lang="en-US" altLang="zh-CN" dirty="0"/>
              <a:t>How to specify beam steering model into specification. </a:t>
            </a:r>
          </a:p>
          <a:p>
            <a:pPr lvl="2"/>
            <a:r>
              <a:rPr lang="en-US" altLang="zh-CN" dirty="0"/>
              <a:t>Same as specified in B.2.3B.4A of TS 36.101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19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Assumption alignment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Beam-Steering Approach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Enable two independent beam directions applying the beam for comparison both </a:t>
            </a:r>
            <a:r>
              <a:rPr lang="en-US" altLang="zh-CN" dirty="0" err="1">
                <a:solidFill>
                  <a:prstClr val="black"/>
                </a:solidFill>
              </a:rPr>
              <a:t>eType</a:t>
            </a:r>
            <a:r>
              <a:rPr lang="en-US" altLang="zh-CN" dirty="0">
                <a:solidFill>
                  <a:prstClr val="black"/>
                </a:solidFill>
              </a:rPr>
              <a:t> II and Type I cookbook simulation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91652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strike="sngStrike" dirty="0"/>
              <a:t>Random PMI generation for W2 with </a:t>
            </a:r>
            <a:r>
              <a:rPr lang="en-US" altLang="zh-CN" strike="sngStrike" dirty="0" err="1"/>
              <a:t>eType</a:t>
            </a:r>
            <a:r>
              <a:rPr lang="en-US" altLang="zh-CN" strike="sngStrike" dirty="0"/>
              <a:t> II codebook</a:t>
            </a:r>
          </a:p>
          <a:p>
            <a:pPr lvl="1"/>
            <a:r>
              <a:rPr lang="en-US" altLang="zh-CN" strike="sngStrike" dirty="0"/>
              <a:t>Select the main beam index (i18,l) from 2L beams randomly, l is the layer index</a:t>
            </a:r>
          </a:p>
          <a:p>
            <a:pPr lvl="1"/>
            <a:r>
              <a:rPr lang="en-US" altLang="zh-CN" strike="sngStrike" dirty="0"/>
              <a:t>Fix the main beam with following amplitude (Table 5.2.2.2.5-2, Table 5.2.2.2.5-3 in spec) and phase coefficient indicators. Amplitude=1, Phase =0</a:t>
            </a:r>
          </a:p>
          <a:p>
            <a:pPr lvl="1"/>
            <a:r>
              <a:rPr lang="en-US" altLang="zh-CN" strike="sngStrike" dirty="0"/>
              <a:t>Select the remaining NZ coefficients from the table of amplitude and phase coefficient indicators over the (Beam x FD basis) grid until reaching K0 per layer</a:t>
            </a:r>
          </a:p>
          <a:p>
            <a:pPr lvl="2"/>
            <a:r>
              <a:rPr lang="en-US" altLang="zh-CN" strike="sngStrike" dirty="0">
                <a:solidFill>
                  <a:prstClr val="black"/>
                </a:solidFill>
              </a:rPr>
              <a:t>Note: The number of chosen coefficients per layer should be chosen randomly (number of ones in i17 bitmap);</a:t>
            </a:r>
          </a:p>
          <a:p>
            <a:pPr lvl="1"/>
            <a:r>
              <a:rPr lang="en-US" altLang="zh-CN" strike="sngStrike" dirty="0"/>
              <a:t>Loop by the layer, and repeat the step1-3. Stop if 2K0 is reached across all layers</a:t>
            </a:r>
          </a:p>
          <a:p>
            <a:pPr lvl="1"/>
            <a:r>
              <a:rPr lang="en-US" altLang="zh-CN" strike="sngStrike" dirty="0" err="1"/>
              <a:t>Precoder</a:t>
            </a:r>
            <a:r>
              <a:rPr lang="en-US" altLang="zh-CN" strike="sngStrike" dirty="0"/>
              <a:t> is constructed according to Table 5.2.2.2.5-5</a:t>
            </a:r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Assumption alignment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353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metric for using random PMI 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strike="sngStrike" dirty="0"/>
              <a:t>Take the test metric with TP ratio of following </a:t>
            </a:r>
            <a:r>
              <a:rPr lang="en-US" altLang="zh-CN" strike="sngStrike" dirty="0" err="1"/>
              <a:t>eType</a:t>
            </a:r>
            <a:r>
              <a:rPr lang="en-US" altLang="zh-CN" strike="sngStrike" dirty="0"/>
              <a:t> II PMI/random </a:t>
            </a:r>
            <a:r>
              <a:rPr lang="en-US" altLang="zh-CN" strike="sngStrike" dirty="0" err="1"/>
              <a:t>eType</a:t>
            </a:r>
            <a:r>
              <a:rPr lang="en-US" altLang="zh-CN" strike="sngStrike" dirty="0"/>
              <a:t> II PMI as test metric for Rel-16 Type II codebook if there is performance difference with the following feasibility checking with TP ratio 1a and TP ratio 1b metric as</a:t>
            </a:r>
          </a:p>
          <a:p>
            <a:pPr lvl="1"/>
            <a:r>
              <a:rPr lang="en-US" altLang="zh-CN" sz="2200" strike="sngStrike" dirty="0">
                <a:solidFill>
                  <a:prstClr val="black"/>
                </a:solidFill>
              </a:rPr>
              <a:t>TP ratio 1a: following </a:t>
            </a:r>
            <a:r>
              <a:rPr lang="en-US" altLang="zh-CN" sz="2200" strike="sngStrike" dirty="0" err="1">
                <a:solidFill>
                  <a:prstClr val="black"/>
                </a:solidFill>
              </a:rPr>
              <a:t>eType</a:t>
            </a:r>
            <a:r>
              <a:rPr lang="en-US" altLang="zh-CN" sz="2200" strike="sngStrike" dirty="0">
                <a:solidFill>
                  <a:prstClr val="black"/>
                </a:solidFill>
              </a:rPr>
              <a:t> II PMI/random </a:t>
            </a:r>
            <a:r>
              <a:rPr lang="en-US" altLang="zh-CN" sz="2200" strike="sngStrike" dirty="0" err="1">
                <a:solidFill>
                  <a:prstClr val="black"/>
                </a:solidFill>
              </a:rPr>
              <a:t>eType</a:t>
            </a:r>
            <a:r>
              <a:rPr lang="en-US" altLang="zh-CN" sz="2200" strike="sngStrike" dirty="0">
                <a:solidFill>
                  <a:prstClr val="black"/>
                </a:solidFill>
              </a:rPr>
              <a:t> II PMI</a:t>
            </a:r>
          </a:p>
          <a:p>
            <a:pPr lvl="1"/>
            <a:r>
              <a:rPr lang="en-US" altLang="zh-CN" sz="2200" strike="sngStrike" dirty="0">
                <a:solidFill>
                  <a:prstClr val="black"/>
                </a:solidFill>
              </a:rPr>
              <a:t>TP ratio 1b: following Type I PMI/random </a:t>
            </a:r>
            <a:r>
              <a:rPr lang="en-US" altLang="zh-CN" sz="2200" strike="sngStrike" dirty="0" err="1">
                <a:solidFill>
                  <a:prstClr val="black"/>
                </a:solidFill>
              </a:rPr>
              <a:t>eType</a:t>
            </a:r>
            <a:r>
              <a:rPr lang="en-US" altLang="zh-CN" sz="2200" strike="sngStrike" dirty="0">
                <a:solidFill>
                  <a:prstClr val="black"/>
                </a:solidFill>
              </a:rPr>
              <a:t> II PMI</a:t>
            </a:r>
            <a:endParaRPr lang="en-US" altLang="zh-CN" sz="2600" strike="sngStrike" dirty="0">
              <a:solidFill>
                <a:prstClr val="black"/>
              </a:solidFill>
            </a:endParaRPr>
          </a:p>
          <a:p>
            <a:r>
              <a:rPr lang="en-US" altLang="zh-CN" dirty="0"/>
              <a:t>Test </a:t>
            </a:r>
            <a:r>
              <a:rPr lang="en-US" altLang="zh-CN" dirty="0" smtClean="0"/>
              <a:t>point </a:t>
            </a:r>
            <a:endParaRPr lang="en-US" altLang="zh-CN" dirty="0"/>
          </a:p>
          <a:p>
            <a:pPr lvl="1"/>
            <a:r>
              <a:rPr lang="en-US" altLang="zh-CN" sz="2200" dirty="0">
                <a:solidFill>
                  <a:prstClr val="black"/>
                </a:solidFill>
              </a:rPr>
              <a:t>Option 1: 70%</a:t>
            </a:r>
          </a:p>
          <a:p>
            <a:pPr lvl="1"/>
            <a:r>
              <a:rPr lang="en-US" altLang="zh-CN" sz="2200" dirty="0">
                <a:solidFill>
                  <a:prstClr val="black"/>
                </a:solidFill>
              </a:rPr>
              <a:t>Option 2: 90% (baseline</a:t>
            </a:r>
            <a:r>
              <a:rPr lang="en-US" altLang="zh-CN" sz="2200" dirty="0" smtClean="0">
                <a:solidFill>
                  <a:prstClr val="black"/>
                </a:solidFill>
              </a:rPr>
              <a:t>)</a:t>
            </a:r>
          </a:p>
          <a:p>
            <a:pPr lvl="1"/>
            <a:r>
              <a:rPr lang="en-US" altLang="zh-CN" sz="2200" dirty="0" smtClean="0">
                <a:solidFill>
                  <a:prstClr val="black"/>
                </a:solidFill>
              </a:rPr>
              <a:t>Option 3: 95% </a:t>
            </a:r>
          </a:p>
          <a:p>
            <a:pPr lvl="1"/>
            <a:r>
              <a:rPr lang="en-US" altLang="zh-CN" sz="2200" dirty="0" smtClean="0">
                <a:solidFill>
                  <a:prstClr val="black"/>
                </a:solidFill>
              </a:rPr>
              <a:t>Other options not excluded</a:t>
            </a:r>
            <a:endParaRPr lang="en-US" altLang="zh-CN" sz="2200" dirty="0">
              <a:solidFill>
                <a:prstClr val="black"/>
              </a:solidFill>
            </a:endParaRPr>
          </a:p>
          <a:p>
            <a:pPr lvl="0"/>
            <a:r>
              <a:rPr lang="en-US" altLang="zh-CN" strike="sngStrike" dirty="0"/>
              <a:t>Check whether the test metric with following </a:t>
            </a:r>
            <a:r>
              <a:rPr lang="en-US" altLang="zh-CN" strike="sngStrike" dirty="0" err="1"/>
              <a:t>eType</a:t>
            </a:r>
            <a:r>
              <a:rPr lang="en-US" altLang="zh-CN" strike="sngStrike" dirty="0"/>
              <a:t> II PMI/following Type I is feasible for optional UE features</a:t>
            </a:r>
            <a:r>
              <a:rPr lang="en-US" altLang="zh-CN" dirty="0"/>
              <a:t>. </a:t>
            </a:r>
            <a:endParaRPr lang="en-US" altLang="zh-CN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804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85CF4B-36D0-433C-B20B-4CCE842F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Simulation Assumptions for SU-MIMO Test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551407-9659-46A4-AF71-2D7311B59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For initial simulations:</a:t>
            </a:r>
          </a:p>
          <a:p>
            <a:pPr lvl="1"/>
            <a:r>
              <a:rPr lang="en-US" dirty="0"/>
              <a:t>Use the parameters listed in previous slides.</a:t>
            </a:r>
          </a:p>
          <a:p>
            <a:pPr lvl="1"/>
            <a:r>
              <a:rPr lang="en-US" dirty="0"/>
              <a:t>The remaining parameters will be same as for Rel-15 Type II codebook simulation assumptions in R4-2017563.</a:t>
            </a:r>
          </a:p>
          <a:p>
            <a:pPr lvl="1"/>
            <a:r>
              <a:rPr lang="en-US" dirty="0"/>
              <a:t>Interested companies are encouraged to provide the simulation results in the next meeting, including both following </a:t>
            </a:r>
            <a:r>
              <a:rPr lang="en-US" dirty="0" err="1"/>
              <a:t>eType</a:t>
            </a:r>
            <a:r>
              <a:rPr lang="en-US" dirty="0"/>
              <a:t> II PMI, </a:t>
            </a:r>
            <a:r>
              <a:rPr lang="en-US" strike="sngStrike" dirty="0"/>
              <a:t>random </a:t>
            </a:r>
            <a:r>
              <a:rPr lang="en-US" strike="sngStrike" dirty="0" err="1"/>
              <a:t>eType</a:t>
            </a:r>
            <a:r>
              <a:rPr lang="en-US" strike="sngStrike" dirty="0"/>
              <a:t> II PMI </a:t>
            </a:r>
            <a:r>
              <a:rPr lang="en-US" dirty="0" smtClean="0"/>
              <a:t>random PMI Type I and </a:t>
            </a:r>
            <a:r>
              <a:rPr lang="en-US" dirty="0"/>
              <a:t>following Type I PMI under the same condition including (channel, </a:t>
            </a:r>
            <a:r>
              <a:rPr lang="en-US" dirty="0" smtClean="0"/>
              <a:t>sub-band </a:t>
            </a:r>
            <a:r>
              <a:rPr lang="en-US" dirty="0"/>
              <a:t>size, beam steering model) </a:t>
            </a:r>
            <a:endParaRPr lang="en-US" dirty="0" smtClean="0"/>
          </a:p>
          <a:p>
            <a:pPr lvl="1"/>
            <a:r>
              <a:rPr lang="en-US" dirty="0" smtClean="0"/>
              <a:t>If companies bring results for </a:t>
            </a:r>
            <a:r>
              <a:rPr lang="en-US" dirty="0" err="1" smtClean="0"/>
              <a:t>eType</a:t>
            </a:r>
            <a:r>
              <a:rPr lang="en-US" dirty="0" smtClean="0"/>
              <a:t> II, also need to provide results for Type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034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2" ma:contentTypeDescription="Create a new document." ma:contentTypeScope="" ma:versionID="2d182b966c4f047672518131c001a33d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2ac553c666be029ce00976d030b0e1b6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D50BF3-0D6A-422B-A2AB-B818B59949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14F9B8-ED37-48E7-A1B3-74F0B039ED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582A9A-C2CF-4B05-9A17-FF2A35886BB2}">
  <ds:schemaRefs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4b1de6fe-44aa-4e13-b7e7-ab260d1ea5f8"/>
    <ds:schemaRef ds:uri="http://schemas.openxmlformats.org/package/2006/metadata/core-properties"/>
    <ds:schemaRef ds:uri="bcc01d59-85de-4ef9-881e-76d8b6a6f841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22435</TotalTime>
  <Words>785</Words>
  <Application>Microsoft Office PowerPoint</Application>
  <PresentationFormat>全屏显示(4:3)</PresentationFormat>
  <Paragraphs>72</Paragraphs>
  <Slides>10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テーマ</vt:lpstr>
      <vt:lpstr>Way Forward on PMI Reporting Requirement for NR eMIMO</vt:lpstr>
      <vt:lpstr>Enhanced Type II Test Setup</vt:lpstr>
      <vt:lpstr>Test Parameters for SU-MIMO Test Setup - I</vt:lpstr>
      <vt:lpstr>Test Parameters for SU-MIMO Test Setup - II</vt:lpstr>
      <vt:lpstr>Test Parameters for SU-MIMO Test Setup - III</vt:lpstr>
      <vt:lpstr>Simulation Assumption alignment</vt:lpstr>
      <vt:lpstr>Simulation Assumption alignment</vt:lpstr>
      <vt:lpstr>Test metric for using random PMI reference</vt:lpstr>
      <vt:lpstr>Simulation Assumptions for SU-MIMO Test Setup</vt:lpstr>
      <vt:lpstr>For information: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Yunchuan Yang/Communication Standard Research Lab /SRC-Beijing/Staff Engineer/Samsung Electronics</dc:creator>
  <cp:keywords>CTPClassification=CTP_PUBLIC:VisualMarkings=, CTPClassification=CTP_NT</cp:keywords>
  <cp:lastModifiedBy>Samsung</cp:lastModifiedBy>
  <cp:revision>653</cp:revision>
  <dcterms:created xsi:type="dcterms:W3CDTF">2017-01-18T16:32:26Z</dcterms:created>
  <dcterms:modified xsi:type="dcterms:W3CDTF">2020-11-12T16:47:26Z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fad8ecf9-f734-4506-9405-4d120382aea4</vt:lpwstr>
  </property>
  <property fmtid="{D5CDD505-2E9C-101B-9397-08002B2CF9AE}" pid="4" name="CTP_TimeStamp">
    <vt:lpwstr>2019-05-15 02:47:55Z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(2)xdRTfd3FNNcEU3hMwk5ZubyBDXm6Od2WYjNvGiGT5qRkDohD8YLAs+oBq/I296OjUhqzct+b
l+0WmGxpAdBlFCJz0lwBlqRZ8u38UwTsty5oTd/Qr4VtQ3UJAWJlWxLBzg+lu8ZdrPjR4u7t
I6tpKvfw+114wxx9BWpgNTiLNfJm0Hv9h/LukstOAe7sM3V0XNCgdLotjBUJa48ra89+5YyV
21mRPn0mFLsG3baTmI</vt:lpwstr>
  </property>
  <property fmtid="{D5CDD505-2E9C-101B-9397-08002B2CF9AE}" pid="10" name="_2015_ms_pID_7253431">
    <vt:lpwstr>FBV3IaMv43kvuB336s6mU5AMPbbsZVks63kwome17lE8AY3vDJVoC2
MLOIhOkxtCf8sRXQGFkrY9EEg4pwW6tzIDcAqGFAFg5g1ncOkNlkM/OMfLy8rv0EL2sqXiLA
eiy6dteJPrmvX2mykCQa1V7MfZAqkXaakqyfItg63XpF7nRkOTvqWENtVQATAeCZhsCv+wsQ
Wn3p4HxjYd+aev+P</vt:lpwstr>
  </property>
  <property fmtid="{D5CDD505-2E9C-101B-9397-08002B2CF9AE}" pid="11" name="NSCPROP_SA">
    <vt:lpwstr>D:\work\3GPP\RAN4#92b\Inbox\drafts\NR UE demod\draft R4-1912710 - Way forward on PMI reporting requirements for Tx ports larger than 8 and up to 32.pptx</vt:lpwstr>
  </property>
  <property fmtid="{D5CDD505-2E9C-101B-9397-08002B2CF9AE}" pid="12" name="ContentTypeId">
    <vt:lpwstr>0x0101004257954231A76C44B0D04C9AEE4292A8</vt:lpwstr>
  </property>
</Properties>
</file>