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72" r:id="rId3"/>
    <p:sldId id="278" r:id="rId4"/>
    <p:sldId id="285" r:id="rId5"/>
    <p:sldId id="287" r:id="rId6"/>
    <p:sldId id="279" r:id="rId7"/>
    <p:sldId id="264" r:id="rId8"/>
    <p:sldId id="286" r:id="rId9"/>
    <p:sldId id="284" r:id="rId10"/>
    <p:sldId id="283"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660"/>
  </p:normalViewPr>
  <p:slideViewPr>
    <p:cSldViewPr snapToGrid="0">
      <p:cViewPr varScale="1">
        <p:scale>
          <a:sx n="110" d="100"/>
          <a:sy n="110" d="100"/>
        </p:scale>
        <p:origin x="-264"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84B925-E0B6-41DC-8C12-11A7255E3C68}" type="datetimeFigureOut">
              <a:rPr lang="zh-CN" altLang="en-US" smtClean="0"/>
              <a:t>2020/11/12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FCF9E-41E6-4EC0-BE53-EAC0E5F5D8D0}" type="slidenum">
              <a:rPr lang="zh-CN" altLang="en-US" smtClean="0"/>
              <a:t>‹#›</a:t>
            </a:fld>
            <a:endParaRPr lang="zh-CN" altLang="en-US"/>
          </a:p>
        </p:txBody>
      </p:sp>
    </p:spTree>
    <p:extLst>
      <p:ext uri="{BB962C8B-B14F-4D97-AF65-F5344CB8AC3E}">
        <p14:creationId xmlns:p14="http://schemas.microsoft.com/office/powerpoint/2010/main" val="2025567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29F9908-0239-47AB-9538-EE4D2EB796CB}" type="datetimeFigureOut">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829892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29F9908-0239-47AB-9538-EE4D2EB796CB}" type="datetimeFigureOut">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3447091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29F9908-0239-47AB-9538-EE4D2EB796CB}" type="datetimeFigureOut">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072401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29F9908-0239-47AB-9538-EE4D2EB796CB}" type="datetimeFigureOut">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435547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D29F9908-0239-47AB-9538-EE4D2EB796CB}" type="datetimeFigureOut">
              <a:rPr lang="zh-CN" altLang="en-US" smtClean="0"/>
              <a:t>2020/11/12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3175747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29F9908-0239-47AB-9538-EE4D2EB796CB}" type="datetimeFigureOut">
              <a:rPr lang="zh-CN" altLang="en-US" smtClean="0"/>
              <a:t>2020/11/12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3029828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29F9908-0239-47AB-9538-EE4D2EB796CB}" type="datetimeFigureOut">
              <a:rPr lang="zh-CN" altLang="en-US" smtClean="0"/>
              <a:t>2020/11/12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328171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29F9908-0239-47AB-9538-EE4D2EB796CB}" type="datetimeFigureOut">
              <a:rPr lang="zh-CN" altLang="en-US" smtClean="0"/>
              <a:t>2020/11/12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4231054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29F9908-0239-47AB-9538-EE4D2EB796CB}" type="datetimeFigureOut">
              <a:rPr lang="zh-CN" altLang="en-US" smtClean="0"/>
              <a:t>2020/11/12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795799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29F9908-0239-47AB-9538-EE4D2EB796CB}" type="datetimeFigureOut">
              <a:rPr lang="zh-CN" altLang="en-US" smtClean="0"/>
              <a:t>2020/11/12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1397146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D29F9908-0239-47AB-9538-EE4D2EB796CB}" type="datetimeFigureOut">
              <a:rPr lang="zh-CN" altLang="en-US" smtClean="0"/>
              <a:t>2020/11/12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3744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F9908-0239-47AB-9538-EE4D2EB796CB}" type="datetimeFigureOut">
              <a:rPr lang="zh-CN" altLang="en-US" smtClean="0"/>
              <a:t>2020/11/12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B10615-DD0C-4A78-AF1C-E56175032360}" type="slidenum">
              <a:rPr lang="zh-CN" altLang="en-US" smtClean="0"/>
              <a:t>‹#›</a:t>
            </a:fld>
            <a:endParaRPr lang="zh-CN" altLang="en-US"/>
          </a:p>
        </p:txBody>
      </p:sp>
    </p:spTree>
    <p:extLst>
      <p:ext uri="{BB962C8B-B14F-4D97-AF65-F5344CB8AC3E}">
        <p14:creationId xmlns:p14="http://schemas.microsoft.com/office/powerpoint/2010/main" val="2407551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38664" y="311524"/>
            <a:ext cx="11714672" cy="1035388"/>
          </a:xfrm>
        </p:spPr>
        <p:txBody>
          <a:bodyPr>
            <a:normAutofit fontScale="90000"/>
          </a:bodyPr>
          <a:lstStyle/>
          <a:p>
            <a:pPr algn="l">
              <a:lnSpc>
                <a:spcPct val="100000"/>
              </a:lnSpc>
            </a:pPr>
            <a:r>
              <a:rPr lang="en-US" altLang="zh-CN" sz="2800" dirty="0" smtClean="0">
                <a:latin typeface="Times New Roman" panose="02020603050405020304" pitchFamily="18" charset="0"/>
                <a:cs typeface="Times New Roman" panose="02020603050405020304" pitchFamily="18" charset="0"/>
              </a:rPr>
              <a:t/>
            </a:r>
            <a:br>
              <a:rPr lang="en-US" altLang="zh-CN" sz="2800" dirty="0" smtClean="0">
                <a:latin typeface="Times New Roman" panose="02020603050405020304" pitchFamily="18" charset="0"/>
                <a:cs typeface="Times New Roman" panose="02020603050405020304" pitchFamily="18" charset="0"/>
              </a:rPr>
            </a:br>
            <a:r>
              <a:rPr lang="en-US" altLang="zh-CN" sz="2800" dirty="0" smtClean="0">
                <a:latin typeface="Times New Roman" panose="02020603050405020304" pitchFamily="18" charset="0"/>
                <a:cs typeface="Times New Roman" panose="02020603050405020304" pitchFamily="18" charset="0"/>
              </a:rPr>
              <a:t/>
            </a:r>
            <a:br>
              <a:rPr lang="en-US" altLang="zh-CN" sz="2800" dirty="0" smtClean="0">
                <a:latin typeface="Times New Roman" panose="02020603050405020304" pitchFamily="18" charset="0"/>
                <a:cs typeface="Times New Roman" panose="02020603050405020304" pitchFamily="18" charset="0"/>
              </a:rPr>
            </a:br>
            <a:r>
              <a:rPr lang="en-US" altLang="zh-CN" sz="2800" dirty="0" smtClean="0">
                <a:latin typeface="Times New Roman" panose="02020603050405020304" pitchFamily="18" charset="0"/>
                <a:cs typeface="Times New Roman" panose="02020603050405020304" pitchFamily="18" charset="0"/>
              </a:rPr>
              <a:t/>
            </a:r>
            <a:br>
              <a:rPr lang="en-US" altLang="zh-CN" sz="2800" dirty="0" smtClean="0">
                <a:latin typeface="Times New Roman" panose="02020603050405020304" pitchFamily="18" charset="0"/>
                <a:cs typeface="Times New Roman" panose="02020603050405020304" pitchFamily="18" charset="0"/>
              </a:rPr>
            </a:br>
            <a:r>
              <a:rPr lang="en-US" altLang="zh-CN" sz="2800" dirty="0" smtClean="0">
                <a:latin typeface="Times New Roman" panose="02020603050405020304" pitchFamily="18" charset="0"/>
                <a:cs typeface="Times New Roman" panose="02020603050405020304" pitchFamily="18" charset="0"/>
              </a:rPr>
              <a:t/>
            </a:r>
            <a:br>
              <a:rPr lang="en-US" altLang="zh-CN" sz="2800" dirty="0" smtClean="0">
                <a:latin typeface="Times New Roman" panose="02020603050405020304" pitchFamily="18" charset="0"/>
                <a:cs typeface="Times New Roman" panose="02020603050405020304" pitchFamily="18" charset="0"/>
              </a:rPr>
            </a:br>
            <a:r>
              <a:rPr lang="en-US" altLang="zh-CN" sz="2800" dirty="0" smtClean="0">
                <a:latin typeface="Times New Roman" panose="02020603050405020304" pitchFamily="18" charset="0"/>
                <a:cs typeface="Times New Roman" panose="02020603050405020304" pitchFamily="18" charset="0"/>
              </a:rPr>
              <a:t/>
            </a:r>
            <a:br>
              <a:rPr lang="en-US" altLang="zh-CN" sz="2800" dirty="0" smtClean="0">
                <a:latin typeface="Times New Roman" panose="02020603050405020304" pitchFamily="18" charset="0"/>
                <a:cs typeface="Times New Roman" panose="02020603050405020304" pitchFamily="18" charset="0"/>
              </a:rPr>
            </a:br>
            <a:r>
              <a:rPr lang="en-US" altLang="zh-CN" sz="2800" dirty="0" smtClean="0">
                <a:latin typeface="Times New Roman" panose="02020603050405020304" pitchFamily="18" charset="0"/>
                <a:cs typeface="Times New Roman" panose="02020603050405020304" pitchFamily="18" charset="0"/>
              </a:rPr>
              <a:t/>
            </a:r>
            <a:br>
              <a:rPr lang="en-US" altLang="zh-CN" sz="2800" dirty="0" smtClean="0">
                <a:latin typeface="Times New Roman" panose="02020603050405020304" pitchFamily="18" charset="0"/>
                <a:cs typeface="Times New Roman" panose="02020603050405020304" pitchFamily="18" charset="0"/>
              </a:rPr>
            </a:br>
            <a:r>
              <a:rPr lang="en-US" altLang="zh-CN" sz="2800" dirty="0" smtClean="0">
                <a:latin typeface="Times New Roman" panose="02020603050405020304" pitchFamily="18" charset="0"/>
                <a:cs typeface="Times New Roman" panose="02020603050405020304" pitchFamily="18" charset="0"/>
              </a:rPr>
              <a:t/>
            </a:r>
            <a:br>
              <a:rPr lang="en-US" altLang="zh-CN" sz="2800" dirty="0" smtClean="0">
                <a:latin typeface="Times New Roman" panose="02020603050405020304" pitchFamily="18" charset="0"/>
                <a:cs typeface="Times New Roman" panose="02020603050405020304" pitchFamily="18" charset="0"/>
              </a:rPr>
            </a:br>
            <a:r>
              <a:rPr lang="en-US" altLang="zh-CN" sz="2800" dirty="0" smtClean="0">
                <a:latin typeface="Times New Roman" panose="02020603050405020304" pitchFamily="18" charset="0"/>
                <a:cs typeface="Times New Roman" panose="02020603050405020304" pitchFamily="18" charset="0"/>
              </a:rPr>
              <a:t/>
            </a:r>
            <a:br>
              <a:rPr lang="en-US" altLang="zh-CN" sz="2800" dirty="0" smtClean="0">
                <a:latin typeface="Times New Roman" panose="02020603050405020304" pitchFamily="18" charset="0"/>
                <a:cs typeface="Times New Roman" panose="02020603050405020304" pitchFamily="18" charset="0"/>
              </a:rPr>
            </a:br>
            <a:r>
              <a:rPr lang="zh-CN" altLang="zh-CN" sz="3200" dirty="0" smtClean="0">
                <a:latin typeface="Times New Roman" panose="02020603050405020304" pitchFamily="18" charset="0"/>
              </a:rPr>
              <a:t/>
            </a:r>
            <a:br>
              <a:rPr lang="zh-CN" altLang="zh-CN" sz="3200" dirty="0" smtClean="0">
                <a:latin typeface="Times New Roman" panose="02020603050405020304" pitchFamily="18" charset="0"/>
              </a:rPr>
            </a:br>
            <a:r>
              <a:rPr lang="en-US" altLang="zh-CN" sz="2800" dirty="0" smtClean="0">
                <a:latin typeface="Times New Roman" panose="02020603050405020304" pitchFamily="18" charset="0"/>
                <a:cs typeface="Times New Roman" panose="02020603050405020304" pitchFamily="18" charset="0"/>
              </a:rPr>
              <a:t>	 </a:t>
            </a:r>
            <a:br>
              <a:rPr lang="en-US" altLang="zh-CN" sz="2800" dirty="0" smtClean="0">
                <a:latin typeface="Times New Roman" panose="02020603050405020304" pitchFamily="18" charset="0"/>
                <a:cs typeface="Times New Roman" panose="02020603050405020304" pitchFamily="18" charset="0"/>
              </a:rPr>
            </a:br>
            <a:r>
              <a:rPr lang="en-US" altLang="zh-CN" sz="2800" dirty="0" smtClean="0">
                <a:latin typeface="Times New Roman" panose="02020603050405020304" pitchFamily="18" charset="0"/>
                <a:cs typeface="Times New Roman" panose="02020603050405020304" pitchFamily="18" charset="0"/>
              </a:rPr>
              <a:t>3GPP TSG-RAN WG4 Meeting </a:t>
            </a:r>
            <a:r>
              <a:rPr lang="en-GB" altLang="zh-CN" sz="2400" b="1" dirty="0" smtClean="0"/>
              <a:t> #97-e</a:t>
            </a:r>
            <a:r>
              <a:rPr lang="en-US" altLang="zh-CN" sz="2800" dirty="0" smtClean="0">
                <a:latin typeface="Times New Roman" panose="02020603050405020304" pitchFamily="18" charset="0"/>
                <a:cs typeface="Times New Roman" panose="02020603050405020304" pitchFamily="18" charset="0"/>
              </a:rPr>
              <a:t>				             R4-2017525</a:t>
            </a:r>
            <a:br>
              <a:rPr lang="en-US" altLang="zh-CN" sz="2800" dirty="0" smtClean="0">
                <a:latin typeface="Times New Roman" panose="02020603050405020304" pitchFamily="18" charset="0"/>
                <a:cs typeface="Times New Roman" panose="02020603050405020304" pitchFamily="18" charset="0"/>
              </a:rPr>
            </a:br>
            <a:r>
              <a:rPr lang="en-US" altLang="zh-CN" sz="2800" dirty="0" smtClean="0">
                <a:latin typeface="Times New Roman" panose="02020603050405020304" pitchFamily="18" charset="0"/>
                <a:cs typeface="Times New Roman" panose="02020603050405020304" pitchFamily="18" charset="0"/>
              </a:rPr>
              <a:t>Electronic Meeting, </a:t>
            </a:r>
            <a:r>
              <a:rPr lang="en-GB" altLang="zh-CN" sz="2800" dirty="0">
                <a:latin typeface="Times New Roman" panose="02020603050405020304" pitchFamily="18" charset="0"/>
                <a:cs typeface="Times New Roman" panose="02020603050405020304" pitchFamily="18" charset="0"/>
              </a:rPr>
              <a:t>2nd Nov - 13th Nov, 2020</a:t>
            </a:r>
            <a:endParaRPr lang="zh-CN" altLang="en-US" sz="2800" dirty="0">
              <a:latin typeface="Times New Roman" panose="02020603050405020304" pitchFamily="18" charset="0"/>
              <a:cs typeface="Times New Roman" panose="02020603050405020304" pitchFamily="18" charset="0"/>
            </a:endParaRPr>
          </a:p>
        </p:txBody>
      </p:sp>
      <p:sp>
        <p:nvSpPr>
          <p:cNvPr id="3" name="副标题 2"/>
          <p:cNvSpPr>
            <a:spLocks noGrp="1"/>
          </p:cNvSpPr>
          <p:nvPr>
            <p:ph type="subTitle" idx="1"/>
          </p:nvPr>
        </p:nvSpPr>
        <p:spPr>
          <a:xfrm>
            <a:off x="1423358" y="4287574"/>
            <a:ext cx="9144000" cy="1655762"/>
          </a:xfrm>
        </p:spPr>
        <p:txBody>
          <a:bodyPr>
            <a:normAutofit/>
          </a:bodyPr>
          <a:lstStyle/>
          <a:p>
            <a:r>
              <a:rPr lang="en-US" altLang="zh-CN" sz="4000" dirty="0">
                <a:latin typeface="Times New Roman" panose="02020603050405020304" pitchFamily="18" charset="0"/>
                <a:cs typeface="Times New Roman" panose="02020603050405020304" pitchFamily="18" charset="0"/>
              </a:rPr>
              <a:t>Huawei, </a:t>
            </a:r>
            <a:r>
              <a:rPr lang="en-US" altLang="zh-CN" sz="4000" dirty="0" err="1">
                <a:latin typeface="Times New Roman" panose="02020603050405020304" pitchFamily="18" charset="0"/>
                <a:cs typeface="Times New Roman" panose="02020603050405020304" pitchFamily="18" charset="0"/>
              </a:rPr>
              <a:t>HiSilicon</a:t>
            </a:r>
            <a:endParaRPr lang="zh-CN" altLang="en-US" sz="4000" dirty="0">
              <a:latin typeface="Times New Roman" panose="02020603050405020304" pitchFamily="18" charset="0"/>
              <a:cs typeface="Times New Roman" panose="02020603050405020304" pitchFamily="18" charset="0"/>
            </a:endParaRPr>
          </a:p>
        </p:txBody>
      </p:sp>
      <p:sp>
        <p:nvSpPr>
          <p:cNvPr id="4" name="标题 1"/>
          <p:cNvSpPr txBox="1">
            <a:spLocks/>
          </p:cNvSpPr>
          <p:nvPr/>
        </p:nvSpPr>
        <p:spPr>
          <a:xfrm>
            <a:off x="296174" y="0"/>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zh-CN" altLang="en-US" sz="2400">
              <a:latin typeface="Times New Roman" panose="02020603050405020304" pitchFamily="18" charset="0"/>
              <a:cs typeface="Times New Roman" panose="02020603050405020304" pitchFamily="18" charset="0"/>
            </a:endParaRPr>
          </a:p>
        </p:txBody>
      </p:sp>
      <p:sp>
        <p:nvSpPr>
          <p:cNvPr id="5" name="标题 1"/>
          <p:cNvSpPr txBox="1">
            <a:spLocks/>
          </p:cNvSpPr>
          <p:nvPr/>
        </p:nvSpPr>
        <p:spPr>
          <a:xfrm>
            <a:off x="1524000" y="1779205"/>
            <a:ext cx="9144000" cy="1764552"/>
          </a:xfrm>
          <a:prstGeom prst="rect">
            <a:avLst/>
          </a:prstGeom>
        </p:spPr>
        <p:txBody>
          <a:bodyPr vert="horz" lIns="91440" tIns="45720" rIns="91440" bIns="45720" rtlCol="0" anchor="b">
            <a:normAutofit fontScale="8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20000"/>
              </a:lnSpc>
            </a:pPr>
            <a:r>
              <a:rPr lang="en-US" altLang="zh-CN" dirty="0">
                <a:latin typeface="Times New Roman" panose="02020603050405020304" pitchFamily="18" charset="0"/>
                <a:cs typeface="Times New Roman" panose="02020603050405020304" pitchFamily="18" charset="0"/>
              </a:rPr>
              <a:t>Way forward on NR URLLC </a:t>
            </a:r>
            <a:r>
              <a:rPr lang="en-US" altLang="zh-CN" dirty="0" smtClean="0">
                <a:latin typeface="Times New Roman" panose="02020603050405020304" pitchFamily="18" charset="0"/>
                <a:cs typeface="Times New Roman" panose="02020603050405020304" pitchFamily="18" charset="0"/>
              </a:rPr>
              <a:t> BS performance requirements</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2686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60400" y="980303"/>
            <a:ext cx="10693400" cy="5196660"/>
          </a:xfrm>
        </p:spPr>
        <p:txBody>
          <a:bodyPr/>
          <a:lstStyle/>
          <a:p>
            <a:pPr marL="457200" lvl="1" indent="0" hangingPunct="0">
              <a:buNone/>
            </a:pPr>
            <a:endParaRPr lang="en-GB" altLang="zh-CN" sz="1800" dirty="0" smtClean="0"/>
          </a:p>
          <a:p>
            <a:pPr lvl="1"/>
            <a:endParaRPr lang="en-US" altLang="zh-CN" sz="1800" dirty="0"/>
          </a:p>
          <a:p>
            <a:pPr lvl="1"/>
            <a:endParaRPr lang="zh-CN" altLang="en-US" sz="2000" dirty="0"/>
          </a:p>
        </p:txBody>
      </p:sp>
      <p:sp>
        <p:nvSpPr>
          <p:cNvPr id="4" name="标题 1"/>
          <p:cNvSpPr>
            <a:spLocks noGrp="1"/>
          </p:cNvSpPr>
          <p:nvPr>
            <p:ph type="title"/>
          </p:nvPr>
        </p:nvSpPr>
        <p:spPr>
          <a:xfrm>
            <a:off x="327804" y="0"/>
            <a:ext cx="11473132" cy="862642"/>
          </a:xfrm>
        </p:spPr>
        <p:txBody>
          <a:bodyPr>
            <a:normAutofit/>
          </a:bodyPr>
          <a:lstStyle/>
          <a:p>
            <a:r>
              <a:rPr lang="en-US" altLang="zh-CN" sz="3600" b="1" dirty="0" smtClean="0"/>
              <a:t>PUSCH </a:t>
            </a:r>
            <a:r>
              <a:rPr lang="en-US" altLang="zh-CN" sz="3600" b="1" dirty="0"/>
              <a:t>demodulation requirements </a:t>
            </a:r>
            <a:r>
              <a:rPr lang="en-US" altLang="zh-CN" sz="3600" b="1" dirty="0" smtClean="0"/>
              <a:t>CR work split</a:t>
            </a:r>
            <a:endParaRPr lang="zh-CN" altLang="en-US" sz="3600" dirty="0"/>
          </a:p>
        </p:txBody>
      </p:sp>
      <p:graphicFrame>
        <p:nvGraphicFramePr>
          <p:cNvPr id="7" name="表格 6"/>
          <p:cNvGraphicFramePr>
            <a:graphicFrameLocks noGrp="1"/>
          </p:cNvGraphicFramePr>
          <p:nvPr>
            <p:extLst>
              <p:ext uri="{D42A27DB-BD31-4B8C-83A1-F6EECF244321}">
                <p14:modId xmlns:p14="http://schemas.microsoft.com/office/powerpoint/2010/main" val="286913957"/>
              </p:ext>
            </p:extLst>
          </p:nvPr>
        </p:nvGraphicFramePr>
        <p:xfrm>
          <a:off x="2109357" y="571506"/>
          <a:ext cx="6806044" cy="6207594"/>
        </p:xfrm>
        <a:graphic>
          <a:graphicData uri="http://schemas.openxmlformats.org/drawingml/2006/table">
            <a:tbl>
              <a:tblPr firstRow="1" firstCol="1" bandRow="1"/>
              <a:tblGrid>
                <a:gridCol w="974960"/>
                <a:gridCol w="951301"/>
                <a:gridCol w="861029"/>
                <a:gridCol w="1538395"/>
                <a:gridCol w="1538395"/>
                <a:gridCol w="941964"/>
              </a:tblGrid>
              <a:tr h="225199">
                <a:tc>
                  <a:txBody>
                    <a:bodyPr/>
                    <a:lstStyle/>
                    <a:p>
                      <a:pPr algn="just" fontAlgn="base" hangingPunct="0">
                        <a:spcAft>
                          <a:spcPts val="0"/>
                        </a:spcAft>
                      </a:pPr>
                      <a:r>
                        <a:rPr lang="zh-CN" sz="500" b="1" dirty="0">
                          <a:effectLst/>
                          <a:latin typeface="Times New Roman" panose="02020603050405020304" pitchFamily="18" charset="0"/>
                          <a:ea typeface="宋体" panose="02010600030101010101" pitchFamily="2" charset="-122"/>
                        </a:rPr>
                        <a:t>Specifacation</a:t>
                      </a:r>
                      <a:endParaRPr lang="zh-CN" sz="500" dirty="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b="1">
                          <a:effectLst/>
                          <a:latin typeface="Times New Roman" panose="02020603050405020304" pitchFamily="18" charset="0"/>
                          <a:ea typeface="宋体" panose="02010600030101010101" pitchFamily="2" charset="-122"/>
                        </a:rPr>
                        <a:t>Requirements title</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b="1">
                          <a:effectLst/>
                          <a:latin typeface="Times New Roman" panose="02020603050405020304" pitchFamily="18" charset="0"/>
                          <a:ea typeface="宋体" panose="02010600030101010101" pitchFamily="2" charset="-122"/>
                        </a:rPr>
                        <a:t>CR Specifacation</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b="1">
                          <a:effectLst/>
                          <a:latin typeface="Times New Roman" panose="02020603050405020304" pitchFamily="18" charset="0"/>
                          <a:ea typeface="宋体" panose="02010600030101010101" pitchFamily="2" charset="-122"/>
                        </a:rPr>
                        <a:t>Frequency range</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b="1">
                          <a:effectLst/>
                          <a:latin typeface="Times New Roman" panose="02020603050405020304" pitchFamily="18" charset="0"/>
                          <a:ea typeface="宋体" panose="02010600030101010101" pitchFamily="2" charset="-122"/>
                        </a:rPr>
                        <a:t>CR work</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b="1">
                          <a:effectLst/>
                          <a:latin typeface="Times New Roman" panose="02020603050405020304" pitchFamily="18" charset="0"/>
                          <a:ea typeface="宋体" panose="02010600030101010101" pitchFamily="2" charset="-122"/>
                        </a:rPr>
                        <a:t>CR Responsibility</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220">
                <a:tc rowSpan="26">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BS demodulation (38.104/38.</a:t>
                      </a:r>
                      <a:r>
                        <a:rPr lang="en-GB" sz="500">
                          <a:effectLst/>
                          <a:latin typeface="Times New Roman" panose="02020603050405020304" pitchFamily="18" charset="0"/>
                          <a:ea typeface="宋体" panose="02010600030101010101" pitchFamily="2" charset="-122"/>
                        </a:rPr>
                        <a:t>141-1/38.141-2)</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just" fontAlgn="base" hangingPunct="0">
                        <a:spcAft>
                          <a:spcPts val="0"/>
                        </a:spcAft>
                      </a:pPr>
                      <a:r>
                        <a:rPr lang="en-GB" sz="500" dirty="0">
                          <a:effectLst/>
                          <a:latin typeface="Times New Roman" panose="02020603050405020304" pitchFamily="18" charset="0"/>
                          <a:ea typeface="宋体" panose="02010600030101010101" pitchFamily="2" charset="-122"/>
                        </a:rPr>
                        <a:t>FRC for all test cases</a:t>
                      </a:r>
                      <a:endParaRPr lang="zh-CN" sz="500" dirty="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fontAlgn="base" hangingPunct="0">
                        <a:spcAft>
                          <a:spcPts val="0"/>
                        </a:spcAft>
                      </a:pPr>
                      <a:r>
                        <a:rPr lang="zh-CN" sz="500" dirty="0">
                          <a:effectLst/>
                          <a:latin typeface="Times New Roman" panose="02020603050405020304" pitchFamily="18" charset="0"/>
                          <a:ea typeface="宋体" panose="02010600030101010101" pitchFamily="2" charset="-122"/>
                        </a:rPr>
                        <a:t>38.104</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FR1</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FRC</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Nokia</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99">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just" fontAlgn="base" hangingPunct="0">
                        <a:spcAft>
                          <a:spcPts val="0"/>
                        </a:spcAft>
                      </a:pPr>
                      <a:r>
                        <a:rPr lang="zh-CN" sz="500" dirty="0">
                          <a:effectLst/>
                          <a:latin typeface="Times New Roman" panose="02020603050405020304" pitchFamily="18" charset="0"/>
                          <a:ea typeface="宋体" panose="02010600030101010101" pitchFamily="2" charset="-122"/>
                        </a:rPr>
                        <a:t>FR2</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dirty="0">
                          <a:effectLst/>
                          <a:latin typeface="Times New Roman" panose="02020603050405020304" pitchFamily="18" charset="0"/>
                          <a:ea typeface="宋体" panose="02010600030101010101" pitchFamily="2" charset="-122"/>
                        </a:rPr>
                        <a:t>FFS</a:t>
                      </a:r>
                      <a:endParaRPr lang="zh-CN" sz="500" dirty="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dirty="0">
                          <a:effectLst/>
                          <a:latin typeface="Times New Roman" panose="02020603050405020304" pitchFamily="18" charset="0"/>
                          <a:ea typeface="宋体" panose="02010600030101010101" pitchFamily="2" charset="-122"/>
                        </a:rPr>
                        <a:t>Samsung</a:t>
                      </a:r>
                      <a:endParaRPr lang="zh-CN" sz="500" dirty="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99">
                <a:tc vMerge="1">
                  <a:txBody>
                    <a:bodyPr/>
                    <a:lstStyle/>
                    <a:p>
                      <a:endParaRPr lang="zh-CN" altLang="en-US"/>
                    </a:p>
                  </a:txBody>
                  <a:tcPr/>
                </a:tc>
                <a:tc vMerge="1">
                  <a:txBody>
                    <a:bodyPr/>
                    <a:lstStyle/>
                    <a:p>
                      <a:endParaRPr lang="zh-CN" altLang="en-US"/>
                    </a:p>
                  </a:txBody>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38.141-1</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FR1</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FRC</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Ericsson</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99">
                <a:tc vMerge="1">
                  <a:txBody>
                    <a:bodyPr/>
                    <a:lstStyle/>
                    <a:p>
                      <a:endParaRPr lang="zh-CN" altLang="en-US"/>
                    </a:p>
                  </a:txBody>
                  <a:tcPr/>
                </a:tc>
                <a:tc vMerge="1">
                  <a:txBody>
                    <a:bodyPr/>
                    <a:lstStyle/>
                    <a:p>
                      <a:endParaRPr lang="zh-CN" altLang="en-US"/>
                    </a:p>
                  </a:txBody>
                  <a:tcPr/>
                </a:tc>
                <a:tc rowSpan="2">
                  <a:txBody>
                    <a:bodyPr/>
                    <a:lstStyle/>
                    <a:p>
                      <a:pPr algn="just" fontAlgn="base" hangingPunct="0">
                        <a:spcAft>
                          <a:spcPts val="0"/>
                        </a:spcAft>
                      </a:pPr>
                      <a:r>
                        <a:rPr lang="zh-CN" sz="500" dirty="0">
                          <a:effectLst/>
                          <a:latin typeface="Times New Roman" panose="02020603050405020304" pitchFamily="18" charset="0"/>
                          <a:ea typeface="宋体" panose="02010600030101010101" pitchFamily="2" charset="-122"/>
                        </a:rPr>
                        <a:t>38.141-2</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FR1</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dirty="0">
                          <a:effectLst/>
                          <a:latin typeface="Times New Roman" panose="02020603050405020304" pitchFamily="18" charset="0"/>
                          <a:ea typeface="宋体" panose="02010600030101010101" pitchFamily="2" charset="-122"/>
                        </a:rPr>
                        <a:t>FRC</a:t>
                      </a:r>
                      <a:endParaRPr lang="zh-CN" sz="500" dirty="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Huawei</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99">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just" fontAlgn="base" hangingPunct="0">
                        <a:spcAft>
                          <a:spcPts val="0"/>
                        </a:spcAft>
                      </a:pPr>
                      <a:r>
                        <a:rPr lang="zh-CN" sz="500" dirty="0">
                          <a:effectLst/>
                          <a:latin typeface="Times New Roman" panose="02020603050405020304" pitchFamily="18" charset="0"/>
                          <a:ea typeface="宋体" panose="02010600030101010101" pitchFamily="2" charset="-122"/>
                        </a:rPr>
                        <a:t>FR2</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dirty="0">
                          <a:effectLst/>
                          <a:latin typeface="Times New Roman" panose="02020603050405020304" pitchFamily="18" charset="0"/>
                          <a:ea typeface="宋体" panose="02010600030101010101" pitchFamily="2" charset="-122"/>
                        </a:rPr>
                        <a:t>FRC</a:t>
                      </a:r>
                      <a:endParaRPr lang="zh-CN" sz="500" dirty="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dirty="0">
                          <a:effectLst/>
                          <a:latin typeface="Times New Roman" panose="02020603050405020304" pitchFamily="18" charset="0"/>
                          <a:ea typeface="宋体" panose="02010600030101010101" pitchFamily="2" charset="-122"/>
                        </a:rPr>
                        <a:t>Samsung</a:t>
                      </a:r>
                      <a:endParaRPr lang="zh-CN" sz="500" dirty="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99">
                <a:tc vMerge="1">
                  <a:txBody>
                    <a:bodyPr/>
                    <a:lstStyle/>
                    <a:p>
                      <a:endParaRPr lang="zh-CN" altLang="en-US"/>
                    </a:p>
                  </a:txBody>
                  <a:tcPr/>
                </a:tc>
                <a:tc rowSpan="3">
                  <a:txBody>
                    <a:bodyPr/>
                    <a:lstStyle/>
                    <a:p>
                      <a:pPr marL="0" algn="just" defTabSz="914400" rtl="0" eaLnBrk="1" fontAlgn="base" latinLnBrk="0" hangingPunct="0">
                        <a:spcAft>
                          <a:spcPts val="0"/>
                        </a:spcAft>
                      </a:pPr>
                      <a:r>
                        <a:rPr lang="en-GB" sz="500" kern="1200">
                          <a:solidFill>
                            <a:schemeClr val="tx1"/>
                          </a:solidFill>
                          <a:effectLst/>
                          <a:latin typeface="Times New Roman" panose="02020603050405020304" pitchFamily="18" charset="0"/>
                          <a:ea typeface="宋体" panose="02010600030101010101" pitchFamily="2" charset="-122"/>
                          <a:cs typeface="+mn-cs"/>
                        </a:rPr>
                        <a:t>Test methodology</a:t>
                      </a:r>
                      <a:endParaRPr lang="zh-CN" sz="500" kern="1200">
                        <a:solidFill>
                          <a:schemeClr val="tx1"/>
                        </a:solidFill>
                        <a:effectLst/>
                        <a:latin typeface="Times New Roman" panose="02020603050405020304" pitchFamily="18" charset="0"/>
                        <a:ea typeface="宋体" panose="02010600030101010101" pitchFamily="2" charset="-122"/>
                        <a:cs typeface="+mn-cs"/>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base" latinLnBrk="0" hangingPunct="0">
                        <a:spcAft>
                          <a:spcPts val="0"/>
                        </a:spcAft>
                      </a:pPr>
                      <a:r>
                        <a:rPr lang="zh-CN" sz="500" kern="1200" dirty="0">
                          <a:solidFill>
                            <a:schemeClr val="tx1"/>
                          </a:solidFill>
                          <a:effectLst/>
                          <a:latin typeface="Times New Roman" panose="02020603050405020304" pitchFamily="18" charset="0"/>
                          <a:ea typeface="宋体" panose="02010600030101010101" pitchFamily="2" charset="-122"/>
                          <a:cs typeface="+mn-cs"/>
                        </a:rPr>
                        <a:t>38.104?</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N/A</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Test methodology</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Nokia</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99">
                <a:tc vMerge="1">
                  <a:txBody>
                    <a:bodyPr/>
                    <a:lstStyle/>
                    <a:p>
                      <a:endParaRPr lang="zh-CN" altLang="en-US"/>
                    </a:p>
                  </a:txBody>
                  <a:tcPr/>
                </a:tc>
                <a:tc vMerge="1">
                  <a:txBody>
                    <a:bodyPr/>
                    <a:lstStyle/>
                    <a:p>
                      <a:endParaRPr lang="zh-CN" altLang="en-US"/>
                    </a:p>
                  </a:txBody>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38.141-1</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N/A</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Test methodology</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Ericsson</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99">
                <a:tc vMerge="1">
                  <a:txBody>
                    <a:bodyPr/>
                    <a:lstStyle/>
                    <a:p>
                      <a:endParaRPr lang="zh-CN" altLang="en-US"/>
                    </a:p>
                  </a:txBody>
                  <a:tcPr/>
                </a:tc>
                <a:tc vMerge="1">
                  <a:txBody>
                    <a:bodyPr/>
                    <a:lstStyle/>
                    <a:p>
                      <a:endParaRPr lang="zh-CN" altLang="en-US"/>
                    </a:p>
                  </a:txBody>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38.141-2</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N/A</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Test methodology</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Nokia/Huawei</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99">
                <a:tc vMerge="1">
                  <a:txBody>
                    <a:bodyPr/>
                    <a:lstStyle/>
                    <a:p>
                      <a:endParaRPr lang="zh-CN" altLang="en-US"/>
                    </a:p>
                  </a:txBody>
                  <a:tcPr/>
                </a:tc>
                <a:tc rowSpan="3">
                  <a:txBody>
                    <a:bodyPr/>
                    <a:lstStyle/>
                    <a:p>
                      <a:pPr algn="just" fontAlgn="base" hangingPunct="0">
                        <a:spcAft>
                          <a:spcPts val="0"/>
                        </a:spcAft>
                      </a:pPr>
                      <a:r>
                        <a:rPr lang="en-GB" sz="500" dirty="0">
                          <a:effectLst/>
                          <a:latin typeface="Times New Roman" panose="02020603050405020304" pitchFamily="18" charset="0"/>
                          <a:ea typeface="宋体" panose="02010600030101010101" pitchFamily="2" charset="-122"/>
                        </a:rPr>
                        <a:t>Test applicability for all test cases</a:t>
                      </a:r>
                      <a:endParaRPr lang="zh-CN" sz="500" dirty="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38.141-1</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FR1</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Test applicability</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Huawei</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99">
                <a:tc vMerge="1">
                  <a:txBody>
                    <a:bodyPr/>
                    <a:lstStyle/>
                    <a:p>
                      <a:endParaRPr lang="zh-CN" altLang="en-US"/>
                    </a:p>
                  </a:txBody>
                  <a:tcPr/>
                </a:tc>
                <a:tc vMerge="1">
                  <a:txBody>
                    <a:bodyPr/>
                    <a:lstStyle/>
                    <a:p>
                      <a:endParaRPr lang="zh-CN" altLang="en-US"/>
                    </a:p>
                  </a:txBody>
                  <a:tcPr/>
                </a:tc>
                <a:tc rowSpan="2">
                  <a:txBody>
                    <a:bodyPr/>
                    <a:lstStyle/>
                    <a:p>
                      <a:pPr marL="0" algn="just" defTabSz="914400" rtl="0" eaLnBrk="1" fontAlgn="base" latinLnBrk="0" hangingPunct="0">
                        <a:spcAft>
                          <a:spcPts val="0"/>
                        </a:spcAft>
                      </a:pPr>
                      <a:r>
                        <a:rPr lang="zh-CN" sz="500" kern="1200">
                          <a:solidFill>
                            <a:schemeClr val="tx1"/>
                          </a:solidFill>
                          <a:effectLst/>
                          <a:latin typeface="Times New Roman" panose="02020603050405020304" pitchFamily="18" charset="0"/>
                          <a:ea typeface="宋体" panose="02010600030101010101" pitchFamily="2" charset="-122"/>
                          <a:cs typeface="+mn-cs"/>
                        </a:rPr>
                        <a:t>38.141-2</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FR1</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Test applicability</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dirty="0">
                          <a:effectLst/>
                          <a:latin typeface="Times New Roman" panose="02020603050405020304" pitchFamily="18" charset="0"/>
                          <a:ea typeface="宋体" panose="02010600030101010101" pitchFamily="2" charset="-122"/>
                        </a:rPr>
                        <a:t>Ericsson</a:t>
                      </a:r>
                      <a:endParaRPr lang="zh-CN" sz="500" dirty="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99">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just" defTabSz="914400" rtl="0" eaLnBrk="1" fontAlgn="base" latinLnBrk="0" hangingPunct="0">
                        <a:spcAft>
                          <a:spcPts val="0"/>
                        </a:spcAft>
                      </a:pPr>
                      <a:r>
                        <a:rPr lang="zh-CN" sz="500" kern="1200">
                          <a:solidFill>
                            <a:schemeClr val="tx1"/>
                          </a:solidFill>
                          <a:effectLst/>
                          <a:latin typeface="Times New Roman" panose="02020603050405020304" pitchFamily="18" charset="0"/>
                          <a:ea typeface="宋体" panose="02010600030101010101" pitchFamily="2" charset="-122"/>
                          <a:cs typeface="+mn-cs"/>
                        </a:rPr>
                        <a:t>FR2</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base" latinLnBrk="0" hangingPunct="0">
                        <a:spcAft>
                          <a:spcPts val="0"/>
                        </a:spcAft>
                      </a:pPr>
                      <a:r>
                        <a:rPr lang="en-GB" sz="500" kern="1200">
                          <a:solidFill>
                            <a:schemeClr val="tx1"/>
                          </a:solidFill>
                          <a:effectLst/>
                          <a:latin typeface="Times New Roman" panose="02020603050405020304" pitchFamily="18" charset="0"/>
                          <a:ea typeface="宋体" panose="02010600030101010101" pitchFamily="2" charset="-122"/>
                          <a:cs typeface="+mn-cs"/>
                        </a:rPr>
                        <a:t>Test applicability</a:t>
                      </a:r>
                      <a:endParaRPr lang="zh-CN" sz="500" kern="1200">
                        <a:solidFill>
                          <a:schemeClr val="tx1"/>
                        </a:solidFill>
                        <a:effectLst/>
                        <a:latin typeface="Times New Roman" panose="02020603050405020304" pitchFamily="18" charset="0"/>
                        <a:ea typeface="宋体" panose="02010600030101010101" pitchFamily="2" charset="-122"/>
                        <a:cs typeface="+mn-cs"/>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base" latinLnBrk="0" hangingPunct="0">
                        <a:spcAft>
                          <a:spcPts val="0"/>
                        </a:spcAft>
                      </a:pPr>
                      <a:r>
                        <a:rPr lang="en-GB" sz="500" kern="1200" dirty="0" smtClean="0">
                          <a:solidFill>
                            <a:schemeClr val="tx1"/>
                          </a:solidFill>
                          <a:effectLst/>
                          <a:latin typeface="Times New Roman" panose="02020603050405020304" pitchFamily="18" charset="0"/>
                          <a:ea typeface="宋体" panose="02010600030101010101" pitchFamily="2" charset="-122"/>
                          <a:cs typeface="+mn-cs"/>
                        </a:rPr>
                        <a:t>Ericsson</a:t>
                      </a:r>
                      <a:endParaRPr lang="zh-CN" sz="500" kern="1200" dirty="0">
                        <a:solidFill>
                          <a:schemeClr val="tx1"/>
                        </a:solidFill>
                        <a:effectLst/>
                        <a:latin typeface="Times New Roman" panose="02020603050405020304" pitchFamily="18" charset="0"/>
                        <a:ea typeface="宋体" panose="02010600030101010101" pitchFamily="2" charset="-122"/>
                        <a:cs typeface="+mn-cs"/>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99">
                <a:tc vMerge="1">
                  <a:txBody>
                    <a:bodyPr/>
                    <a:lstStyle/>
                    <a:p>
                      <a:endParaRPr lang="zh-CN" altLang="en-US"/>
                    </a:p>
                  </a:txBody>
                  <a:tcPr/>
                </a:tc>
                <a:tc rowSpan="5">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Requirements for PUSCH with ultra-low BLER target (10</a:t>
                      </a:r>
                      <a:r>
                        <a:rPr lang="en-GB" sz="500" baseline="30000">
                          <a:effectLst/>
                          <a:latin typeface="Times New Roman" panose="02020603050405020304" pitchFamily="18" charset="0"/>
                          <a:ea typeface="宋体" panose="02010600030101010101" pitchFamily="2" charset="-122"/>
                        </a:rPr>
                        <a:t>-5</a:t>
                      </a:r>
                      <a:r>
                        <a:rPr lang="en-GB" sz="500">
                          <a:effectLst/>
                          <a:latin typeface="Times New Roman" panose="02020603050405020304" pitchFamily="18" charset="0"/>
                          <a:ea typeface="宋体" panose="02010600030101010101" pitchFamily="2" charset="-122"/>
                        </a:rPr>
                        <a:t>)</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38.104</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dirty="0">
                          <a:effectLst/>
                          <a:latin typeface="Times New Roman" panose="02020603050405020304" pitchFamily="18" charset="0"/>
                          <a:ea typeface="宋体" panose="02010600030101010101" pitchFamily="2" charset="-122"/>
                        </a:rPr>
                        <a:t>FR1</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Requirements</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Nokia</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99">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just" fontAlgn="base" hangingPunct="0">
                        <a:spcAft>
                          <a:spcPts val="0"/>
                        </a:spcAft>
                      </a:pPr>
                      <a:r>
                        <a:rPr lang="zh-CN" sz="500" dirty="0">
                          <a:effectLst/>
                          <a:latin typeface="Times New Roman" panose="02020603050405020304" pitchFamily="18" charset="0"/>
                          <a:ea typeface="宋体" panose="02010600030101010101" pitchFamily="2" charset="-122"/>
                        </a:rPr>
                        <a:t>FR2</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dirty="0">
                          <a:effectLst/>
                          <a:latin typeface="Times New Roman" panose="02020603050405020304" pitchFamily="18" charset="0"/>
                          <a:ea typeface="宋体" panose="02010600030101010101" pitchFamily="2" charset="-122"/>
                        </a:rPr>
                        <a:t>FFS</a:t>
                      </a:r>
                      <a:endParaRPr lang="zh-CN" sz="500" dirty="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dirty="0">
                          <a:effectLst/>
                          <a:latin typeface="Times New Roman" panose="02020603050405020304" pitchFamily="18" charset="0"/>
                          <a:ea typeface="宋体" panose="02010600030101010101" pitchFamily="2" charset="-122"/>
                        </a:rPr>
                        <a:t>Samsung</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2999">
                <a:tc vMerge="1">
                  <a:txBody>
                    <a:bodyPr/>
                    <a:lstStyle/>
                    <a:p>
                      <a:endParaRPr lang="zh-CN" altLang="en-US"/>
                    </a:p>
                  </a:txBody>
                  <a:tcPr/>
                </a:tc>
                <a:tc vMerge="1">
                  <a:txBody>
                    <a:bodyPr/>
                    <a:lstStyle/>
                    <a:p>
                      <a:endParaRPr lang="zh-CN" altLang="en-US"/>
                    </a:p>
                  </a:txBody>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38.141-1</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FR1</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Requirements/Measurement of Performance requirements Annex C.3 / Measurement system set-up Annex D</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Ericsson</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399">
                <a:tc vMerge="1">
                  <a:txBody>
                    <a:bodyPr/>
                    <a:lstStyle/>
                    <a:p>
                      <a:endParaRPr lang="zh-CN" altLang="en-US"/>
                    </a:p>
                  </a:txBody>
                  <a:tcPr/>
                </a:tc>
                <a:tc vMerge="1">
                  <a:txBody>
                    <a:bodyPr/>
                    <a:lstStyle/>
                    <a:p>
                      <a:endParaRPr lang="zh-CN" altLang="en-US"/>
                    </a:p>
                  </a:txBody>
                  <a:tcPr/>
                </a:tc>
                <a:tc rowSpan="2">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38.141-2</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dirty="0">
                          <a:effectLst/>
                          <a:latin typeface="Times New Roman" panose="02020603050405020304" pitchFamily="18" charset="0"/>
                          <a:ea typeface="宋体" panose="02010600030101010101" pitchFamily="2" charset="-122"/>
                        </a:rPr>
                        <a:t>FR1</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Requirements / Measurement of Performance requirements Annex C.3</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dirty="0">
                          <a:effectLst/>
                          <a:latin typeface="Times New Roman" panose="02020603050405020304" pitchFamily="18" charset="0"/>
                          <a:ea typeface="宋体" panose="02010600030101010101" pitchFamily="2" charset="-122"/>
                        </a:rPr>
                        <a:t>Ericsson</a:t>
                      </a:r>
                      <a:endParaRPr lang="zh-CN" sz="500" dirty="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99">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marL="0" algn="just" defTabSz="914400" rtl="0" eaLnBrk="1" fontAlgn="base" latinLnBrk="0" hangingPunct="0">
                        <a:spcAft>
                          <a:spcPts val="0"/>
                        </a:spcAft>
                      </a:pPr>
                      <a:r>
                        <a:rPr lang="zh-CN" sz="500" kern="1200">
                          <a:solidFill>
                            <a:schemeClr val="tx1"/>
                          </a:solidFill>
                          <a:effectLst/>
                          <a:latin typeface="Times New Roman" panose="02020603050405020304" pitchFamily="18" charset="0"/>
                          <a:ea typeface="宋体" panose="02010600030101010101" pitchFamily="2" charset="-122"/>
                          <a:cs typeface="+mn-cs"/>
                        </a:rPr>
                        <a:t>FR2</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base" latinLnBrk="0" hangingPunct="0">
                        <a:spcAft>
                          <a:spcPts val="0"/>
                        </a:spcAft>
                      </a:pPr>
                      <a:r>
                        <a:rPr lang="en-GB" altLang="zh-CN" sz="500" kern="1200" dirty="0" smtClean="0">
                          <a:solidFill>
                            <a:schemeClr val="tx1"/>
                          </a:solidFill>
                          <a:effectLst/>
                          <a:latin typeface="Times New Roman" panose="02020603050405020304" pitchFamily="18" charset="0"/>
                          <a:ea typeface="宋体" panose="02010600030101010101" pitchFamily="2" charset="-122"/>
                          <a:cs typeface="+mn-cs"/>
                        </a:rPr>
                        <a:t>N/A</a:t>
                      </a:r>
                      <a:endParaRPr lang="zh-CN" sz="500" kern="1200" dirty="0">
                        <a:solidFill>
                          <a:schemeClr val="tx1"/>
                        </a:solidFill>
                        <a:effectLst/>
                        <a:latin typeface="Times New Roman" panose="02020603050405020304" pitchFamily="18" charset="0"/>
                        <a:ea typeface="宋体" panose="02010600030101010101" pitchFamily="2" charset="-122"/>
                        <a:cs typeface="+mn-cs"/>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base" latinLnBrk="0" hangingPunct="0">
                        <a:spcAft>
                          <a:spcPts val="0"/>
                        </a:spcAft>
                      </a:pPr>
                      <a:r>
                        <a:rPr lang="en-US" altLang="zh-CN" sz="500" kern="1200" dirty="0" smtClean="0">
                          <a:solidFill>
                            <a:schemeClr val="tx1"/>
                          </a:solidFill>
                          <a:effectLst/>
                          <a:latin typeface="Times New Roman" panose="02020603050405020304" pitchFamily="18" charset="0"/>
                          <a:ea typeface="宋体" panose="02010600030101010101" pitchFamily="2" charset="-122"/>
                          <a:cs typeface="+mn-cs"/>
                        </a:rPr>
                        <a:t>N/A</a:t>
                      </a:r>
                      <a:endParaRPr lang="zh-CN" sz="500" kern="1200" dirty="0">
                        <a:solidFill>
                          <a:schemeClr val="tx1"/>
                        </a:solidFill>
                        <a:effectLst/>
                        <a:latin typeface="Times New Roman" panose="02020603050405020304" pitchFamily="18" charset="0"/>
                        <a:ea typeface="宋体" panose="02010600030101010101" pitchFamily="2" charset="-122"/>
                        <a:cs typeface="+mn-cs"/>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99">
                <a:tc vMerge="1">
                  <a:txBody>
                    <a:bodyPr/>
                    <a:lstStyle/>
                    <a:p>
                      <a:endParaRPr lang="zh-CN" altLang="en-US"/>
                    </a:p>
                  </a:txBody>
                  <a:tcPr/>
                </a:tc>
                <a:tc rowSpan="5">
                  <a:txBody>
                    <a:bodyPr/>
                    <a:lstStyle/>
                    <a:p>
                      <a:pPr algn="just" fontAlgn="base" hangingPunct="0">
                        <a:spcAft>
                          <a:spcPts val="0"/>
                        </a:spcAft>
                      </a:pPr>
                      <a:r>
                        <a:rPr lang="en-GB" sz="500" dirty="0">
                          <a:effectLst/>
                          <a:latin typeface="Times New Roman" panose="02020603050405020304" pitchFamily="18" charset="0"/>
                          <a:ea typeface="宋体" panose="02010600030101010101" pitchFamily="2" charset="-122"/>
                        </a:rPr>
                        <a:t>Requirements for PUSCH with aggregation factor configured</a:t>
                      </a:r>
                      <a:endParaRPr lang="zh-CN" sz="500" dirty="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38.104</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FR1</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Requirements</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Huawei</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99">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FR2</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FFS</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Samsung</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2999">
                <a:tc vMerge="1">
                  <a:txBody>
                    <a:bodyPr/>
                    <a:lstStyle/>
                    <a:p>
                      <a:endParaRPr lang="zh-CN" altLang="en-US"/>
                    </a:p>
                  </a:txBody>
                  <a:tcPr/>
                </a:tc>
                <a:tc vMerge="1">
                  <a:txBody>
                    <a:bodyPr/>
                    <a:lstStyle/>
                    <a:p>
                      <a:endParaRPr lang="zh-CN" altLang="en-US"/>
                    </a:p>
                  </a:txBody>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38.141-1</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FR1</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Requirements/Measurement of Performance requirements Annex C.3 / Measurement system set-up Annex D</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Huawei</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399">
                <a:tc vMerge="1">
                  <a:txBody>
                    <a:bodyPr/>
                    <a:lstStyle/>
                    <a:p>
                      <a:endParaRPr lang="zh-CN" altLang="en-US"/>
                    </a:p>
                  </a:txBody>
                  <a:tcPr/>
                </a:tc>
                <a:tc vMerge="1">
                  <a:txBody>
                    <a:bodyPr/>
                    <a:lstStyle/>
                    <a:p>
                      <a:endParaRPr lang="zh-CN" altLang="en-US"/>
                    </a:p>
                  </a:txBody>
                  <a:tcPr/>
                </a:tc>
                <a:tc rowSpan="2">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38.141-2</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FR1</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Requirements / Measurement of Performance requirements Annex C.3</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dirty="0">
                          <a:effectLst/>
                          <a:latin typeface="Times New Roman" panose="02020603050405020304" pitchFamily="18" charset="0"/>
                          <a:ea typeface="宋体" panose="02010600030101010101" pitchFamily="2" charset="-122"/>
                        </a:rPr>
                        <a:t>DoCoMo</a:t>
                      </a:r>
                      <a:endParaRPr lang="zh-CN" sz="500" dirty="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399">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just" fontAlgn="base" hangingPunct="0">
                        <a:spcAft>
                          <a:spcPts val="0"/>
                        </a:spcAft>
                      </a:pPr>
                      <a:r>
                        <a:rPr lang="zh-CN" sz="500" dirty="0">
                          <a:effectLst/>
                          <a:latin typeface="Times New Roman" panose="02020603050405020304" pitchFamily="18" charset="0"/>
                          <a:ea typeface="宋体" panose="02010600030101010101" pitchFamily="2" charset="-122"/>
                        </a:rPr>
                        <a:t>FR2</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kern="1200" dirty="0">
                          <a:solidFill>
                            <a:schemeClr val="tx1"/>
                          </a:solidFill>
                          <a:effectLst/>
                          <a:latin typeface="Times New Roman" panose="02020603050405020304" pitchFamily="18" charset="0"/>
                          <a:ea typeface="宋体" panose="02010600030101010101" pitchFamily="2" charset="-122"/>
                          <a:cs typeface="+mn-cs"/>
                        </a:rPr>
                        <a:t>Requirements / Measurement of Performance requirements Annex C.3</a:t>
                      </a:r>
                      <a:endParaRPr lang="zh-CN" sz="500" kern="1200" dirty="0">
                        <a:solidFill>
                          <a:schemeClr val="tx1"/>
                        </a:solidFill>
                        <a:effectLst/>
                        <a:latin typeface="Times New Roman" panose="02020603050405020304" pitchFamily="18" charset="0"/>
                        <a:ea typeface="宋体" panose="02010600030101010101" pitchFamily="2" charset="-122"/>
                        <a:cs typeface="+mn-cs"/>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sz="500" kern="1200" dirty="0">
                        <a:solidFill>
                          <a:schemeClr val="tx1"/>
                        </a:solidFill>
                        <a:effectLst/>
                        <a:latin typeface="Times New Roman" panose="02020603050405020304" pitchFamily="18" charset="0"/>
                        <a:ea typeface="宋体" panose="02010600030101010101" pitchFamily="2" charset="-122"/>
                        <a:cs typeface="+mn-cs"/>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99">
                <a:tc vMerge="1">
                  <a:txBody>
                    <a:bodyPr/>
                    <a:lstStyle/>
                    <a:p>
                      <a:endParaRPr lang="zh-CN" altLang="en-US"/>
                    </a:p>
                  </a:txBody>
                  <a:tcPr/>
                </a:tc>
                <a:tc rowSpan="5">
                  <a:txBody>
                    <a:bodyPr/>
                    <a:lstStyle/>
                    <a:p>
                      <a:pPr algn="just" fontAlgn="base" hangingPunct="0">
                        <a:spcAft>
                          <a:spcPts val="0"/>
                        </a:spcAft>
                      </a:pPr>
                      <a:r>
                        <a:rPr lang="en-GB" sz="500" dirty="0">
                          <a:effectLst/>
                          <a:latin typeface="Times New Roman" panose="02020603050405020304" pitchFamily="18" charset="0"/>
                          <a:ea typeface="宋体" panose="02010600030101010101" pitchFamily="2" charset="-122"/>
                        </a:rPr>
                        <a:t>Requirements for PUSCH for mapping Type B with low number of symbols</a:t>
                      </a:r>
                      <a:endParaRPr lang="zh-CN" sz="500" dirty="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38.104</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FR1</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Requirements</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dirty="0">
                          <a:effectLst/>
                          <a:latin typeface="Times New Roman" panose="02020603050405020304" pitchFamily="18" charset="0"/>
                          <a:ea typeface="宋体" panose="02010600030101010101" pitchFamily="2" charset="-122"/>
                        </a:rPr>
                        <a:t>Nokia</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599">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just" fontAlgn="base" hangingPunct="0">
                        <a:spcAft>
                          <a:spcPts val="0"/>
                        </a:spcAft>
                      </a:pPr>
                      <a:r>
                        <a:rPr lang="zh-CN" sz="500" dirty="0">
                          <a:effectLst/>
                          <a:latin typeface="Times New Roman" panose="02020603050405020304" pitchFamily="18" charset="0"/>
                          <a:ea typeface="宋体" panose="02010600030101010101" pitchFamily="2" charset="-122"/>
                        </a:rPr>
                        <a:t>FR2</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dirty="0">
                          <a:effectLst/>
                          <a:latin typeface="Times New Roman" panose="02020603050405020304" pitchFamily="18" charset="0"/>
                          <a:ea typeface="宋体" panose="02010600030101010101" pitchFamily="2" charset="-122"/>
                        </a:rPr>
                        <a:t>FFS</a:t>
                      </a:r>
                      <a:endParaRPr lang="zh-CN" sz="500" dirty="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Samsung</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2999">
                <a:tc vMerge="1">
                  <a:txBody>
                    <a:bodyPr/>
                    <a:lstStyle/>
                    <a:p>
                      <a:endParaRPr lang="zh-CN" altLang="en-US"/>
                    </a:p>
                  </a:txBody>
                  <a:tcPr/>
                </a:tc>
                <a:tc vMerge="1">
                  <a:txBody>
                    <a:bodyPr/>
                    <a:lstStyle/>
                    <a:p>
                      <a:endParaRPr lang="zh-CN" altLang="en-US"/>
                    </a:p>
                  </a:txBody>
                  <a:tcPr/>
                </a:tc>
                <a:tc>
                  <a:txBody>
                    <a:bodyPr/>
                    <a:lstStyle/>
                    <a:p>
                      <a:pPr algn="just" fontAlgn="base" hangingPunct="0">
                        <a:spcAft>
                          <a:spcPts val="0"/>
                        </a:spcAft>
                      </a:pPr>
                      <a:r>
                        <a:rPr lang="zh-CN" sz="500" dirty="0">
                          <a:effectLst/>
                          <a:latin typeface="Times New Roman" panose="02020603050405020304" pitchFamily="18" charset="0"/>
                          <a:ea typeface="宋体" panose="02010600030101010101" pitchFamily="2" charset="-122"/>
                        </a:rPr>
                        <a:t>38.141-1</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dirty="0">
                          <a:effectLst/>
                          <a:latin typeface="Times New Roman" panose="02020603050405020304" pitchFamily="18" charset="0"/>
                          <a:ea typeface="宋体" panose="02010600030101010101" pitchFamily="2" charset="-122"/>
                        </a:rPr>
                        <a:t>FR1</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Requirements/Measurement of Performance requirements Annex C.3 / Measurement system set-up Annex D</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dirty="0">
                          <a:effectLst/>
                          <a:latin typeface="Times New Roman" panose="02020603050405020304" pitchFamily="18" charset="0"/>
                          <a:ea typeface="宋体" panose="02010600030101010101" pitchFamily="2" charset="-122"/>
                        </a:rPr>
                        <a:t>Huawei</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399">
                <a:tc vMerge="1">
                  <a:txBody>
                    <a:bodyPr/>
                    <a:lstStyle/>
                    <a:p>
                      <a:endParaRPr lang="zh-CN" altLang="en-US"/>
                    </a:p>
                  </a:txBody>
                  <a:tcPr/>
                </a:tc>
                <a:tc vMerge="1">
                  <a:txBody>
                    <a:bodyPr/>
                    <a:lstStyle/>
                    <a:p>
                      <a:endParaRPr lang="zh-CN" altLang="en-US"/>
                    </a:p>
                  </a:txBody>
                  <a:tcPr/>
                </a:tc>
                <a:tc rowSpan="2">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38.141-2</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FR1</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a:effectLst/>
                          <a:latin typeface="Times New Roman" panose="02020603050405020304" pitchFamily="18" charset="0"/>
                          <a:ea typeface="宋体" panose="02010600030101010101" pitchFamily="2" charset="-122"/>
                        </a:rPr>
                        <a:t>Requirements / Measurement of Performance requirements Annex C.3</a:t>
                      </a:r>
                      <a:endParaRPr lang="zh-CN" sz="50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base" hangingPunct="0">
                        <a:spcAft>
                          <a:spcPts val="0"/>
                        </a:spcAft>
                      </a:pPr>
                      <a:r>
                        <a:rPr lang="en-GB" sz="500" dirty="0">
                          <a:effectLst/>
                          <a:latin typeface="Times New Roman" panose="02020603050405020304" pitchFamily="18" charset="0"/>
                          <a:ea typeface="宋体" panose="02010600030101010101" pitchFamily="2" charset="-122"/>
                        </a:rPr>
                        <a:t>DoCoMo</a:t>
                      </a:r>
                      <a:endParaRPr lang="zh-CN" sz="500" dirty="0">
                        <a:effectLst/>
                        <a:latin typeface="Times New Roman" panose="02020603050405020304" pitchFamily="18" charset="0"/>
                        <a:ea typeface="宋体" panose="02010600030101010101" pitchFamily="2" charset="-122"/>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0399">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just" fontAlgn="base" hangingPunct="0">
                        <a:spcAft>
                          <a:spcPts val="0"/>
                        </a:spcAft>
                      </a:pPr>
                      <a:r>
                        <a:rPr lang="zh-CN" sz="500">
                          <a:effectLst/>
                          <a:latin typeface="Times New Roman" panose="02020603050405020304" pitchFamily="18" charset="0"/>
                          <a:ea typeface="宋体" panose="02010600030101010101" pitchFamily="2" charset="-122"/>
                        </a:rPr>
                        <a:t>FR2</a:t>
                      </a: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base" latinLnBrk="0" hangingPunct="0">
                        <a:spcAft>
                          <a:spcPts val="0"/>
                        </a:spcAft>
                      </a:pPr>
                      <a:r>
                        <a:rPr lang="en-GB" sz="500" kern="1200">
                          <a:solidFill>
                            <a:schemeClr val="tx1"/>
                          </a:solidFill>
                          <a:effectLst/>
                          <a:latin typeface="Times New Roman" panose="02020603050405020304" pitchFamily="18" charset="0"/>
                          <a:ea typeface="宋体" panose="02010600030101010101" pitchFamily="2" charset="-122"/>
                          <a:cs typeface="+mn-cs"/>
                        </a:rPr>
                        <a:t>Requirements / Measurement of Performance requirements Annex C.3</a:t>
                      </a:r>
                      <a:endParaRPr lang="zh-CN" sz="500" kern="1200">
                        <a:solidFill>
                          <a:schemeClr val="tx1"/>
                        </a:solidFill>
                        <a:effectLst/>
                        <a:latin typeface="Times New Roman" panose="02020603050405020304" pitchFamily="18" charset="0"/>
                        <a:ea typeface="宋体" panose="02010600030101010101" pitchFamily="2" charset="-122"/>
                        <a:cs typeface="+mn-cs"/>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defTabSz="914400" rtl="0" eaLnBrk="1" fontAlgn="base" latinLnBrk="0" hangingPunct="0">
                        <a:spcAft>
                          <a:spcPts val="0"/>
                        </a:spcAft>
                      </a:pPr>
                      <a:r>
                        <a:rPr lang="zh-CN" sz="500" kern="1200" dirty="0" smtClean="0">
                          <a:solidFill>
                            <a:schemeClr val="tx1"/>
                          </a:solidFill>
                          <a:effectLst/>
                          <a:latin typeface="Times New Roman" panose="02020603050405020304" pitchFamily="18" charset="0"/>
                          <a:ea typeface="宋体" panose="02010600030101010101" pitchFamily="2" charset="-122"/>
                          <a:cs typeface="+mn-cs"/>
                        </a:rPr>
                        <a:t>Intel</a:t>
                      </a:r>
                      <a:endParaRPr lang="zh-CN" sz="500" kern="1200" dirty="0">
                        <a:solidFill>
                          <a:schemeClr val="tx1"/>
                        </a:solidFill>
                        <a:effectLst/>
                        <a:latin typeface="Times New Roman" panose="02020603050405020304" pitchFamily="18" charset="0"/>
                        <a:ea typeface="宋体" panose="02010600030101010101" pitchFamily="2" charset="-122"/>
                        <a:cs typeface="+mn-cs"/>
                      </a:endParaRPr>
                    </a:p>
                  </a:txBody>
                  <a:tcPr marL="35602" marR="35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55363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39669" y="242371"/>
            <a:ext cx="11473132" cy="862642"/>
          </a:xfrm>
        </p:spPr>
        <p:txBody>
          <a:bodyPr>
            <a:normAutofit/>
          </a:bodyPr>
          <a:lstStyle/>
          <a:p>
            <a:pPr marL="685800" lvl="2" algn="ctr" hangingPunct="0">
              <a:lnSpc>
                <a:spcPct val="100000"/>
              </a:lnSpc>
              <a:spcBef>
                <a:spcPts val="1000"/>
              </a:spcBef>
            </a:pPr>
            <a:r>
              <a:rPr lang="en-US" altLang="zh-CN" sz="3600" dirty="0" smtClean="0"/>
              <a:t>Background</a:t>
            </a:r>
          </a:p>
        </p:txBody>
      </p:sp>
      <p:sp>
        <p:nvSpPr>
          <p:cNvPr id="5" name="内容占位符 4"/>
          <p:cNvSpPr>
            <a:spLocks noGrp="1"/>
          </p:cNvSpPr>
          <p:nvPr>
            <p:ph idx="1"/>
          </p:nvPr>
        </p:nvSpPr>
        <p:spPr/>
        <p:txBody>
          <a:bodyPr/>
          <a:lstStyle/>
          <a:p>
            <a:r>
              <a:rPr lang="en-US" altLang="zh-CN" dirty="0" smtClean="0"/>
              <a:t>The following WFs were approved:</a:t>
            </a:r>
          </a:p>
          <a:p>
            <a:pPr lvl="1">
              <a:buFont typeface="Calibri" panose="020F0502020204030204" pitchFamily="34" charset="0"/>
              <a:buChar char="̶"/>
            </a:pPr>
            <a:r>
              <a:rPr lang="en-US" altLang="zh-CN" dirty="0" smtClean="0"/>
              <a:t>R4-1915913: Way forward on NR URLLC demodulation and CSI requirements, RAN4 #93</a:t>
            </a:r>
          </a:p>
          <a:p>
            <a:pPr lvl="1">
              <a:buFont typeface="Calibri" panose="020F0502020204030204" pitchFamily="34" charset="0"/>
              <a:buChar char="̶"/>
            </a:pPr>
            <a:r>
              <a:rPr lang="en-US" altLang="zh-CN" dirty="0" smtClean="0"/>
              <a:t>R4-2002429</a:t>
            </a:r>
            <a:r>
              <a:rPr lang="en-US" altLang="zh-CN" dirty="0"/>
              <a:t>: Way forward for NR  BS URLLC performance </a:t>
            </a:r>
            <a:r>
              <a:rPr lang="en-US" altLang="zh-CN" dirty="0" smtClean="0"/>
              <a:t>requirements,  RAN4 #94-e</a:t>
            </a:r>
          </a:p>
          <a:p>
            <a:pPr lvl="1">
              <a:buFont typeface="Calibri" panose="020F0502020204030204" pitchFamily="34" charset="0"/>
              <a:buChar char="̶"/>
            </a:pPr>
            <a:r>
              <a:rPr lang="en-US" altLang="zh-CN" dirty="0" smtClean="0"/>
              <a:t>R4-2005528: </a:t>
            </a:r>
            <a:r>
              <a:rPr lang="en-US" altLang="zh-CN" dirty="0"/>
              <a:t>Way forward for NR  BS URLLC performance requirements,  RAN4 #</a:t>
            </a:r>
            <a:r>
              <a:rPr lang="en-US" altLang="zh-CN" dirty="0" smtClean="0"/>
              <a:t>94bis-e</a:t>
            </a:r>
          </a:p>
          <a:p>
            <a:pPr lvl="1">
              <a:buFont typeface="Calibri" panose="020F0502020204030204" pitchFamily="34" charset="0"/>
              <a:buChar char="̶"/>
            </a:pPr>
            <a:r>
              <a:rPr lang="en-US" altLang="zh-CN" dirty="0" smtClean="0"/>
              <a:t>R4-2008810: </a:t>
            </a:r>
            <a:r>
              <a:rPr lang="en-US" altLang="zh-CN" dirty="0"/>
              <a:t>Way forward for NR  BS URLLC performance requirements,  RAN4 #</a:t>
            </a:r>
            <a:r>
              <a:rPr lang="en-US" altLang="zh-CN" dirty="0" smtClean="0"/>
              <a:t>95-e</a:t>
            </a:r>
          </a:p>
          <a:p>
            <a:pPr lvl="1">
              <a:buFont typeface="Calibri" panose="020F0502020204030204" pitchFamily="34" charset="0"/>
              <a:buChar char="̶"/>
            </a:pPr>
            <a:r>
              <a:rPr lang="en-US" altLang="zh-CN" dirty="0" smtClean="0"/>
              <a:t>R4-2012649: </a:t>
            </a:r>
            <a:r>
              <a:rPr lang="en-US" altLang="zh-CN" dirty="0"/>
              <a:t>Way forward for NR  BS URLLC performance requirements,  RAN4 #</a:t>
            </a:r>
            <a:r>
              <a:rPr lang="en-US" altLang="zh-CN" dirty="0" smtClean="0"/>
              <a:t>96-e</a:t>
            </a:r>
            <a:endParaRPr lang="en-US" altLang="zh-CN" dirty="0"/>
          </a:p>
          <a:p>
            <a:pPr marL="457200" lvl="1" indent="0">
              <a:buNone/>
            </a:pPr>
            <a:endParaRPr lang="en-US" altLang="zh-CN" dirty="0"/>
          </a:p>
          <a:p>
            <a:pPr marL="457200" lvl="1" indent="0">
              <a:buNone/>
            </a:pPr>
            <a:endParaRPr lang="en-US" altLang="zh-CN" dirty="0"/>
          </a:p>
          <a:p>
            <a:pPr marL="457200" lvl="1" indent="0">
              <a:buNone/>
            </a:pPr>
            <a:endParaRPr lang="en-US" altLang="zh-CN" dirty="0"/>
          </a:p>
          <a:p>
            <a:endParaRPr lang="zh-CN" altLang="en-US" dirty="0"/>
          </a:p>
        </p:txBody>
      </p:sp>
    </p:spTree>
    <p:extLst>
      <p:ext uri="{BB962C8B-B14F-4D97-AF65-F5344CB8AC3E}">
        <p14:creationId xmlns:p14="http://schemas.microsoft.com/office/powerpoint/2010/main" val="1713247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980303"/>
            <a:ext cx="10515600" cy="5196660"/>
          </a:xfrm>
        </p:spPr>
        <p:txBody>
          <a:bodyPr>
            <a:normAutofit fontScale="92500" lnSpcReduction="20000"/>
          </a:bodyPr>
          <a:lstStyle/>
          <a:p>
            <a:r>
              <a:rPr lang="en-US" altLang="zh-CN" sz="2400" kern="0" dirty="0" smtClean="0">
                <a:highlight>
                  <a:srgbClr val="00FF00"/>
                </a:highlight>
                <a:latin typeface="Times New Roman" panose="02020603050405020304" pitchFamily="18" charset="0"/>
              </a:rPr>
              <a:t>Agreements:</a:t>
            </a:r>
          </a:p>
          <a:p>
            <a:r>
              <a:rPr lang="en-GB" altLang="zh-CN" sz="2000" b="1" u="sng" dirty="0"/>
              <a:t>Whether to clarify the safety statement in specification</a:t>
            </a:r>
            <a:endParaRPr lang="zh-CN" altLang="zh-CN" sz="2000" dirty="0"/>
          </a:p>
          <a:p>
            <a:pPr lvl="1"/>
            <a:r>
              <a:rPr lang="en-GB" altLang="zh-CN" sz="1600" dirty="0"/>
              <a:t>Agreement: capture following note in WF, not include into specification. ( no other companies show views on this topic till now except Huawei, Samsung, Nokia and E///).</a:t>
            </a:r>
            <a:endParaRPr lang="zh-CN" altLang="zh-CN" sz="1600" dirty="0"/>
          </a:p>
          <a:p>
            <a:pPr lvl="2" hangingPunct="0"/>
            <a:r>
              <a:rPr lang="en-GB" altLang="zh-CN" sz="1200" dirty="0"/>
              <a:t>If the URLLC features of 5G NR would be used in safety or mission critical applications, the ultimately chosen statistical testing methodology for testing of these features must be verified by an independent body of experts/statisticians. It is also important to bear in mind that the demodulation requirements do not take account of all aspects of system operation (for example RF, transmitter, internal interfaces, higher layer protocol software etc.).</a:t>
            </a:r>
            <a:endParaRPr lang="zh-CN" altLang="zh-CN" sz="1200" dirty="0"/>
          </a:p>
          <a:p>
            <a:r>
              <a:rPr lang="en-GB" altLang="zh-CN" sz="2000" b="1" u="sng" dirty="0"/>
              <a:t>BS demodulation requirements of high reliability for FR1</a:t>
            </a:r>
            <a:endParaRPr lang="zh-CN" altLang="zh-CN" sz="2000" dirty="0"/>
          </a:p>
          <a:p>
            <a:r>
              <a:rPr lang="en-GB" altLang="zh-CN" sz="1600" u="sng" dirty="0"/>
              <a:t>SNR values </a:t>
            </a:r>
            <a:r>
              <a:rPr lang="en-GB" altLang="zh-CN" sz="1600" u="sng" dirty="0" smtClean="0"/>
              <a:t>(dB) in </a:t>
            </a:r>
            <a:r>
              <a:rPr lang="en-GB" altLang="zh-CN" sz="1600" u="sng" dirty="0"/>
              <a:t>specs (based on simulation results in R4-2015629</a:t>
            </a:r>
            <a:r>
              <a:rPr lang="en-GB" altLang="zh-CN" sz="1600" u="sng" dirty="0" smtClean="0"/>
              <a:t>):</a:t>
            </a:r>
            <a:r>
              <a:rPr lang="zh-CN" altLang="zh-CN" dirty="0"/>
              <a:t>                 </a:t>
            </a:r>
            <a:endParaRPr lang="en-GB" altLang="zh-CN" sz="1600" u="sng" dirty="0" smtClean="0"/>
          </a:p>
          <a:p>
            <a:pPr lvl="1">
              <a:buFont typeface="Calibri" panose="020F0502020204030204" pitchFamily="34" charset="0"/>
              <a:buChar char="̶"/>
            </a:pPr>
            <a:endParaRPr lang="en-GB" altLang="zh-CN" sz="1600" u="sng" dirty="0" smtClean="0"/>
          </a:p>
          <a:p>
            <a:pPr lvl="1">
              <a:buFont typeface="Calibri" panose="020F0502020204030204" pitchFamily="34" charset="0"/>
              <a:buChar char="̶"/>
            </a:pPr>
            <a:endParaRPr lang="en-GB" altLang="zh-CN" sz="1600" u="sng" dirty="0"/>
          </a:p>
          <a:p>
            <a:pPr lvl="1">
              <a:buFont typeface="Calibri" panose="020F0502020204030204" pitchFamily="34" charset="0"/>
              <a:buChar char="̶"/>
            </a:pPr>
            <a:endParaRPr lang="en-GB" altLang="zh-CN" sz="1600" u="sng" dirty="0" smtClean="0"/>
          </a:p>
          <a:p>
            <a:pPr lvl="1">
              <a:buFont typeface="Calibri" panose="020F0502020204030204" pitchFamily="34" charset="0"/>
              <a:buChar char="̶"/>
            </a:pPr>
            <a:endParaRPr lang="en-GB" altLang="zh-CN" sz="1600" u="sng" dirty="0" smtClean="0"/>
          </a:p>
          <a:p>
            <a:pPr lvl="1">
              <a:buFont typeface="Calibri" panose="020F0502020204030204" pitchFamily="34" charset="0"/>
              <a:buChar char="̶"/>
            </a:pPr>
            <a:endParaRPr lang="en-GB" altLang="zh-CN" sz="1600" u="sng" dirty="0"/>
          </a:p>
          <a:p>
            <a:pPr lvl="1">
              <a:buFont typeface="Calibri" panose="020F0502020204030204" pitchFamily="34" charset="0"/>
              <a:buChar char="̶"/>
            </a:pPr>
            <a:endParaRPr lang="en-GB" altLang="zh-CN" sz="1600" u="sng" dirty="0" smtClean="0"/>
          </a:p>
          <a:p>
            <a:pPr lvl="1">
              <a:buFont typeface="Calibri" panose="020F0502020204030204" pitchFamily="34" charset="0"/>
              <a:buChar char="̶"/>
            </a:pPr>
            <a:endParaRPr lang="en-GB" altLang="zh-CN" sz="1600" u="sng" dirty="0"/>
          </a:p>
          <a:p>
            <a:pPr lvl="1">
              <a:buFont typeface="Calibri" panose="020F0502020204030204" pitchFamily="34" charset="0"/>
              <a:buChar char="̶"/>
            </a:pPr>
            <a:endParaRPr lang="en-GB" altLang="zh-CN" sz="1600" u="sng" dirty="0"/>
          </a:p>
          <a:p>
            <a:pPr lvl="1">
              <a:buFont typeface="Calibri" panose="020F0502020204030204" pitchFamily="34" charset="0"/>
              <a:buChar char="̶"/>
            </a:pPr>
            <a:endParaRPr lang="en-GB" altLang="zh-CN" sz="1600" u="sng" dirty="0" smtClean="0"/>
          </a:p>
          <a:p>
            <a:pPr lvl="1">
              <a:buFont typeface="Calibri" panose="020F0502020204030204" pitchFamily="34" charset="0"/>
              <a:buChar char="̶"/>
            </a:pPr>
            <a:r>
              <a:rPr lang="en-GB" altLang="zh-CN" sz="1600" u="sng" dirty="0" smtClean="0"/>
              <a:t>Applicability </a:t>
            </a:r>
            <a:r>
              <a:rPr lang="en-GB" altLang="zh-CN" sz="1600" u="sng" dirty="0"/>
              <a:t>rule for FDD and </a:t>
            </a:r>
            <a:r>
              <a:rPr lang="en-GB" altLang="zh-CN" sz="1600" u="sng" dirty="0" smtClean="0"/>
              <a:t>TDD</a:t>
            </a:r>
          </a:p>
          <a:p>
            <a:pPr lvl="2" hangingPunct="0"/>
            <a:r>
              <a:rPr lang="en-US" altLang="zh-CN" sz="1400" dirty="0"/>
              <a:t>PUSCH aggregation factor for 15 kHz </a:t>
            </a:r>
            <a:r>
              <a:rPr lang="en-US" altLang="zh-CN" sz="1400" dirty="0" smtClean="0"/>
              <a:t>SCS: </a:t>
            </a:r>
            <a:r>
              <a:rPr lang="en-US" altLang="zh-CN" sz="1400" dirty="0"/>
              <a:t>The requirements for PUSCH with aggregation for 15kHz can be tested either by configuring n8 and the DDDSU TDD pattern or by configuring FDD with aggregation level n2. </a:t>
            </a:r>
          </a:p>
          <a:p>
            <a:pPr lvl="2"/>
            <a:endParaRPr lang="zh-CN" altLang="zh-CN" sz="1200" u="sng" dirty="0"/>
          </a:p>
          <a:p>
            <a:pPr lvl="1"/>
            <a:endParaRPr lang="en-GB" altLang="zh-CN" sz="1600" u="sng" dirty="0" smtClean="0"/>
          </a:p>
          <a:p>
            <a:pPr marL="457200" lvl="1" indent="0">
              <a:buNone/>
            </a:pPr>
            <a:endParaRPr lang="en-GB" altLang="zh-CN" sz="1600" u="sng" dirty="0" smtClean="0"/>
          </a:p>
          <a:p>
            <a:pPr lvl="1"/>
            <a:endParaRPr lang="en-US" altLang="zh-CN" sz="1600" dirty="0" smtClean="0"/>
          </a:p>
          <a:p>
            <a:pPr lvl="1"/>
            <a:endParaRPr lang="en-US" altLang="zh-CN" sz="1600" dirty="0"/>
          </a:p>
          <a:p>
            <a:pPr lvl="1"/>
            <a:endParaRPr lang="en-US" altLang="zh-CN" sz="1600" dirty="0" smtClean="0"/>
          </a:p>
          <a:p>
            <a:pPr lvl="1"/>
            <a:endParaRPr lang="en-US" altLang="zh-CN" sz="1600" dirty="0" smtClean="0"/>
          </a:p>
          <a:p>
            <a:pPr lvl="1"/>
            <a:endParaRPr lang="zh-CN" altLang="zh-CN" sz="1600" dirty="0"/>
          </a:p>
          <a:p>
            <a:pPr marL="457200" lvl="1" indent="0">
              <a:buNone/>
            </a:pPr>
            <a:endParaRPr lang="zh-CN" altLang="en-US" dirty="0"/>
          </a:p>
        </p:txBody>
      </p:sp>
      <p:sp>
        <p:nvSpPr>
          <p:cNvPr id="5" name="标题 1"/>
          <p:cNvSpPr txBox="1">
            <a:spLocks/>
          </p:cNvSpPr>
          <p:nvPr/>
        </p:nvSpPr>
        <p:spPr>
          <a:xfrm>
            <a:off x="359434" y="117661"/>
            <a:ext cx="11473132" cy="8626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2800" b="1" dirty="0" smtClean="0"/>
              <a:t>PUSCH </a:t>
            </a:r>
            <a:r>
              <a:rPr lang="en-GB" altLang="zh-CN" sz="2800" b="1" dirty="0"/>
              <a:t>BS</a:t>
            </a:r>
            <a:r>
              <a:rPr lang="en-US" altLang="zh-CN" sz="2800" b="1" dirty="0"/>
              <a:t> demodulation requirements of high </a:t>
            </a:r>
            <a:r>
              <a:rPr lang="en-US" altLang="zh-CN" sz="2800" b="1" dirty="0" smtClean="0"/>
              <a:t>reliability:</a:t>
            </a:r>
            <a:endParaRPr lang="zh-CN" altLang="en-US" sz="2800" b="1" dirty="0"/>
          </a:p>
        </p:txBody>
      </p:sp>
      <p:graphicFrame>
        <p:nvGraphicFramePr>
          <p:cNvPr id="2" name="表格 1"/>
          <p:cNvGraphicFramePr>
            <a:graphicFrameLocks noGrp="1"/>
          </p:cNvGraphicFramePr>
          <p:nvPr>
            <p:extLst>
              <p:ext uri="{D42A27DB-BD31-4B8C-83A1-F6EECF244321}">
                <p14:modId xmlns:p14="http://schemas.microsoft.com/office/powerpoint/2010/main" val="2823913281"/>
              </p:ext>
            </p:extLst>
          </p:nvPr>
        </p:nvGraphicFramePr>
        <p:xfrm>
          <a:off x="1703503" y="3162364"/>
          <a:ext cx="9403409" cy="1978331"/>
        </p:xfrm>
        <a:graphic>
          <a:graphicData uri="http://schemas.openxmlformats.org/drawingml/2006/table">
            <a:tbl>
              <a:tblPr firstRow="1" bandRow="1">
                <a:tableStyleId>{5C22544A-7EE6-4342-B048-85BDC9FD1C3A}</a:tableStyleId>
              </a:tblPr>
              <a:tblGrid>
                <a:gridCol w="1292038"/>
                <a:gridCol w="1292038"/>
                <a:gridCol w="1552389"/>
                <a:gridCol w="1755648"/>
                <a:gridCol w="1773936"/>
                <a:gridCol w="1737360"/>
              </a:tblGrid>
              <a:tr h="515291">
                <a:tc>
                  <a:txBody>
                    <a:bodyPr/>
                    <a:lstStyle/>
                    <a:p>
                      <a:endParaRPr lang="zh-CN" altLang="en-US" dirty="0"/>
                    </a:p>
                  </a:txBody>
                  <a:tcPr/>
                </a:tc>
                <a:tc>
                  <a:txBody>
                    <a:bodyPr/>
                    <a:lstStyle/>
                    <a:p>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800" b="1" kern="1200" dirty="0" smtClean="0">
                          <a:solidFill>
                            <a:schemeClr val="lt1"/>
                          </a:solidFill>
                          <a:effectLst/>
                          <a:latin typeface="+mn-lt"/>
                          <a:ea typeface="+mn-ea"/>
                          <a:cs typeface="+mn-cs"/>
                        </a:rPr>
                        <a:t>15 kHz/5 MHz</a:t>
                      </a:r>
                      <a:endParaRPr lang="zh-CN" altLang="zh-CN" sz="1800" b="1" kern="1200" dirty="0" smtClean="0">
                        <a:solidFill>
                          <a:schemeClr val="lt1"/>
                        </a:solidFill>
                        <a:effectLst/>
                        <a:latin typeface="+mn-lt"/>
                        <a:ea typeface="+mn-ea"/>
                        <a:cs typeface="+mn-cs"/>
                      </a:endParaRPr>
                    </a:p>
                  </a:txBody>
                  <a:tcPr/>
                </a:tc>
                <a:tc>
                  <a:txBody>
                    <a:bodyPr/>
                    <a:lstStyle/>
                    <a:p>
                      <a:r>
                        <a:rPr lang="en-GB" altLang="zh-CN" sz="1800" b="1" kern="1200" dirty="0" smtClean="0">
                          <a:solidFill>
                            <a:schemeClr val="lt1"/>
                          </a:solidFill>
                          <a:effectLst/>
                          <a:latin typeface="+mn-lt"/>
                          <a:ea typeface="+mn-ea"/>
                          <a:cs typeface="+mn-cs"/>
                        </a:rPr>
                        <a:t>15 kHz/10 MHz</a:t>
                      </a:r>
                      <a:endParaRPr lang="zh-CN" altLang="en-US" dirty="0"/>
                    </a:p>
                  </a:txBody>
                  <a:tcPr/>
                </a:tc>
                <a:tc>
                  <a:txBody>
                    <a:bodyPr/>
                    <a:lstStyle/>
                    <a:p>
                      <a:r>
                        <a:rPr lang="en-GB" altLang="zh-CN" sz="1800" b="1" kern="1200" dirty="0" smtClean="0">
                          <a:solidFill>
                            <a:schemeClr val="lt1"/>
                          </a:solidFill>
                          <a:effectLst/>
                          <a:latin typeface="+mn-lt"/>
                          <a:ea typeface="+mn-ea"/>
                          <a:cs typeface="+mn-cs"/>
                        </a:rPr>
                        <a:t>30 kHz/10 MHz</a:t>
                      </a:r>
                      <a:endParaRPr lang="zh-CN" altLang="en-US" dirty="0"/>
                    </a:p>
                  </a:txBody>
                  <a:tcPr/>
                </a:tc>
                <a:tc>
                  <a:txBody>
                    <a:bodyPr/>
                    <a:lstStyle/>
                    <a:p>
                      <a:r>
                        <a:rPr lang="en-GB" altLang="zh-CN" sz="1800" b="1" kern="1200" dirty="0" smtClean="0">
                          <a:solidFill>
                            <a:schemeClr val="lt1"/>
                          </a:solidFill>
                          <a:effectLst/>
                          <a:latin typeface="+mn-lt"/>
                          <a:ea typeface="+mn-ea"/>
                          <a:cs typeface="+mn-cs"/>
                        </a:rPr>
                        <a:t>30 kHz/40 MHz</a:t>
                      </a:r>
                      <a:endParaRPr lang="zh-CN" altLang="en-US" dirty="0"/>
                    </a:p>
                  </a:txBody>
                  <a:tcPr/>
                </a:tc>
              </a:tr>
              <a:tr h="294452">
                <a:tc rowSpan="2">
                  <a:txBody>
                    <a:bodyPr/>
                    <a:lstStyle/>
                    <a:p>
                      <a:r>
                        <a:rPr lang="en-US" altLang="zh-CN" dirty="0" smtClean="0"/>
                        <a:t>TS 38.104</a:t>
                      </a:r>
                      <a:endParaRPr lang="zh-CN" altLang="en-US" dirty="0"/>
                    </a:p>
                  </a:txBody>
                  <a:tcPr/>
                </a:tc>
                <a:tc>
                  <a:txBody>
                    <a:bodyPr/>
                    <a:lstStyle/>
                    <a:p>
                      <a:r>
                        <a:rPr lang="en-US" altLang="zh-CN" dirty="0" smtClean="0"/>
                        <a:t>Type A</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[-8.5] </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[-9.3] </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[-8.2] </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[-10.3] </a:t>
                      </a:r>
                      <a:endParaRPr lang="zh-CN" altLang="en-US" dirty="0"/>
                    </a:p>
                  </a:txBody>
                  <a:tcPr/>
                </a:tc>
              </a:tr>
              <a:tr h="294452">
                <a:tc vMerge="1">
                  <a:txBody>
                    <a:bodyPr/>
                    <a:lstStyle/>
                    <a:p>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t>Type B</a:t>
                      </a:r>
                      <a:endParaRPr lang="zh-CN" altLang="en-US" dirty="0" smtClean="0"/>
                    </a:p>
                  </a:txBody>
                  <a:tcPr/>
                </a:tc>
                <a:tc>
                  <a:txBody>
                    <a:bodyPr/>
                    <a:lstStyle/>
                    <a:p>
                      <a:pPr algn="ctr"/>
                      <a:r>
                        <a:rPr lang="en-GB" altLang="zh-CN" sz="1800" kern="1200" dirty="0" smtClean="0">
                          <a:solidFill>
                            <a:schemeClr val="dk1"/>
                          </a:solidFill>
                          <a:effectLst/>
                          <a:latin typeface="+mn-lt"/>
                          <a:ea typeface="+mn-ea"/>
                          <a:cs typeface="+mn-cs"/>
                        </a:rPr>
                        <a:t>[-8.2] </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[-9.8] </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[-8.2] </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[-10.2] </a:t>
                      </a:r>
                      <a:endParaRPr lang="zh-CN" altLang="en-US" dirty="0"/>
                    </a:p>
                  </a:txBody>
                  <a:tcPr/>
                </a:tc>
              </a:tr>
              <a:tr h="294452">
                <a:tc rowSpan="2">
                  <a:txBody>
                    <a:bodyPr/>
                    <a:lstStyle/>
                    <a:p>
                      <a:r>
                        <a:rPr lang="en-US" altLang="zh-CN" dirty="0" smtClean="0"/>
                        <a:t>TS</a:t>
                      </a:r>
                      <a:r>
                        <a:rPr lang="en-US" altLang="zh-CN" baseline="0" dirty="0" smtClean="0"/>
                        <a:t> 38.141</a:t>
                      </a:r>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t>Type A</a:t>
                      </a:r>
                      <a:endParaRPr lang="zh-CN" altLang="en-US" dirty="0" smtClean="0"/>
                    </a:p>
                  </a:txBody>
                  <a:tcPr/>
                </a:tc>
                <a:tc>
                  <a:txBody>
                    <a:bodyPr/>
                    <a:lstStyle/>
                    <a:p>
                      <a:pPr lvl="0" algn="ctr" hangingPunct="0"/>
                      <a:r>
                        <a:rPr lang="en-GB" altLang="zh-CN" sz="1800" kern="1200" dirty="0" smtClean="0">
                          <a:solidFill>
                            <a:schemeClr val="dk1"/>
                          </a:solidFill>
                          <a:effectLst/>
                          <a:latin typeface="+mn-lt"/>
                          <a:ea typeface="+mn-ea"/>
                          <a:cs typeface="+mn-cs"/>
                        </a:rPr>
                        <a:t>[-7.9] </a:t>
                      </a:r>
                      <a:endParaRPr lang="zh-CN" altLang="zh-CN" sz="1800" kern="1200" dirty="0">
                        <a:solidFill>
                          <a:schemeClr val="dk1"/>
                        </a:solidFill>
                        <a:effectLst/>
                        <a:latin typeface="+mn-lt"/>
                        <a:ea typeface="+mn-ea"/>
                        <a:cs typeface="+mn-cs"/>
                      </a:endParaRPr>
                    </a:p>
                  </a:txBody>
                  <a:tcPr/>
                </a:tc>
                <a:tc>
                  <a:txBody>
                    <a:bodyPr/>
                    <a:lstStyle/>
                    <a:p>
                      <a:pPr algn="ctr"/>
                      <a:r>
                        <a:rPr lang="en-GB" altLang="zh-CN" sz="1800" kern="1200" dirty="0" smtClean="0">
                          <a:solidFill>
                            <a:schemeClr val="dk1"/>
                          </a:solidFill>
                          <a:effectLst/>
                          <a:latin typeface="+mn-lt"/>
                          <a:ea typeface="+mn-ea"/>
                          <a:cs typeface="+mn-cs"/>
                        </a:rPr>
                        <a:t>[-8.7] </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[-7.6] </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[-9.7] </a:t>
                      </a:r>
                      <a:endParaRPr lang="zh-CN" altLang="en-US" dirty="0"/>
                    </a:p>
                  </a:txBody>
                  <a:tcPr/>
                </a:tc>
              </a:tr>
              <a:tr h="294452">
                <a:tc vMerge="1">
                  <a:txBody>
                    <a:bodyPr/>
                    <a:lstStyle/>
                    <a:p>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smtClean="0"/>
                        <a:t>Type B</a:t>
                      </a:r>
                      <a:endParaRPr lang="zh-CN" altLang="en-US" dirty="0" smtClean="0"/>
                    </a:p>
                  </a:txBody>
                  <a:tcPr/>
                </a:tc>
                <a:tc>
                  <a:txBody>
                    <a:bodyPr/>
                    <a:lstStyle/>
                    <a:p>
                      <a:pPr lvl="0" algn="ctr" hangingPunct="0"/>
                      <a:r>
                        <a:rPr lang="en-GB" altLang="zh-CN" sz="1800" kern="1200" dirty="0" smtClean="0">
                          <a:solidFill>
                            <a:schemeClr val="dk1"/>
                          </a:solidFill>
                          <a:effectLst/>
                          <a:latin typeface="+mn-lt"/>
                          <a:ea typeface="+mn-ea"/>
                          <a:cs typeface="+mn-cs"/>
                        </a:rPr>
                        <a:t>[-7.6] </a:t>
                      </a:r>
                      <a:endParaRPr lang="zh-CN" altLang="zh-CN" sz="1800" kern="1200" dirty="0">
                        <a:solidFill>
                          <a:schemeClr val="dk1"/>
                        </a:solidFill>
                        <a:effectLst/>
                        <a:latin typeface="+mn-lt"/>
                        <a:ea typeface="+mn-ea"/>
                        <a:cs typeface="+mn-cs"/>
                      </a:endParaRPr>
                    </a:p>
                  </a:txBody>
                  <a:tcPr/>
                </a:tc>
                <a:tc>
                  <a:txBody>
                    <a:bodyPr/>
                    <a:lstStyle/>
                    <a:p>
                      <a:pPr algn="ctr"/>
                      <a:r>
                        <a:rPr lang="en-GB" altLang="zh-CN" sz="1800" kern="1200" dirty="0" smtClean="0">
                          <a:solidFill>
                            <a:schemeClr val="dk1"/>
                          </a:solidFill>
                          <a:effectLst/>
                          <a:latin typeface="+mn-lt"/>
                          <a:ea typeface="+mn-ea"/>
                          <a:cs typeface="+mn-cs"/>
                        </a:rPr>
                        <a:t>[-9.2] </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[-7.6] </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[-9.6] </a:t>
                      </a:r>
                      <a:endParaRPr lang="zh-CN" altLang="en-US" dirty="0"/>
                    </a:p>
                  </a:txBody>
                  <a:tcPr/>
                </a:tc>
              </a:tr>
            </a:tbl>
          </a:graphicData>
        </a:graphic>
      </p:graphicFrame>
    </p:spTree>
    <p:extLst>
      <p:ext uri="{BB962C8B-B14F-4D97-AF65-F5344CB8AC3E}">
        <p14:creationId xmlns:p14="http://schemas.microsoft.com/office/powerpoint/2010/main" val="4165909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0075" y="770753"/>
            <a:ext cx="10515600" cy="5196660"/>
          </a:xfrm>
        </p:spPr>
        <p:txBody>
          <a:bodyPr>
            <a:normAutofit/>
          </a:bodyPr>
          <a:lstStyle/>
          <a:p>
            <a:r>
              <a:rPr lang="en-US" altLang="zh-CN" sz="2400" kern="0" dirty="0" smtClean="0">
                <a:highlight>
                  <a:srgbClr val="00FF00"/>
                </a:highlight>
                <a:latin typeface="Times New Roman" panose="02020603050405020304" pitchFamily="18" charset="0"/>
              </a:rPr>
              <a:t>Agreements:</a:t>
            </a:r>
          </a:p>
          <a:p>
            <a:r>
              <a:rPr lang="en-GB" altLang="zh-CN" sz="2000" b="1" u="sng" dirty="0" smtClean="0"/>
              <a:t>BS demodulation requirements of high reliability for FR2</a:t>
            </a:r>
          </a:p>
          <a:p>
            <a:pPr lvl="1">
              <a:buFont typeface="Calibri" panose="020F0502020204030204" pitchFamily="34" charset="0"/>
              <a:buChar char="̶"/>
            </a:pPr>
            <a:r>
              <a:rPr lang="en-GB" altLang="zh-CN" sz="1600" dirty="0"/>
              <a:t>Waveform: CP-OFDM</a:t>
            </a:r>
            <a:endParaRPr lang="zh-CN" altLang="zh-CN" sz="1600" dirty="0"/>
          </a:p>
          <a:p>
            <a:pPr lvl="1">
              <a:buFont typeface="Calibri" panose="020F0502020204030204" pitchFamily="34" charset="0"/>
              <a:buChar char="̶"/>
            </a:pPr>
            <a:r>
              <a:rPr lang="en-GB" altLang="zh-CN" sz="1600" dirty="0"/>
              <a:t>TDD pattern: DDDSU, S=10:2:2 </a:t>
            </a:r>
            <a:endParaRPr lang="zh-CN" altLang="zh-CN" sz="1600" dirty="0"/>
          </a:p>
          <a:p>
            <a:pPr lvl="1">
              <a:buFont typeface="Calibri" panose="020F0502020204030204" pitchFamily="34" charset="0"/>
              <a:buChar char="̶"/>
            </a:pPr>
            <a:r>
              <a:rPr lang="en-GB" altLang="zh-CN" sz="1600" dirty="0"/>
              <a:t>Aggregation factor for TDD: n8 for DDDSU with note </a:t>
            </a:r>
            <a:endParaRPr lang="zh-CN" altLang="zh-CN" sz="1600" dirty="0"/>
          </a:p>
          <a:p>
            <a:pPr lvl="2"/>
            <a:r>
              <a:rPr lang="en-GB" altLang="zh-CN" sz="1100" dirty="0"/>
              <a:t>Note: The intention of this configuration is to have two effective transmissions of the transport block. To achieve this for the standard TDD pattern captured in this table, a value of n8 is necessary.</a:t>
            </a:r>
            <a:endParaRPr lang="zh-CN" altLang="zh-CN" sz="1100" dirty="0"/>
          </a:p>
          <a:p>
            <a:pPr lvl="1">
              <a:buFont typeface="Calibri" panose="020F0502020204030204" pitchFamily="34" charset="0"/>
              <a:buChar char="̶"/>
            </a:pPr>
            <a:r>
              <a:rPr lang="en-GB" altLang="zh-CN" sz="1600" dirty="0"/>
              <a:t>Applicability rule for TDD with different UL-DL patterns: The same requirements are applicable to TDD with different UL-DL patterns and different aggregation factor configurations under assumption that two effective transmissions of the transport block are generated.</a:t>
            </a:r>
            <a:endParaRPr lang="zh-CN" altLang="zh-CN" sz="1600" dirty="0"/>
          </a:p>
          <a:p>
            <a:pPr lvl="1">
              <a:buFont typeface="Calibri" panose="020F0502020204030204" pitchFamily="34" charset="0"/>
              <a:buChar char="̶"/>
            </a:pPr>
            <a:r>
              <a:rPr lang="en-GB" altLang="zh-CN" sz="1600" dirty="0"/>
              <a:t>Channel model: TDLA30-300 Low</a:t>
            </a:r>
            <a:endParaRPr lang="zh-CN" altLang="zh-CN" sz="1600" dirty="0"/>
          </a:p>
          <a:p>
            <a:pPr lvl="1">
              <a:buFont typeface="Calibri" panose="020F0502020204030204" pitchFamily="34" charset="0"/>
              <a:buChar char="̶"/>
            </a:pPr>
            <a:r>
              <a:rPr lang="en-GB" altLang="zh-CN" sz="1600" dirty="0"/>
              <a:t>DM-RS: 1+1</a:t>
            </a:r>
            <a:endParaRPr lang="zh-CN" altLang="zh-CN" sz="1600" dirty="0"/>
          </a:p>
          <a:p>
            <a:pPr lvl="1">
              <a:buFont typeface="Calibri" panose="020F0502020204030204" pitchFamily="34" charset="0"/>
              <a:buChar char="̶"/>
            </a:pPr>
            <a:r>
              <a:rPr lang="en-GB" altLang="zh-CN" sz="1600" dirty="0"/>
              <a:t>HARQ process number: 4 </a:t>
            </a:r>
            <a:endParaRPr lang="zh-CN" altLang="zh-CN" sz="1600" dirty="0"/>
          </a:p>
          <a:p>
            <a:pPr lvl="1">
              <a:buFont typeface="Calibri" panose="020F0502020204030204" pitchFamily="34" charset="0"/>
              <a:buChar char="̶"/>
            </a:pPr>
            <a:r>
              <a:rPr lang="en-GB" altLang="zh-CN" sz="1600" dirty="0"/>
              <a:t>RV sequence for 4 HARQ re-transmission: {0,3,0,3} with note </a:t>
            </a:r>
            <a:endParaRPr lang="zh-CN" altLang="zh-CN" sz="1600" dirty="0"/>
          </a:p>
          <a:p>
            <a:pPr lvl="2"/>
            <a:r>
              <a:rPr lang="en-US" altLang="zh-CN" sz="1100" dirty="0"/>
              <a:t>Note: The effective RV sequence is {0,2,3,1} with slot </a:t>
            </a:r>
            <a:r>
              <a:rPr lang="en-US" altLang="zh-CN" sz="1100" dirty="0" smtClean="0"/>
              <a:t>aggregation</a:t>
            </a:r>
          </a:p>
          <a:p>
            <a:pPr lvl="1">
              <a:buFont typeface="Calibri" panose="020F0502020204030204" pitchFamily="34" charset="0"/>
              <a:buChar char="̶"/>
            </a:pPr>
            <a:r>
              <a:rPr lang="en-GB" altLang="zh-CN" sz="1600" dirty="0"/>
              <a:t>SCS/BW: Both of </a:t>
            </a:r>
            <a:r>
              <a:rPr lang="en-US" altLang="zh-CN" sz="1600" dirty="0"/>
              <a:t>60 kHz and 120 kHz for both of 50 MHz and 100 MHz</a:t>
            </a:r>
            <a:r>
              <a:rPr lang="en-GB" altLang="zh-CN" sz="1600" dirty="0"/>
              <a:t> with applicability rule.</a:t>
            </a:r>
          </a:p>
          <a:p>
            <a:pPr lvl="2"/>
            <a:r>
              <a:rPr lang="en-GB" altLang="zh-CN" sz="1200" dirty="0" smtClean="0"/>
              <a:t>Applicability rule: </a:t>
            </a:r>
            <a:r>
              <a:rPr lang="en-US" altLang="zh-CN" sz="1200" dirty="0"/>
              <a:t>Only 1 SCS and 1 BW need to be tested based on the base station </a:t>
            </a:r>
            <a:r>
              <a:rPr lang="en-US" altLang="zh-CN" sz="1200" dirty="0" smtClean="0"/>
              <a:t>declaration and </a:t>
            </a:r>
            <a:r>
              <a:rPr lang="en-GB" altLang="zh-CN" sz="1200" dirty="0" smtClean="0"/>
              <a:t>if </a:t>
            </a:r>
            <a:r>
              <a:rPr lang="en-GB" altLang="zh-CN" sz="1200" dirty="0"/>
              <a:t>there is no requirement for the declared BS bandwidth then the next lower requirement bandwidth is used</a:t>
            </a:r>
            <a:r>
              <a:rPr lang="en-GB" altLang="zh-CN" sz="1200" dirty="0" smtClean="0"/>
              <a:t>.</a:t>
            </a:r>
          </a:p>
          <a:p>
            <a:pPr lvl="1">
              <a:buFont typeface="Calibri" panose="020F0502020204030204" pitchFamily="34" charset="0"/>
              <a:buChar char="̶"/>
            </a:pPr>
            <a:r>
              <a:rPr lang="en-US" altLang="zh-CN" sz="1600" dirty="0" smtClean="0"/>
              <a:t>No PTRS</a:t>
            </a:r>
            <a:endParaRPr lang="zh-CN" altLang="zh-CN" sz="1600" dirty="0"/>
          </a:p>
          <a:p>
            <a:pPr lvl="2"/>
            <a:endParaRPr lang="zh-CN" altLang="zh-CN" sz="1200" dirty="0"/>
          </a:p>
          <a:p>
            <a:pPr lvl="2"/>
            <a:endParaRPr lang="en-GB" altLang="zh-CN" sz="1200" dirty="0" smtClean="0"/>
          </a:p>
          <a:p>
            <a:pPr lvl="2"/>
            <a:endParaRPr lang="zh-CN" altLang="zh-CN" sz="1200" dirty="0"/>
          </a:p>
          <a:p>
            <a:pPr lvl="1"/>
            <a:endParaRPr lang="zh-CN" altLang="zh-CN" sz="1500" dirty="0"/>
          </a:p>
          <a:p>
            <a:endParaRPr lang="zh-CN" altLang="zh-CN" sz="2000" dirty="0" smtClean="0"/>
          </a:p>
          <a:p>
            <a:pPr lvl="1"/>
            <a:endParaRPr lang="en-US" altLang="zh-CN" sz="1600" dirty="0" smtClean="0"/>
          </a:p>
          <a:p>
            <a:pPr lvl="1"/>
            <a:endParaRPr lang="en-US" altLang="zh-CN" sz="1600" dirty="0"/>
          </a:p>
          <a:p>
            <a:pPr lvl="1"/>
            <a:endParaRPr lang="en-US" altLang="zh-CN" sz="1600" dirty="0" smtClean="0"/>
          </a:p>
          <a:p>
            <a:pPr lvl="1"/>
            <a:endParaRPr lang="zh-CN" altLang="zh-CN" sz="1600" dirty="0"/>
          </a:p>
          <a:p>
            <a:pPr marL="457200" lvl="1" indent="0">
              <a:buNone/>
            </a:pPr>
            <a:endParaRPr lang="zh-CN" altLang="en-US" dirty="0"/>
          </a:p>
        </p:txBody>
      </p:sp>
      <p:sp>
        <p:nvSpPr>
          <p:cNvPr id="5" name="标题 1"/>
          <p:cNvSpPr txBox="1">
            <a:spLocks/>
          </p:cNvSpPr>
          <p:nvPr/>
        </p:nvSpPr>
        <p:spPr>
          <a:xfrm>
            <a:off x="359434" y="117661"/>
            <a:ext cx="11473132" cy="8626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2800" b="1" dirty="0" smtClean="0"/>
              <a:t>PUSCH </a:t>
            </a:r>
            <a:r>
              <a:rPr lang="en-GB" altLang="zh-CN" sz="2800" b="1" dirty="0"/>
              <a:t>BS</a:t>
            </a:r>
            <a:r>
              <a:rPr lang="en-US" altLang="zh-CN" sz="2800" b="1" dirty="0"/>
              <a:t> demodulation requirements of high </a:t>
            </a:r>
            <a:r>
              <a:rPr lang="en-US" altLang="zh-CN" sz="2800" b="1" dirty="0" smtClean="0"/>
              <a:t>reliability:</a:t>
            </a:r>
            <a:endParaRPr lang="zh-CN" altLang="en-US" sz="2800" b="1" dirty="0"/>
          </a:p>
        </p:txBody>
      </p:sp>
    </p:spTree>
    <p:extLst>
      <p:ext uri="{BB962C8B-B14F-4D97-AF65-F5344CB8AC3E}">
        <p14:creationId xmlns:p14="http://schemas.microsoft.com/office/powerpoint/2010/main" val="775708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00075" y="770753"/>
            <a:ext cx="10515600" cy="5196660"/>
          </a:xfrm>
        </p:spPr>
        <p:txBody>
          <a:bodyPr>
            <a:normAutofit/>
          </a:bodyPr>
          <a:lstStyle/>
          <a:p>
            <a:r>
              <a:rPr lang="en-GB" altLang="zh-CN" sz="2000" b="1" u="sng" dirty="0" smtClean="0"/>
              <a:t>Simulation assumption for BS FR2 demodulation requirements of high reliability</a:t>
            </a:r>
            <a:endParaRPr lang="zh-CN" altLang="zh-CN" sz="2000" dirty="0" smtClean="0"/>
          </a:p>
          <a:p>
            <a:pPr lvl="1"/>
            <a:endParaRPr lang="en-US" altLang="zh-CN" sz="1600" dirty="0" smtClean="0"/>
          </a:p>
          <a:p>
            <a:pPr lvl="1"/>
            <a:endParaRPr lang="en-US" altLang="zh-CN" sz="1600" dirty="0"/>
          </a:p>
          <a:p>
            <a:pPr lvl="1"/>
            <a:endParaRPr lang="en-US" altLang="zh-CN" sz="1600" dirty="0" smtClean="0"/>
          </a:p>
          <a:p>
            <a:pPr lvl="1"/>
            <a:endParaRPr lang="zh-CN" altLang="zh-CN" sz="1600" dirty="0"/>
          </a:p>
          <a:p>
            <a:pPr marL="457200" lvl="1" indent="0">
              <a:buNone/>
            </a:pPr>
            <a:endParaRPr lang="zh-CN" altLang="en-US" dirty="0"/>
          </a:p>
        </p:txBody>
      </p:sp>
      <p:sp>
        <p:nvSpPr>
          <p:cNvPr id="5" name="标题 1"/>
          <p:cNvSpPr txBox="1">
            <a:spLocks/>
          </p:cNvSpPr>
          <p:nvPr/>
        </p:nvSpPr>
        <p:spPr>
          <a:xfrm>
            <a:off x="359434" y="117661"/>
            <a:ext cx="11473132" cy="8626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CN" sz="2800" b="1" dirty="0" smtClean="0"/>
              <a:t>PUSCH </a:t>
            </a:r>
            <a:r>
              <a:rPr lang="en-GB" altLang="zh-CN" sz="2800" b="1" dirty="0"/>
              <a:t>BS</a:t>
            </a:r>
            <a:r>
              <a:rPr lang="en-US" altLang="zh-CN" sz="2800" b="1" dirty="0"/>
              <a:t> demodulation requirements of high </a:t>
            </a:r>
            <a:r>
              <a:rPr lang="en-US" altLang="zh-CN" sz="2800" b="1" dirty="0" smtClean="0"/>
              <a:t>reliability:</a:t>
            </a:r>
            <a:endParaRPr lang="zh-CN" altLang="en-US" sz="2800" b="1" dirty="0"/>
          </a:p>
        </p:txBody>
      </p:sp>
      <p:graphicFrame>
        <p:nvGraphicFramePr>
          <p:cNvPr id="4" name="表格 3"/>
          <p:cNvGraphicFramePr>
            <a:graphicFrameLocks noGrp="1"/>
          </p:cNvGraphicFramePr>
          <p:nvPr>
            <p:extLst>
              <p:ext uri="{D42A27DB-BD31-4B8C-83A1-F6EECF244321}">
                <p14:modId xmlns:p14="http://schemas.microsoft.com/office/powerpoint/2010/main" val="1543382529"/>
              </p:ext>
            </p:extLst>
          </p:nvPr>
        </p:nvGraphicFramePr>
        <p:xfrm>
          <a:off x="1923067" y="1234909"/>
          <a:ext cx="8540685" cy="5870799"/>
        </p:xfrm>
        <a:graphic>
          <a:graphicData uri="http://schemas.openxmlformats.org/drawingml/2006/table">
            <a:tbl>
              <a:tblPr firstRow="1" firstCol="1" bandRow="1"/>
              <a:tblGrid>
                <a:gridCol w="2939312"/>
                <a:gridCol w="2939312"/>
                <a:gridCol w="2662061"/>
              </a:tblGrid>
              <a:tr h="148609">
                <a:tc gridSpan="2">
                  <a:txBody>
                    <a:bodyPr/>
                    <a:lstStyle/>
                    <a:p>
                      <a:pPr algn="ctr">
                        <a:spcAft>
                          <a:spcPts val="900"/>
                        </a:spcAft>
                      </a:pPr>
                      <a:r>
                        <a:rPr lang="en-GB" sz="800" b="1" kern="100" dirty="0">
                          <a:effectLst/>
                          <a:latin typeface="Arial" panose="020B0604020202020204" pitchFamily="34" charset="0"/>
                          <a:ea typeface="宋体" panose="02010600030101010101" pitchFamily="2" charset="-122"/>
                          <a:cs typeface="Times New Roman" panose="02020603050405020304" pitchFamily="18" charset="0"/>
                        </a:rPr>
                        <a:t>Parameter</a:t>
                      </a:r>
                      <a:endParaRPr lang="zh-CN" sz="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GB" sz="800" b="1" kern="100">
                          <a:effectLst/>
                          <a:latin typeface="Arial" panose="020B0604020202020204" pitchFamily="34" charset="0"/>
                          <a:ea typeface="宋体" panose="02010600030101010101" pitchFamily="2" charset="-122"/>
                          <a:cs typeface="Times New Roman" panose="02020603050405020304" pitchFamily="18" charset="0"/>
                        </a:rPr>
                        <a:t>Value</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609">
                <a:tc gridSpan="2">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Transform precoding</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GB" sz="800" kern="100" dirty="0">
                          <a:effectLst/>
                          <a:latin typeface="Arial" panose="020B0604020202020204" pitchFamily="34" charset="0"/>
                          <a:ea typeface="宋体" panose="02010600030101010101" pitchFamily="2" charset="-122"/>
                          <a:cs typeface="Times New Roman" panose="02020603050405020304" pitchFamily="18" charset="0"/>
                        </a:rPr>
                        <a:t>Disabled</a:t>
                      </a:r>
                      <a:endParaRPr lang="zh-CN" sz="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609">
                <a:tc gridSpan="2">
                  <a:txBody>
                    <a:bodyPr/>
                    <a:lstStyle/>
                    <a:p>
                      <a:pPr algn="just">
                        <a:spcAft>
                          <a:spcPts val="900"/>
                        </a:spcAft>
                      </a:pPr>
                      <a:r>
                        <a:rPr lang="en-US" altLang="zh-CN" sz="800" kern="100" dirty="0" smtClean="0">
                          <a:effectLst/>
                          <a:latin typeface="Times New Roman" panose="02020603050405020304" pitchFamily="18" charset="0"/>
                          <a:ea typeface="宋体" panose="02010600030101010101" pitchFamily="2" charset="-122"/>
                          <a:cs typeface="Times New Roman" panose="02020603050405020304" pitchFamily="18" charset="0"/>
                        </a:rPr>
                        <a:t>SCS/BW</a:t>
                      </a:r>
                      <a:endParaRPr lang="zh-CN" sz="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US" altLang="zh-CN" sz="800" kern="10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Both</a:t>
                      </a:r>
                      <a:r>
                        <a:rPr lang="en-US" altLang="zh-CN" sz="800" kern="100" baseline="0" dirty="0" smtClean="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of 60 kHz and 120 KHz for both of 50 MHz and 100 MHz</a:t>
                      </a:r>
                      <a:endParaRPr lang="zh-CN" sz="800"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218">
                <a:tc gridSpan="2">
                  <a:txBody>
                    <a:bodyPr/>
                    <a:lstStyle/>
                    <a:p>
                      <a:pPr algn="just">
                        <a:spcAft>
                          <a:spcPts val="900"/>
                        </a:spcAft>
                      </a:pPr>
                      <a:r>
                        <a:rPr lang="en-GB" sz="800" kern="100" dirty="0">
                          <a:effectLst/>
                          <a:latin typeface="Times New Roman" panose="02020603050405020304" pitchFamily="18" charset="0"/>
                          <a:ea typeface="宋体" panose="02010600030101010101" pitchFamily="2" charset="-122"/>
                          <a:cs typeface="Times New Roman" panose="02020603050405020304" pitchFamily="18" charset="0"/>
                        </a:rPr>
                        <a:t>Uplink-downlink allocation for TDD</a:t>
                      </a:r>
                      <a:r>
                        <a:rPr lang="en-GB" sz="800" kern="100" dirty="0">
                          <a:effectLst/>
                          <a:latin typeface="Arial" panose="020B0604020202020204" pitchFamily="34" charset="0"/>
                          <a:ea typeface="宋体" panose="02010600030101010101" pitchFamily="2" charset="-122"/>
                          <a:cs typeface="Times New Roman" panose="02020603050405020304" pitchFamily="18" charset="0"/>
                        </a:rPr>
                        <a:t> </a:t>
                      </a:r>
                      <a:r>
                        <a:rPr lang="en-GB" sz="800" kern="100" dirty="0" smtClean="0">
                          <a:effectLst/>
                          <a:latin typeface="Arial" panose="020B0604020202020204" pitchFamily="34" charset="0"/>
                          <a:ea typeface="宋体" panose="02010600030101010101" pitchFamily="2" charset="-122"/>
                          <a:cs typeface="Times New Roman" panose="02020603050405020304" pitchFamily="18" charset="0"/>
                        </a:rPr>
                        <a:t>(Note</a:t>
                      </a:r>
                      <a:r>
                        <a:rPr lang="en-GB" sz="800" kern="100" baseline="0" dirty="0" smtClean="0">
                          <a:effectLst/>
                          <a:latin typeface="Arial" panose="020B0604020202020204" pitchFamily="34" charset="0"/>
                          <a:ea typeface="宋体" panose="02010600030101010101" pitchFamily="2" charset="-122"/>
                          <a:cs typeface="Times New Roman" panose="02020603050405020304" pitchFamily="18" charset="0"/>
                        </a:rPr>
                        <a:t> 1</a:t>
                      </a:r>
                      <a:r>
                        <a:rPr lang="en-GB" sz="800" kern="100" dirty="0" smtClean="0">
                          <a:effectLst/>
                          <a:latin typeface="Arial" panose="020B0604020202020204" pitchFamily="34" charset="0"/>
                          <a:ea typeface="宋体" panose="02010600030101010101" pitchFamily="2" charset="-122"/>
                          <a:cs typeface="Times New Roman" panose="02020603050405020304" pitchFamily="18" charset="0"/>
                        </a:rPr>
                        <a:t>)</a:t>
                      </a:r>
                      <a:endParaRPr lang="zh-CN" sz="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0"/>
                        </a:spcAft>
                      </a:pPr>
                      <a:r>
                        <a:rPr lang="en-GB" sz="800" kern="100" dirty="0">
                          <a:effectLst/>
                          <a:latin typeface="Arial" panose="020B0604020202020204" pitchFamily="34" charset="0"/>
                          <a:ea typeface="宋体" panose="02010600030101010101" pitchFamily="2" charset="-122"/>
                          <a:cs typeface="Times New Roman" panose="02020603050405020304" pitchFamily="18" charset="0"/>
                        </a:rPr>
                        <a:t> 60 kHz and 120kHz SCS:</a:t>
                      </a:r>
                      <a:endParaRPr lang="zh-CN" sz="800" kern="100" dirty="0">
                        <a:effectLst/>
                        <a:latin typeface="Arial" panose="020B0604020202020204" pitchFamily="34" charset="0"/>
                        <a:ea typeface="宋体" panose="02010600030101010101" pitchFamily="2" charset="-122"/>
                        <a:cs typeface="Times New Roman" panose="02020603050405020304" pitchFamily="18" charset="0"/>
                      </a:endParaRPr>
                    </a:p>
                    <a:p>
                      <a:pPr algn="ctr">
                        <a:spcAft>
                          <a:spcPts val="900"/>
                        </a:spcAft>
                      </a:pPr>
                      <a:r>
                        <a:rPr lang="en-GB" sz="800" kern="100" dirty="0">
                          <a:effectLst/>
                          <a:latin typeface="Times New Roman" panose="02020603050405020304" pitchFamily="18" charset="0"/>
                          <a:ea typeface="宋体" panose="02010600030101010101" pitchFamily="2" charset="-122"/>
                          <a:cs typeface="Times New Roman" panose="02020603050405020304" pitchFamily="18" charset="0"/>
                        </a:rPr>
                        <a:t>3D1S1U, S=10D:2G:2U</a:t>
                      </a:r>
                      <a:endParaRPr lang="zh-CN" sz="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609">
                <a:tc gridSpan="2">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Antenna configuration</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GB" sz="800" kern="100" dirty="0">
                          <a:effectLst/>
                          <a:latin typeface="Arial" panose="020B0604020202020204" pitchFamily="34" charset="0"/>
                          <a:ea typeface="宋体" panose="02010600030101010101" pitchFamily="2" charset="-122"/>
                          <a:cs typeface="Times New Roman" panose="02020603050405020304" pitchFamily="18" charset="0"/>
                        </a:rPr>
                        <a:t>1x2, Low</a:t>
                      </a:r>
                      <a:endParaRPr lang="zh-CN" sz="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609">
                <a:tc gridSpan="2">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Number of layers</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1</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218">
                <a:tc rowSpan="2">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HARQ</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900"/>
                        </a:spcAft>
                      </a:pPr>
                      <a:r>
                        <a:rPr lang="en-GB" sz="800" kern="100" dirty="0">
                          <a:effectLst/>
                          <a:latin typeface="Arial" panose="020B0604020202020204" pitchFamily="34" charset="0"/>
                          <a:ea typeface="宋体" panose="02010600030101010101" pitchFamily="2" charset="-122"/>
                          <a:cs typeface="Times New Roman" panose="02020603050405020304" pitchFamily="18" charset="0"/>
                        </a:rPr>
                        <a:t>Maximum number of HARQ transmissions</a:t>
                      </a:r>
                      <a:endParaRPr lang="zh-CN" sz="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900"/>
                        </a:spcAft>
                      </a:pPr>
                      <a:r>
                        <a:rPr lang="en-GB" sz="800" kern="100" dirty="0">
                          <a:effectLst/>
                          <a:latin typeface="Arial" panose="020B0604020202020204" pitchFamily="34" charset="0"/>
                          <a:ea typeface="宋体" panose="02010600030101010101" pitchFamily="2" charset="-122"/>
                          <a:cs typeface="Times New Roman" panose="02020603050405020304" pitchFamily="18" charset="0"/>
                        </a:rPr>
                        <a:t>4</a:t>
                      </a:r>
                      <a:endParaRPr lang="zh-CN" sz="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801">
                <a:tc vMerge="1">
                  <a:txBody>
                    <a:bodyPr/>
                    <a:lstStyle/>
                    <a:p>
                      <a:endParaRPr lang="zh-CN" altLang="en-US"/>
                    </a:p>
                  </a:txBody>
                  <a:tcPr/>
                </a:tc>
                <a:tc>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RV sequence</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900"/>
                        </a:spcAft>
                      </a:pPr>
                      <a:r>
                        <a:rPr lang="en-GB" sz="800" kern="100" dirty="0">
                          <a:effectLst/>
                          <a:latin typeface="Times New Roman" panose="02020603050405020304" pitchFamily="18" charset="0"/>
                          <a:ea typeface="宋体" panose="02010600030101010101" pitchFamily="2" charset="-122"/>
                          <a:cs typeface="Times New Roman" panose="02020603050405020304" pitchFamily="18" charset="0"/>
                        </a:rPr>
                        <a:t>0,3,0,3 (Note </a:t>
                      </a:r>
                      <a:r>
                        <a:rPr lang="en-GB" sz="800" kern="100" dirty="0" smtClean="0">
                          <a:effectLst/>
                          <a:latin typeface="Times New Roman" panose="02020603050405020304" pitchFamily="18" charset="0"/>
                          <a:ea typeface="宋体" panose="02010600030101010101" pitchFamily="2" charset="-122"/>
                          <a:cs typeface="Times New Roman" panose="02020603050405020304" pitchFamily="18" charset="0"/>
                        </a:rPr>
                        <a:t>2)</a:t>
                      </a:r>
                      <a:endParaRPr lang="zh-CN" sz="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609">
                <a:tc rowSpan="7">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DM-RS</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DM-RS configuration type</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900"/>
                        </a:spcAft>
                      </a:pPr>
                      <a:r>
                        <a:rPr lang="en-GB" sz="800" kern="100" dirty="0">
                          <a:effectLst/>
                          <a:latin typeface="Arial" panose="020B0604020202020204" pitchFamily="34" charset="0"/>
                          <a:ea typeface="宋体" panose="02010600030101010101" pitchFamily="2" charset="-122"/>
                          <a:cs typeface="Times New Roman" panose="02020603050405020304" pitchFamily="18" charset="0"/>
                        </a:rPr>
                        <a:t>1</a:t>
                      </a:r>
                      <a:endParaRPr lang="zh-CN" sz="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609">
                <a:tc vMerge="1">
                  <a:txBody>
                    <a:bodyPr/>
                    <a:lstStyle/>
                    <a:p>
                      <a:endParaRPr lang="zh-CN" altLang="en-US"/>
                    </a:p>
                  </a:txBody>
                  <a:tcPr/>
                </a:tc>
                <a:tc>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DM-RS duration</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900"/>
                        </a:spcAft>
                      </a:pPr>
                      <a:r>
                        <a:rPr lang="en-GB" sz="800" kern="100" dirty="0">
                          <a:effectLst/>
                          <a:latin typeface="Arial" panose="020B0604020202020204" pitchFamily="34" charset="0"/>
                          <a:ea typeface="宋体" panose="02010600030101010101" pitchFamily="2" charset="-122"/>
                          <a:cs typeface="Times New Roman" panose="02020603050405020304" pitchFamily="18" charset="0"/>
                        </a:rPr>
                        <a:t>Single-symbol DM-RS</a:t>
                      </a:r>
                      <a:endParaRPr lang="zh-CN" sz="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609">
                <a:tc vMerge="1">
                  <a:txBody>
                    <a:bodyPr/>
                    <a:lstStyle/>
                    <a:p>
                      <a:endParaRPr lang="zh-CN" altLang="en-US"/>
                    </a:p>
                  </a:txBody>
                  <a:tcPr/>
                </a:tc>
                <a:tc>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Additional DM-RS position</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900"/>
                        </a:spcAft>
                      </a:pPr>
                      <a:r>
                        <a:rPr lang="en-GB" sz="800" kern="100" dirty="0">
                          <a:effectLst/>
                          <a:latin typeface="Arial" panose="020B0604020202020204" pitchFamily="34" charset="0"/>
                          <a:ea typeface="宋体" panose="02010600030101010101" pitchFamily="2" charset="-122"/>
                          <a:cs typeface="Times New Roman" panose="02020603050405020304" pitchFamily="18" charset="0"/>
                        </a:rPr>
                        <a:t>Pos1</a:t>
                      </a:r>
                      <a:endParaRPr lang="zh-CN" sz="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218">
                <a:tc vMerge="1">
                  <a:txBody>
                    <a:bodyPr/>
                    <a:lstStyle/>
                    <a:p>
                      <a:endParaRPr lang="zh-CN" altLang="en-US"/>
                    </a:p>
                  </a:txBody>
                  <a:tcPr/>
                </a:tc>
                <a:tc>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Number of DM-RS CDM group(s) without data</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900"/>
                        </a:spcAft>
                      </a:pPr>
                      <a:r>
                        <a:rPr lang="en-GB" sz="800" kern="100" dirty="0">
                          <a:effectLst/>
                          <a:latin typeface="Arial" panose="020B0604020202020204" pitchFamily="34" charset="0"/>
                          <a:ea typeface="宋体" panose="02010600030101010101" pitchFamily="2" charset="-122"/>
                          <a:cs typeface="Times New Roman" panose="02020603050405020304" pitchFamily="18" charset="0"/>
                        </a:rPr>
                        <a:t>2</a:t>
                      </a:r>
                      <a:endParaRPr lang="zh-CN" sz="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603">
                <a:tc vMerge="1">
                  <a:txBody>
                    <a:bodyPr/>
                    <a:lstStyle/>
                    <a:p>
                      <a:endParaRPr lang="zh-CN" altLang="en-US"/>
                    </a:p>
                  </a:txBody>
                  <a:tcPr/>
                </a:tc>
                <a:tc>
                  <a:txBody>
                    <a:bodyPr/>
                    <a:lstStyle/>
                    <a:p>
                      <a:pPr algn="just">
                        <a:spcAft>
                          <a:spcPts val="900"/>
                        </a:spcAft>
                      </a:pPr>
                      <a:r>
                        <a:rPr lang="en-GB" sz="800" kern="100">
                          <a:effectLst/>
                          <a:latin typeface="Times New Roman" panose="02020603050405020304" pitchFamily="18" charset="0"/>
                          <a:ea typeface="宋体" panose="02010600030101010101" pitchFamily="2" charset="-122"/>
                          <a:cs typeface="Times New Roman" panose="02020603050405020304" pitchFamily="18" charset="0"/>
                        </a:rPr>
                        <a:t>Ratio of PUSCH EPRE to DM-RS EPRE</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900"/>
                        </a:spcAft>
                      </a:pPr>
                      <a:r>
                        <a:rPr lang="en-GB" sz="800" kern="100" dirty="0">
                          <a:effectLst/>
                          <a:latin typeface="Arial" panose="020B0604020202020204" pitchFamily="34" charset="0"/>
                          <a:ea typeface="宋体" panose="02010600030101010101" pitchFamily="2" charset="-122"/>
                          <a:cs typeface="Times New Roman" panose="02020603050405020304" pitchFamily="18" charset="0"/>
                        </a:rPr>
                        <a:t>-3 dB</a:t>
                      </a:r>
                      <a:endParaRPr lang="zh-CN" sz="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801">
                <a:tc vMerge="1">
                  <a:txBody>
                    <a:bodyPr/>
                    <a:lstStyle/>
                    <a:p>
                      <a:endParaRPr lang="zh-CN" altLang="en-US"/>
                    </a:p>
                  </a:txBody>
                  <a:tcPr/>
                </a:tc>
                <a:tc>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DM-RS port(s)</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900"/>
                        </a:spcAft>
                      </a:pPr>
                      <a:r>
                        <a:rPr lang="en-GB" sz="800" kern="100" dirty="0">
                          <a:effectLst/>
                          <a:latin typeface="Times New Roman" panose="02020603050405020304" pitchFamily="18" charset="0"/>
                          <a:ea typeface="宋体" panose="02010600030101010101" pitchFamily="2" charset="-122"/>
                          <a:cs typeface="Arial" panose="020B0604020202020204" pitchFamily="34" charset="0"/>
                        </a:rPr>
                        <a:t>{0}, {0, 1}</a:t>
                      </a:r>
                      <a:endParaRPr lang="zh-CN" sz="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801">
                <a:tc vMerge="1">
                  <a:txBody>
                    <a:bodyPr/>
                    <a:lstStyle/>
                    <a:p>
                      <a:endParaRPr lang="zh-CN" altLang="en-US"/>
                    </a:p>
                  </a:txBody>
                  <a:tcPr/>
                </a:tc>
                <a:tc>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DM-RS sequence generation</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900"/>
                        </a:spcAft>
                      </a:pPr>
                      <a:r>
                        <a:rPr lang="en-GB" sz="800" kern="100" dirty="0">
                          <a:effectLst/>
                          <a:latin typeface="Times New Roman" panose="02020603050405020304" pitchFamily="18" charset="0"/>
                          <a:ea typeface="宋体" panose="02010600030101010101" pitchFamily="2" charset="-122"/>
                          <a:cs typeface="Arial" panose="020B0604020202020204" pitchFamily="34" charset="0"/>
                        </a:rPr>
                        <a:t>N</a:t>
                      </a:r>
                      <a:r>
                        <a:rPr lang="en-GB" sz="800" kern="100" baseline="-25000" dirty="0">
                          <a:effectLst/>
                          <a:latin typeface="Times New Roman" panose="02020603050405020304" pitchFamily="18" charset="0"/>
                          <a:ea typeface="宋体" panose="02010600030101010101" pitchFamily="2" charset="-122"/>
                          <a:cs typeface="Arial" panose="020B0604020202020204" pitchFamily="34" charset="0"/>
                        </a:rPr>
                        <a:t>ID</a:t>
                      </a:r>
                      <a:r>
                        <a:rPr lang="en-GB" sz="800" kern="100" baseline="30000" dirty="0">
                          <a:effectLst/>
                          <a:latin typeface="Times New Roman" panose="02020603050405020304" pitchFamily="18" charset="0"/>
                          <a:ea typeface="宋体" panose="02010600030101010101" pitchFamily="2" charset="-122"/>
                          <a:cs typeface="Arial" panose="020B0604020202020204" pitchFamily="34" charset="0"/>
                        </a:rPr>
                        <a:t>0</a:t>
                      </a:r>
                      <a:r>
                        <a:rPr lang="en-GB" sz="800" kern="100" dirty="0">
                          <a:effectLst/>
                          <a:latin typeface="Times New Roman" panose="02020603050405020304" pitchFamily="18" charset="0"/>
                          <a:ea typeface="宋体" panose="02010600030101010101" pitchFamily="2" charset="-122"/>
                          <a:cs typeface="Arial" panose="020B0604020202020204" pitchFamily="34" charset="0"/>
                        </a:rPr>
                        <a:t>=0, </a:t>
                      </a:r>
                      <a:r>
                        <a:rPr lang="en-GB" sz="800" kern="100" dirty="0" err="1">
                          <a:effectLst/>
                          <a:latin typeface="Times New Roman" panose="02020603050405020304" pitchFamily="18" charset="0"/>
                          <a:ea typeface="宋体" panose="02010600030101010101" pitchFamily="2" charset="-122"/>
                          <a:cs typeface="Arial" panose="020B0604020202020204" pitchFamily="34" charset="0"/>
                        </a:rPr>
                        <a:t>n</a:t>
                      </a:r>
                      <a:r>
                        <a:rPr lang="en-GB" sz="800" kern="100" baseline="-25000" dirty="0" err="1">
                          <a:effectLst/>
                          <a:latin typeface="Times New Roman" panose="02020603050405020304" pitchFamily="18" charset="0"/>
                          <a:ea typeface="宋体" panose="02010600030101010101" pitchFamily="2" charset="-122"/>
                          <a:cs typeface="Arial" panose="020B0604020202020204" pitchFamily="34" charset="0"/>
                        </a:rPr>
                        <a:t>SCID</a:t>
                      </a:r>
                      <a:r>
                        <a:rPr lang="en-GB" sz="800" kern="100" dirty="0">
                          <a:effectLst/>
                          <a:latin typeface="Times New Roman" panose="02020603050405020304" pitchFamily="18" charset="0"/>
                          <a:ea typeface="宋体" panose="02010600030101010101" pitchFamily="2" charset="-122"/>
                          <a:cs typeface="Arial" panose="020B0604020202020204" pitchFamily="34" charset="0"/>
                        </a:rPr>
                        <a:t> =0</a:t>
                      </a:r>
                      <a:endParaRPr lang="zh-CN" sz="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609">
                <a:tc rowSpan="4">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Time domain resource assignment</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PUSCH mapping type</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900"/>
                        </a:spcAft>
                      </a:pPr>
                      <a:r>
                        <a:rPr lang="en-GB" sz="800" kern="100" dirty="0">
                          <a:effectLst/>
                          <a:latin typeface="Arial" panose="020B0604020202020204" pitchFamily="34" charset="0"/>
                          <a:ea typeface="宋体" panose="02010600030101010101" pitchFamily="2" charset="-122"/>
                          <a:cs typeface="Times New Roman" panose="02020603050405020304" pitchFamily="18" charset="0"/>
                        </a:rPr>
                        <a:t>B</a:t>
                      </a:r>
                      <a:endParaRPr lang="zh-CN" sz="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609">
                <a:tc vMerge="1">
                  <a:txBody>
                    <a:bodyPr/>
                    <a:lstStyle/>
                    <a:p>
                      <a:endParaRPr lang="zh-CN" altLang="en-US"/>
                    </a:p>
                  </a:txBody>
                  <a:tcPr/>
                </a:tc>
                <a:tc>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Starting symbol</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900"/>
                        </a:spcAft>
                      </a:pPr>
                      <a:r>
                        <a:rPr lang="en-GB" sz="800" kern="100" dirty="0">
                          <a:effectLst/>
                          <a:latin typeface="Arial" panose="020B0604020202020204" pitchFamily="34" charset="0"/>
                          <a:ea typeface="宋体" panose="02010600030101010101" pitchFamily="2" charset="-122"/>
                          <a:cs typeface="Times New Roman" panose="02020603050405020304" pitchFamily="18" charset="0"/>
                        </a:rPr>
                        <a:t>0</a:t>
                      </a:r>
                      <a:endParaRPr lang="zh-CN" sz="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609">
                <a:tc vMerge="1">
                  <a:txBody>
                    <a:bodyPr/>
                    <a:lstStyle/>
                    <a:p>
                      <a:endParaRPr lang="zh-CN" altLang="en-US"/>
                    </a:p>
                  </a:txBody>
                  <a:tcPr/>
                </a:tc>
                <a:tc>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Allocation length</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900"/>
                        </a:spcAft>
                      </a:pPr>
                      <a:r>
                        <a:rPr lang="en-GB" sz="800" kern="100" dirty="0">
                          <a:effectLst/>
                          <a:latin typeface="Arial" panose="020B0604020202020204" pitchFamily="34" charset="0"/>
                          <a:ea typeface="宋体" panose="02010600030101010101" pitchFamily="2" charset="-122"/>
                          <a:cs typeface="Times New Roman" panose="02020603050405020304" pitchFamily="18" charset="0"/>
                        </a:rPr>
                        <a:t>10</a:t>
                      </a:r>
                      <a:endParaRPr lang="zh-CN" sz="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091">
                <a:tc vMerge="1">
                  <a:txBody>
                    <a:bodyPr/>
                    <a:lstStyle/>
                    <a:p>
                      <a:endParaRPr lang="zh-CN" altLang="en-US"/>
                    </a:p>
                  </a:txBody>
                  <a:tcPr/>
                </a:tc>
                <a:tc>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PUSCH aggregation factor</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900"/>
                        </a:spcAft>
                      </a:pPr>
                      <a:r>
                        <a:rPr lang="en-GB" sz="800" kern="100" dirty="0">
                          <a:effectLst/>
                          <a:latin typeface="Arial" panose="020B0604020202020204" pitchFamily="34" charset="0"/>
                          <a:ea typeface="宋体" panose="02010600030101010101" pitchFamily="2" charset="-122"/>
                          <a:cs typeface="Times New Roman" panose="02020603050405020304" pitchFamily="18" charset="0"/>
                        </a:rPr>
                        <a:t>n8 (Note </a:t>
                      </a:r>
                      <a:r>
                        <a:rPr lang="en-GB" sz="800" kern="100" dirty="0" smtClean="0">
                          <a:effectLst/>
                          <a:latin typeface="Arial" panose="020B0604020202020204" pitchFamily="34" charset="0"/>
                          <a:ea typeface="宋体" panose="02010600030101010101" pitchFamily="2" charset="-122"/>
                          <a:cs typeface="Times New Roman" panose="02020603050405020304" pitchFamily="18" charset="0"/>
                        </a:rPr>
                        <a:t>3)</a:t>
                      </a:r>
                      <a:endParaRPr lang="zh-CN" sz="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609">
                <a:tc rowSpan="2">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Frequency domain resource assignment</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RB assignment</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Full applicable test bandwidth</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609">
                <a:tc vMerge="1">
                  <a:txBody>
                    <a:bodyPr/>
                    <a:lstStyle/>
                    <a:p>
                      <a:endParaRPr lang="zh-CN" altLang="en-US"/>
                    </a:p>
                  </a:txBody>
                  <a:tcPr/>
                </a:tc>
                <a:tc>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Frequency hoping</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900"/>
                        </a:spcAft>
                      </a:pPr>
                      <a:r>
                        <a:rPr lang="en-GB" sz="800" kern="100" dirty="0">
                          <a:effectLst/>
                          <a:latin typeface="Arial" panose="020B0604020202020204" pitchFamily="34" charset="0"/>
                          <a:ea typeface="宋体" panose="02010600030101010101" pitchFamily="2" charset="-122"/>
                          <a:cs typeface="Times New Roman" panose="02020603050405020304" pitchFamily="18" charset="0"/>
                        </a:rPr>
                        <a:t>Disabled</a:t>
                      </a:r>
                      <a:endParaRPr lang="zh-CN" sz="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801">
                <a:tc gridSpan="2">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Code block group based PUSCH transmission</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GB" sz="800" kern="100" dirty="0">
                          <a:effectLst/>
                          <a:latin typeface="Times New Roman" panose="02020603050405020304" pitchFamily="18" charset="0"/>
                          <a:ea typeface="宋体" panose="02010600030101010101" pitchFamily="2" charset="-122"/>
                          <a:cs typeface="Times New Roman" panose="02020603050405020304" pitchFamily="18" charset="0"/>
                        </a:rPr>
                        <a:t>Disabled</a:t>
                      </a:r>
                      <a:endParaRPr lang="zh-CN" sz="8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801">
                <a:tc gridSpan="2">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Propagation condition and correlation matrix</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GB" sz="800" kern="100">
                          <a:effectLst/>
                          <a:latin typeface="Times New Roman" panose="02020603050405020304" pitchFamily="18" charset="0"/>
                          <a:ea typeface="宋体" panose="02010600030101010101" pitchFamily="2" charset="-122"/>
                          <a:cs typeface="Times New Roman" panose="02020603050405020304" pitchFamily="18" charset="0"/>
                        </a:rPr>
                        <a:t>TDLA30-300 Low</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757">
                <a:tc rowSpan="2">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PT-RS configuration</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Frequency density (</a:t>
                      </a:r>
                      <a:r>
                        <a:rPr lang="en-GB" sz="800" i="1" kern="100">
                          <a:effectLst/>
                          <a:latin typeface="Arial" panose="020B0604020202020204" pitchFamily="34" charset="0"/>
                          <a:ea typeface="宋体" panose="02010600030101010101" pitchFamily="2" charset="-122"/>
                          <a:cs typeface="Times New Roman" panose="02020603050405020304" pitchFamily="18" charset="0"/>
                        </a:rPr>
                        <a:t>K</a:t>
                      </a:r>
                      <a:r>
                        <a:rPr lang="en-GB" sz="800" i="1" kern="100" baseline="-25000">
                          <a:effectLst/>
                          <a:latin typeface="Arial" panose="020B0604020202020204" pitchFamily="34" charset="0"/>
                          <a:ea typeface="宋体" panose="02010600030101010101" pitchFamily="2" charset="-122"/>
                          <a:cs typeface="Times New Roman" panose="02020603050405020304" pitchFamily="18" charset="0"/>
                        </a:rPr>
                        <a:t>PT-RS</a:t>
                      </a:r>
                      <a:r>
                        <a:rPr lang="en-GB" sz="800" kern="100">
                          <a:effectLst/>
                          <a:latin typeface="Arial" panose="020B0604020202020204" pitchFamily="34" charset="0"/>
                          <a:ea typeface="宋体" panose="02010600030101010101" pitchFamily="2" charset="-122"/>
                          <a:cs typeface="Times New Roman" panose="02020603050405020304" pitchFamily="18" charset="0"/>
                        </a:rPr>
                        <a:t>)</a:t>
                      </a:r>
                      <a:endParaRPr lang="zh-CN" sz="800" kern="100">
                        <a:effectLst/>
                        <a:latin typeface="Arial" panose="020B0604020202020204" pitchFamily="34"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altLang="zh-CN" sz="800" kern="100" dirty="0" smtClean="0">
                          <a:effectLst/>
                          <a:latin typeface="Times New Roman" panose="02020603050405020304" pitchFamily="18" charset="0"/>
                          <a:ea typeface="宋体" panose="02010600030101010101" pitchFamily="2" charset="-122"/>
                          <a:cs typeface="Times New Roman" panose="02020603050405020304" pitchFamily="18" charset="0"/>
                        </a:rPr>
                        <a:t>Disabled</a:t>
                      </a:r>
                      <a:endParaRPr lang="zh-CN" sz="800" kern="10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112">
                <a:tc vMerge="1">
                  <a:txBody>
                    <a:bodyPr/>
                    <a:lstStyle/>
                    <a:p>
                      <a:endParaRPr lang="zh-CN" altLang="en-US"/>
                    </a:p>
                  </a:txBody>
                  <a:tcPr/>
                </a:tc>
                <a:tc>
                  <a:txBody>
                    <a:bodyPr/>
                    <a:lstStyle/>
                    <a:p>
                      <a:pPr>
                        <a:spcAft>
                          <a:spcPts val="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Time density (</a:t>
                      </a:r>
                      <a:r>
                        <a:rPr lang="en-GB" sz="800" i="1" kern="100">
                          <a:effectLst/>
                          <a:latin typeface="Arial" panose="020B0604020202020204" pitchFamily="34" charset="0"/>
                          <a:ea typeface="宋体" panose="02010600030101010101" pitchFamily="2" charset="-122"/>
                          <a:cs typeface="Times New Roman" panose="02020603050405020304" pitchFamily="18" charset="0"/>
                        </a:rPr>
                        <a:t>L</a:t>
                      </a:r>
                      <a:r>
                        <a:rPr lang="en-GB" sz="800" i="1" kern="100" baseline="-25000">
                          <a:effectLst/>
                          <a:latin typeface="Arial" panose="020B0604020202020204" pitchFamily="34" charset="0"/>
                          <a:ea typeface="宋体" panose="02010600030101010101" pitchFamily="2" charset="-122"/>
                          <a:cs typeface="Times New Roman" panose="02020603050405020304" pitchFamily="18" charset="0"/>
                        </a:rPr>
                        <a:t>PT-RS</a:t>
                      </a:r>
                      <a:r>
                        <a:rPr lang="en-GB" sz="800" kern="100">
                          <a:effectLst/>
                          <a:latin typeface="Arial" panose="020B0604020202020204" pitchFamily="34" charset="0"/>
                          <a:ea typeface="宋体" panose="02010600030101010101" pitchFamily="2" charset="-122"/>
                          <a:cs typeface="Times New Roman" panose="02020603050405020304" pitchFamily="18" charset="0"/>
                        </a:rPr>
                        <a:t>)</a:t>
                      </a:r>
                      <a:endParaRPr lang="zh-CN" sz="800" kern="100">
                        <a:effectLst/>
                        <a:latin typeface="Arial" panose="020B0604020202020204" pitchFamily="34"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altLang="zh-CN" sz="800" kern="100" dirty="0" smtClean="0">
                          <a:effectLst/>
                          <a:latin typeface="Times New Roman" panose="02020603050405020304" pitchFamily="18" charset="0"/>
                          <a:ea typeface="宋体" panose="02010600030101010101" pitchFamily="2" charset="-122"/>
                          <a:cs typeface="Times New Roman" panose="02020603050405020304" pitchFamily="18" charset="0"/>
                        </a:rPr>
                        <a:t>Disabled</a:t>
                      </a:r>
                      <a:endParaRPr lang="zh-CN" altLang="zh-CN" sz="800" kern="100" dirty="0">
                        <a:solidFill>
                          <a:schemeClr val="tx1"/>
                        </a:solidFill>
                        <a:effectLst/>
                        <a:latin typeface="Arial" panose="020B0604020202020204" pitchFamily="34" charset="0"/>
                        <a:ea typeface="+mn-ea"/>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5149">
                <a:tc gridSpan="2">
                  <a:txBody>
                    <a:bodyPr/>
                    <a:lstStyle/>
                    <a:p>
                      <a:pPr algn="just">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Testing metric</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Target BLER:  </a:t>
                      </a:r>
                      <a:r>
                        <a:rPr lang="en-GB" sz="800" kern="100">
                          <a:effectLst/>
                          <a:latin typeface="Times New Roman" panose="02020603050405020304" pitchFamily="18" charset="0"/>
                          <a:ea typeface="宋体" panose="02010600030101010101" pitchFamily="2" charset="-122"/>
                          <a:cs typeface="Times New Roman" panose="02020603050405020304" pitchFamily="18" charset="0"/>
                        </a:rPr>
                        <a:t>10</a:t>
                      </a:r>
                      <a:r>
                        <a:rPr lang="en-GB" sz="800" kern="100" baseline="30000">
                          <a:effectLst/>
                          <a:latin typeface="Times New Roman" panose="02020603050405020304" pitchFamily="18" charset="0"/>
                          <a:ea typeface="宋体" panose="02010600030101010101" pitchFamily="2" charset="-122"/>
                          <a:cs typeface="Times New Roman" panose="02020603050405020304" pitchFamily="18" charset="0"/>
                        </a:rPr>
                        <a:t>-2</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p>
                      <a:pPr algn="ctr">
                        <a:spcAft>
                          <a:spcPts val="900"/>
                        </a:spcAft>
                      </a:pPr>
                      <a:r>
                        <a:rPr lang="en-GB" sz="800" kern="100">
                          <a:effectLst/>
                          <a:latin typeface="Arial" panose="020B0604020202020204" pitchFamily="34" charset="0"/>
                          <a:ea typeface="宋体" panose="02010600030101010101" pitchFamily="2" charset="-122"/>
                          <a:cs typeface="Times New Roman" panose="02020603050405020304" pitchFamily="18" charset="0"/>
                        </a:rPr>
                        <a:t>(Calculate the target BLER after all transmission)</a:t>
                      </a:r>
                      <a:endParaRPr lang="zh-CN" sz="8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5149">
                <a:tc gridSpan="3">
                  <a:txBody>
                    <a:bodyPr/>
                    <a:lstStyle/>
                    <a:p>
                      <a:pPr marL="0" marR="0" lvl="0" indent="0" algn="just" defTabSz="914400" rtl="0" eaLnBrk="1" fontAlgn="auto" latinLnBrk="0" hangingPunct="1">
                        <a:lnSpc>
                          <a:spcPct val="100000"/>
                        </a:lnSpc>
                        <a:spcBef>
                          <a:spcPts val="0"/>
                        </a:spcBef>
                        <a:spcAft>
                          <a:spcPts val="900"/>
                        </a:spcAft>
                        <a:buClrTx/>
                        <a:buSzTx/>
                        <a:buFontTx/>
                        <a:buNone/>
                        <a:tabLst/>
                        <a:defRPr/>
                      </a:pPr>
                      <a:r>
                        <a:rPr lang="en-GB" altLang="zh-CN" sz="800" kern="100" dirty="0" smtClean="0">
                          <a:effectLst/>
                          <a:latin typeface="Arial" panose="020B0604020202020204" pitchFamily="34" charset="0"/>
                          <a:ea typeface="+mn-ea"/>
                          <a:cs typeface="Times New Roman" panose="02020603050405020304" pitchFamily="18" charset="0"/>
                        </a:rPr>
                        <a:t>No</a:t>
                      </a:r>
                      <a:r>
                        <a:rPr lang="en-GB" altLang="zh-CN" sz="800" kern="100" dirty="0" smtClean="0">
                          <a:solidFill>
                            <a:schemeClr val="tx1"/>
                          </a:solidFill>
                          <a:effectLst/>
                          <a:latin typeface="Times New Roman" panose="02020603050405020304" pitchFamily="18" charset="0"/>
                          <a:ea typeface="+mn-ea"/>
                          <a:cs typeface="Times New Roman" panose="02020603050405020304" pitchFamily="18" charset="0"/>
                        </a:rPr>
                        <a:t>te 1: The same requirements are applicable to TDD with different UL-DL patterns and different aggregation factor configurations under assumption that two effective transmissions of the transport block are generated.</a:t>
                      </a:r>
                      <a:endParaRPr lang="en-GB" altLang="zh-CN" sz="800" kern="100" dirty="0" smtClean="0">
                        <a:effectLst/>
                        <a:latin typeface="Arial" panose="020B0604020202020204" pitchFamily="34" charset="0"/>
                        <a:ea typeface="+mn-ea"/>
                        <a:cs typeface="Times New Roman" panose="02020603050405020304" pitchFamily="18" charset="0"/>
                      </a:endParaRPr>
                    </a:p>
                    <a:p>
                      <a:pPr algn="just">
                        <a:spcAft>
                          <a:spcPts val="900"/>
                        </a:spcAft>
                      </a:pPr>
                      <a:r>
                        <a:rPr lang="en-GB" altLang="zh-CN" sz="800" kern="100" dirty="0" smtClean="0">
                          <a:effectLst/>
                          <a:latin typeface="Arial" panose="020B0604020202020204" pitchFamily="34" charset="0"/>
                          <a:ea typeface="+mn-ea"/>
                          <a:cs typeface="Times New Roman" panose="02020603050405020304" pitchFamily="18" charset="0"/>
                        </a:rPr>
                        <a:t>Note 2: </a:t>
                      </a:r>
                      <a:r>
                        <a:rPr lang="en-US" altLang="zh-CN" sz="800" kern="100" dirty="0" smtClean="0">
                          <a:effectLst/>
                          <a:latin typeface="Times New Roman" panose="02020603050405020304" pitchFamily="18" charset="0"/>
                          <a:ea typeface="+mn-ea"/>
                          <a:cs typeface="Times New Roman" panose="02020603050405020304" pitchFamily="18" charset="0"/>
                        </a:rPr>
                        <a:t>The effective RV sequence is {0,2,3,1} with slot aggregation</a:t>
                      </a:r>
                      <a:endParaRPr lang="zh-CN" altLang="zh-CN" sz="800" kern="100" dirty="0" smtClean="0">
                        <a:effectLst/>
                        <a:latin typeface="Times New Roman" panose="02020603050405020304" pitchFamily="18" charset="0"/>
                        <a:ea typeface="+mn-ea"/>
                        <a:cs typeface="Times New Roman" panose="02020603050405020304" pitchFamily="18" charset="0"/>
                      </a:endParaRPr>
                    </a:p>
                    <a:p>
                      <a:pPr algn="just">
                        <a:spcAft>
                          <a:spcPts val="900"/>
                        </a:spcAft>
                      </a:pPr>
                      <a:r>
                        <a:rPr lang="en-US" altLang="zh-CN" sz="800" kern="100" dirty="0" smtClean="0">
                          <a:effectLst/>
                          <a:latin typeface="Times New Roman" panose="02020603050405020304" pitchFamily="18" charset="0"/>
                          <a:ea typeface="+mn-ea"/>
                          <a:cs typeface="Times New Roman" panose="02020603050405020304" pitchFamily="18" charset="0"/>
                        </a:rPr>
                        <a:t>Note 3: </a:t>
                      </a:r>
                      <a:r>
                        <a:rPr lang="en-GB" altLang="zh-CN" sz="800" kern="100" dirty="0" smtClean="0">
                          <a:effectLst/>
                          <a:latin typeface="Times New Roman" panose="02020603050405020304" pitchFamily="18" charset="0"/>
                          <a:ea typeface="+mn-ea"/>
                          <a:cs typeface="Times New Roman" panose="02020603050405020304" pitchFamily="18" charset="0"/>
                        </a:rPr>
                        <a:t>The intention of this configuration is to have two effective transmissions of the transport block. To achieve this for the standard TDD pattern captured in this table, a value of n8 is necessary.</a:t>
                      </a:r>
                      <a:endParaRPr lang="zh-CN" altLang="zh-CN" sz="800" kern="100" dirty="0">
                        <a:effectLst/>
                        <a:latin typeface="Times New Roman" panose="02020603050405020304" pitchFamily="18" charset="0"/>
                        <a:ea typeface="+mn-ea"/>
                        <a:cs typeface="Times New Roman" panose="02020603050405020304" pitchFamily="18" charset="0"/>
                      </a:endParaRPr>
                    </a:p>
                  </a:txBody>
                  <a:tcPr marL="57150" marR="571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bl>
          </a:graphicData>
        </a:graphic>
      </p:graphicFrame>
    </p:spTree>
    <p:extLst>
      <p:ext uri="{BB962C8B-B14F-4D97-AF65-F5344CB8AC3E}">
        <p14:creationId xmlns:p14="http://schemas.microsoft.com/office/powerpoint/2010/main" val="11616418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60400" y="980303"/>
            <a:ext cx="10693400" cy="5196660"/>
          </a:xfrm>
        </p:spPr>
        <p:txBody>
          <a:bodyPr>
            <a:normAutofit lnSpcReduction="10000"/>
          </a:bodyPr>
          <a:lstStyle/>
          <a:p>
            <a:r>
              <a:rPr lang="en-US" altLang="zh-CN" sz="2400" kern="0" dirty="0">
                <a:highlight>
                  <a:srgbClr val="00FF00"/>
                </a:highlight>
                <a:latin typeface="Times New Roman" panose="02020603050405020304" pitchFamily="18" charset="0"/>
              </a:rPr>
              <a:t>Agreements</a:t>
            </a:r>
            <a:r>
              <a:rPr lang="en-US" altLang="zh-CN" sz="2400" kern="0" dirty="0" smtClean="0">
                <a:highlight>
                  <a:srgbClr val="00FF00"/>
                </a:highlight>
                <a:latin typeface="Times New Roman" panose="02020603050405020304" pitchFamily="18" charset="0"/>
              </a:rPr>
              <a:t>:</a:t>
            </a:r>
            <a:endParaRPr lang="en-US" altLang="zh-CN" sz="2400" b="1" dirty="0" smtClean="0"/>
          </a:p>
          <a:p>
            <a:r>
              <a:rPr lang="en-US" altLang="zh-CN" sz="2400" b="1" u="sng" dirty="0" smtClean="0"/>
              <a:t>FR1 </a:t>
            </a:r>
            <a:r>
              <a:rPr lang="en-US" altLang="zh-CN" sz="2400" b="1" u="sng" dirty="0"/>
              <a:t>URLLC demodulation requirements for PUSCH mapping Type </a:t>
            </a:r>
            <a:r>
              <a:rPr lang="en-US" altLang="zh-CN" sz="2400" b="1" u="sng" dirty="0" smtClean="0"/>
              <a:t>B</a:t>
            </a:r>
            <a:endParaRPr lang="en-US" altLang="zh-CN" sz="2400" u="sng" kern="0" dirty="0" smtClean="0">
              <a:highlight>
                <a:srgbClr val="00FF00"/>
              </a:highlight>
              <a:latin typeface="Times New Roman" panose="02020603050405020304" pitchFamily="18" charset="0"/>
            </a:endParaRPr>
          </a:p>
          <a:p>
            <a:pPr marL="914400" lvl="2" indent="0">
              <a:buNone/>
            </a:pPr>
            <a:r>
              <a:rPr lang="en-GB" altLang="zh-CN" sz="1600" dirty="0" smtClean="0"/>
              <a:t>SNR </a:t>
            </a:r>
            <a:r>
              <a:rPr lang="en-GB" altLang="zh-CN" sz="1600" dirty="0"/>
              <a:t>values in specs (based on simulation results in R4-2015629</a:t>
            </a:r>
            <a:r>
              <a:rPr lang="en-GB" altLang="zh-CN" sz="1600" dirty="0" smtClean="0"/>
              <a:t>)</a:t>
            </a:r>
          </a:p>
          <a:p>
            <a:pPr marL="914400" lvl="2" indent="0">
              <a:buNone/>
            </a:pPr>
            <a:endParaRPr lang="en-GB" altLang="zh-CN" sz="1600" dirty="0"/>
          </a:p>
          <a:p>
            <a:pPr marL="914400" lvl="2" indent="0">
              <a:buNone/>
            </a:pPr>
            <a:endParaRPr lang="en-GB" altLang="zh-CN" sz="1600" dirty="0" smtClean="0"/>
          </a:p>
          <a:p>
            <a:pPr marL="914400" lvl="2" indent="0">
              <a:buNone/>
            </a:pPr>
            <a:endParaRPr lang="en-GB" altLang="zh-CN" sz="1600" dirty="0"/>
          </a:p>
          <a:p>
            <a:pPr marL="914400" lvl="2" indent="0">
              <a:buNone/>
            </a:pPr>
            <a:endParaRPr lang="en-GB" altLang="zh-CN" sz="1600" dirty="0" smtClean="0"/>
          </a:p>
          <a:p>
            <a:pPr marL="914400" lvl="2" indent="0">
              <a:buNone/>
            </a:pPr>
            <a:endParaRPr lang="en-GB" altLang="zh-CN" sz="1600" dirty="0"/>
          </a:p>
          <a:p>
            <a:pPr marL="914400" lvl="2" indent="0">
              <a:buNone/>
            </a:pPr>
            <a:endParaRPr lang="en-GB" altLang="zh-CN" sz="1600" dirty="0" smtClean="0"/>
          </a:p>
          <a:p>
            <a:pPr marL="914400" lvl="2" indent="0">
              <a:buNone/>
            </a:pPr>
            <a:endParaRPr lang="en-GB" altLang="zh-CN" sz="1600" dirty="0"/>
          </a:p>
          <a:p>
            <a:r>
              <a:rPr lang="en-US" altLang="zh-CN" sz="2400" b="1" u="sng" dirty="0"/>
              <a:t>FR2 URLLC demodulation requirements for PUSCH mapping Type B</a:t>
            </a:r>
          </a:p>
          <a:p>
            <a:pPr lvl="1" hangingPunct="0">
              <a:buFont typeface="Calibri" panose="020F0502020204030204" pitchFamily="34" charset="0"/>
              <a:buChar char="̶"/>
            </a:pPr>
            <a:r>
              <a:rPr lang="en-GB" altLang="zh-CN" sz="1800" dirty="0" smtClean="0"/>
              <a:t>Waveform</a:t>
            </a:r>
            <a:r>
              <a:rPr lang="en-GB" altLang="zh-CN" sz="1800" dirty="0"/>
              <a:t>: CP-OFDM only</a:t>
            </a:r>
            <a:endParaRPr lang="zh-CN" altLang="zh-CN" sz="1800" dirty="0"/>
          </a:p>
          <a:p>
            <a:pPr lvl="1" hangingPunct="0">
              <a:buFont typeface="Calibri" panose="020F0502020204030204" pitchFamily="34" charset="0"/>
              <a:buChar char="̶"/>
            </a:pPr>
            <a:r>
              <a:rPr lang="en-GB" altLang="zh-CN" sz="1800" dirty="0"/>
              <a:t>Maximum HARQ re-transmission: 1 </a:t>
            </a:r>
            <a:endParaRPr lang="en-GB" altLang="zh-CN" sz="1800" dirty="0" smtClean="0"/>
          </a:p>
          <a:p>
            <a:pPr lvl="1" hangingPunct="0">
              <a:buFont typeface="Calibri" panose="020F0502020204030204" pitchFamily="34" charset="0"/>
              <a:buChar char="̶"/>
            </a:pPr>
            <a:r>
              <a:rPr lang="en-US" altLang="zh-CN" sz="1800" dirty="0" smtClean="0"/>
              <a:t>No PTRS</a:t>
            </a:r>
          </a:p>
          <a:p>
            <a:pPr lvl="1" hangingPunct="0">
              <a:lnSpc>
                <a:spcPct val="100000"/>
              </a:lnSpc>
              <a:buFont typeface="Calibri" panose="020F0502020204030204" pitchFamily="34" charset="0"/>
              <a:buChar char="̶"/>
            </a:pPr>
            <a:r>
              <a:rPr lang="en-GB" altLang="zh-CN" sz="1800" dirty="0"/>
              <a:t>SCS/BW: Both of </a:t>
            </a:r>
            <a:r>
              <a:rPr lang="en-US" altLang="zh-CN" sz="1800" dirty="0"/>
              <a:t>60 kHz and 120 kHz for both of 50 MHz and 100 MHz</a:t>
            </a:r>
            <a:r>
              <a:rPr lang="en-GB" altLang="zh-CN" sz="1800" dirty="0"/>
              <a:t> with applicability rule.</a:t>
            </a:r>
          </a:p>
          <a:p>
            <a:pPr lvl="2"/>
            <a:r>
              <a:rPr lang="en-GB" altLang="zh-CN" sz="1600" dirty="0"/>
              <a:t>Applicability rule: </a:t>
            </a:r>
            <a:r>
              <a:rPr lang="en-US" altLang="zh-CN" sz="1600" dirty="0"/>
              <a:t>Only 1 SCS and 1 BW need to be tested based on the base station declaration and </a:t>
            </a:r>
            <a:r>
              <a:rPr lang="en-GB" altLang="zh-CN" sz="1600" dirty="0"/>
              <a:t>if there is no requirement for the declared BS bandwidth then the next lower requirement bandwidth is used.</a:t>
            </a:r>
          </a:p>
          <a:p>
            <a:pPr lvl="1" hangingPunct="0"/>
            <a:endParaRPr lang="zh-CN" altLang="zh-CN" sz="1800" dirty="0"/>
          </a:p>
          <a:p>
            <a:pPr marL="914400" lvl="2" indent="0">
              <a:buNone/>
            </a:pPr>
            <a:endParaRPr lang="zh-CN" altLang="zh-CN" sz="1600" dirty="0"/>
          </a:p>
          <a:p>
            <a:pPr marL="914400" lvl="2" indent="0">
              <a:buNone/>
            </a:pPr>
            <a:endParaRPr lang="zh-CN" altLang="zh-CN" sz="1600" dirty="0"/>
          </a:p>
          <a:p>
            <a:endParaRPr lang="zh-CN" altLang="zh-CN" sz="1800" dirty="0"/>
          </a:p>
          <a:p>
            <a:pPr lvl="1">
              <a:buFont typeface="Calibri" panose="020F0502020204030204" pitchFamily="34" charset="0"/>
              <a:buChar char="̶"/>
            </a:pPr>
            <a:endParaRPr lang="zh-CN" altLang="zh-CN" sz="1800" dirty="0" smtClean="0"/>
          </a:p>
          <a:p>
            <a:pPr marL="914400" lvl="2" indent="0" hangingPunct="0">
              <a:buNone/>
            </a:pPr>
            <a:endParaRPr lang="en-GB" altLang="zh-CN" sz="1800" dirty="0" smtClean="0"/>
          </a:p>
          <a:p>
            <a:pPr lvl="1"/>
            <a:endParaRPr lang="zh-CN" altLang="en-US" sz="2000" dirty="0"/>
          </a:p>
        </p:txBody>
      </p:sp>
      <p:sp>
        <p:nvSpPr>
          <p:cNvPr id="4" name="标题 1"/>
          <p:cNvSpPr>
            <a:spLocks noGrp="1"/>
          </p:cNvSpPr>
          <p:nvPr>
            <p:ph type="title"/>
          </p:nvPr>
        </p:nvSpPr>
        <p:spPr>
          <a:xfrm>
            <a:off x="327804" y="0"/>
            <a:ext cx="11473132" cy="862642"/>
          </a:xfrm>
        </p:spPr>
        <p:txBody>
          <a:bodyPr>
            <a:normAutofit/>
          </a:bodyPr>
          <a:lstStyle/>
          <a:p>
            <a:r>
              <a:rPr lang="en-US" altLang="zh-CN" sz="3600" b="1" dirty="0" smtClean="0"/>
              <a:t>PUSCH </a:t>
            </a:r>
            <a:r>
              <a:rPr lang="en-US" altLang="zh-CN" sz="3600" b="1" dirty="0"/>
              <a:t>demodulation requirements for low </a:t>
            </a:r>
            <a:r>
              <a:rPr lang="en-US" altLang="zh-CN" sz="3600" b="1" dirty="0" smtClean="0"/>
              <a:t>latency </a:t>
            </a:r>
            <a:endParaRPr lang="zh-CN" altLang="en-US" sz="3600" dirty="0"/>
          </a:p>
        </p:txBody>
      </p:sp>
      <p:graphicFrame>
        <p:nvGraphicFramePr>
          <p:cNvPr id="5" name="表格 4"/>
          <p:cNvGraphicFramePr>
            <a:graphicFrameLocks noGrp="1"/>
          </p:cNvGraphicFramePr>
          <p:nvPr>
            <p:extLst>
              <p:ext uri="{D42A27DB-BD31-4B8C-83A1-F6EECF244321}">
                <p14:modId xmlns:p14="http://schemas.microsoft.com/office/powerpoint/2010/main" val="696825990"/>
              </p:ext>
            </p:extLst>
          </p:nvPr>
        </p:nvGraphicFramePr>
        <p:xfrm>
          <a:off x="1703507" y="2264818"/>
          <a:ext cx="8721725" cy="1313815"/>
        </p:xfrm>
        <a:graphic>
          <a:graphicData uri="http://schemas.openxmlformats.org/drawingml/2006/table">
            <a:tbl>
              <a:tblPr firstRow="1" bandRow="1">
                <a:tableStyleId>{5C22544A-7EE6-4342-B048-85BDC9FD1C3A}</a:tableStyleId>
              </a:tblPr>
              <a:tblGrid>
                <a:gridCol w="1615017"/>
                <a:gridCol w="1615017"/>
                <a:gridCol w="1763271"/>
                <a:gridCol w="1750654"/>
                <a:gridCol w="1977766"/>
              </a:tblGrid>
              <a:tr h="582295">
                <a:tc>
                  <a:txBody>
                    <a:bodyPr/>
                    <a:lstStyle/>
                    <a:p>
                      <a:endParaRPr lang="zh-CN"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800" b="1" kern="1200" dirty="0" smtClean="0">
                          <a:solidFill>
                            <a:schemeClr val="lt1"/>
                          </a:solidFill>
                          <a:effectLst/>
                          <a:latin typeface="+mn-lt"/>
                          <a:ea typeface="+mn-ea"/>
                          <a:cs typeface="+mn-cs"/>
                        </a:rPr>
                        <a:t>15 kHz/5 MHz</a:t>
                      </a:r>
                      <a:endParaRPr lang="zh-CN" altLang="zh-CN" sz="1800" b="1" kern="1200" dirty="0" smtClean="0">
                        <a:solidFill>
                          <a:schemeClr val="lt1"/>
                        </a:solidFill>
                        <a:effectLst/>
                        <a:latin typeface="+mn-lt"/>
                        <a:ea typeface="+mn-ea"/>
                        <a:cs typeface="+mn-cs"/>
                      </a:endParaRPr>
                    </a:p>
                  </a:txBody>
                  <a:tcPr/>
                </a:tc>
                <a:tc>
                  <a:txBody>
                    <a:bodyPr/>
                    <a:lstStyle/>
                    <a:p>
                      <a:r>
                        <a:rPr lang="en-GB" altLang="zh-CN" sz="1800" b="1" kern="1200" dirty="0" smtClean="0">
                          <a:solidFill>
                            <a:schemeClr val="lt1"/>
                          </a:solidFill>
                          <a:effectLst/>
                          <a:latin typeface="+mn-lt"/>
                          <a:ea typeface="+mn-ea"/>
                          <a:cs typeface="+mn-cs"/>
                        </a:rPr>
                        <a:t>15 kHz/10 MHz</a:t>
                      </a:r>
                      <a:endParaRPr lang="zh-CN" altLang="en-US" dirty="0"/>
                    </a:p>
                  </a:txBody>
                  <a:tcPr/>
                </a:tc>
                <a:tc>
                  <a:txBody>
                    <a:bodyPr/>
                    <a:lstStyle/>
                    <a:p>
                      <a:r>
                        <a:rPr lang="en-GB" altLang="zh-CN" sz="1800" b="1" kern="1200" dirty="0" smtClean="0">
                          <a:solidFill>
                            <a:schemeClr val="lt1"/>
                          </a:solidFill>
                          <a:effectLst/>
                          <a:latin typeface="+mn-lt"/>
                          <a:ea typeface="+mn-ea"/>
                          <a:cs typeface="+mn-cs"/>
                        </a:rPr>
                        <a:t>30 kHz/10 MHz</a:t>
                      </a:r>
                      <a:endParaRPr lang="zh-CN" altLang="en-US" dirty="0"/>
                    </a:p>
                  </a:txBody>
                  <a:tcPr/>
                </a:tc>
                <a:tc>
                  <a:txBody>
                    <a:bodyPr/>
                    <a:lstStyle/>
                    <a:p>
                      <a:r>
                        <a:rPr lang="en-GB" altLang="zh-CN" sz="1800" b="1" kern="1200" dirty="0" smtClean="0">
                          <a:solidFill>
                            <a:schemeClr val="lt1"/>
                          </a:solidFill>
                          <a:effectLst/>
                          <a:latin typeface="+mn-lt"/>
                          <a:ea typeface="+mn-ea"/>
                          <a:cs typeface="+mn-cs"/>
                        </a:rPr>
                        <a:t>30 kHz/40 MHz</a:t>
                      </a:r>
                      <a:endParaRPr lang="zh-CN" altLang="en-US" dirty="0"/>
                    </a:p>
                  </a:txBody>
                  <a:tcPr/>
                </a:tc>
              </a:tr>
              <a:tr h="332740">
                <a:tc>
                  <a:txBody>
                    <a:bodyPr/>
                    <a:lstStyle/>
                    <a:p>
                      <a:r>
                        <a:rPr lang="en-US" altLang="zh-CN" dirty="0" smtClean="0"/>
                        <a:t>TS 38.104</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[0.6] </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[0.2] </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[0.4] </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[-0.1] </a:t>
                      </a:r>
                      <a:endParaRPr lang="zh-CN" altLang="en-US" dirty="0"/>
                    </a:p>
                  </a:txBody>
                  <a:tcPr/>
                </a:tc>
              </a:tr>
              <a:tr h="332740">
                <a:tc>
                  <a:txBody>
                    <a:bodyPr/>
                    <a:lstStyle/>
                    <a:p>
                      <a:r>
                        <a:rPr lang="en-US" altLang="zh-CN" dirty="0" smtClean="0"/>
                        <a:t>TS</a:t>
                      </a:r>
                      <a:r>
                        <a:rPr lang="en-US" altLang="zh-CN" baseline="0" dirty="0" smtClean="0"/>
                        <a:t> 38.141</a:t>
                      </a:r>
                      <a:endParaRPr lang="zh-CN" altLang="en-US" dirty="0"/>
                    </a:p>
                  </a:txBody>
                  <a:tcPr/>
                </a:tc>
                <a:tc>
                  <a:txBody>
                    <a:bodyPr/>
                    <a:lstStyle/>
                    <a:p>
                      <a:pPr lvl="0" algn="ctr" hangingPunct="0"/>
                      <a:r>
                        <a:rPr lang="en-GB" altLang="zh-CN" sz="1800" kern="1200" dirty="0" smtClean="0">
                          <a:solidFill>
                            <a:schemeClr val="dk1"/>
                          </a:solidFill>
                          <a:effectLst/>
                          <a:latin typeface="+mn-lt"/>
                          <a:ea typeface="+mn-ea"/>
                          <a:cs typeface="+mn-cs"/>
                        </a:rPr>
                        <a:t>[1.2] </a:t>
                      </a:r>
                      <a:endParaRPr lang="zh-CN" altLang="zh-CN" sz="1800" kern="1200" dirty="0">
                        <a:solidFill>
                          <a:schemeClr val="dk1"/>
                        </a:solidFill>
                        <a:effectLst/>
                        <a:latin typeface="+mn-lt"/>
                        <a:ea typeface="+mn-ea"/>
                        <a:cs typeface="+mn-cs"/>
                      </a:endParaRPr>
                    </a:p>
                  </a:txBody>
                  <a:tcPr/>
                </a:tc>
                <a:tc>
                  <a:txBody>
                    <a:bodyPr/>
                    <a:lstStyle/>
                    <a:p>
                      <a:pPr algn="ctr"/>
                      <a:r>
                        <a:rPr lang="en-GB" altLang="zh-CN" sz="1800" kern="1200" dirty="0" smtClean="0">
                          <a:solidFill>
                            <a:schemeClr val="dk1"/>
                          </a:solidFill>
                          <a:effectLst/>
                          <a:latin typeface="+mn-lt"/>
                          <a:ea typeface="+mn-ea"/>
                          <a:cs typeface="+mn-cs"/>
                        </a:rPr>
                        <a:t>[0.8] </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[1.0] </a:t>
                      </a:r>
                      <a:endParaRPr lang="zh-CN" altLang="en-US" dirty="0"/>
                    </a:p>
                  </a:txBody>
                  <a:tcPr/>
                </a:tc>
                <a:tc>
                  <a:txBody>
                    <a:bodyPr/>
                    <a:lstStyle/>
                    <a:p>
                      <a:pPr algn="ctr"/>
                      <a:r>
                        <a:rPr lang="en-GB" altLang="zh-CN" sz="1800" kern="1200" dirty="0" smtClean="0">
                          <a:solidFill>
                            <a:schemeClr val="dk1"/>
                          </a:solidFill>
                          <a:effectLst/>
                          <a:latin typeface="+mn-lt"/>
                          <a:ea typeface="+mn-ea"/>
                          <a:cs typeface="+mn-cs"/>
                        </a:rPr>
                        <a:t>[0.5] </a:t>
                      </a:r>
                      <a:endParaRPr lang="zh-CN" altLang="en-US" dirty="0"/>
                    </a:p>
                  </a:txBody>
                  <a:tcPr/>
                </a:tc>
              </a:tr>
            </a:tbl>
          </a:graphicData>
        </a:graphic>
      </p:graphicFrame>
    </p:spTree>
    <p:extLst>
      <p:ext uri="{BB962C8B-B14F-4D97-AF65-F5344CB8AC3E}">
        <p14:creationId xmlns:p14="http://schemas.microsoft.com/office/powerpoint/2010/main" val="2049477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7804" y="214184"/>
            <a:ext cx="11473132" cy="862642"/>
          </a:xfrm>
        </p:spPr>
        <p:txBody>
          <a:bodyPr>
            <a:normAutofit/>
          </a:bodyPr>
          <a:lstStyle/>
          <a:p>
            <a:r>
              <a:rPr lang="en-US" altLang="zh-CN" sz="3600" b="1" dirty="0" smtClean="0"/>
              <a:t>PUSCH </a:t>
            </a:r>
            <a:r>
              <a:rPr lang="en-US" altLang="zh-CN" sz="3600" b="1" dirty="0"/>
              <a:t>demodulation requirements for low </a:t>
            </a:r>
            <a:r>
              <a:rPr lang="en-US" altLang="zh-CN" sz="3600" b="1" dirty="0" smtClean="0"/>
              <a:t>latency for FR2</a:t>
            </a:r>
            <a:endParaRPr lang="zh-CN" altLang="en-US" sz="3600" dirty="0"/>
          </a:p>
        </p:txBody>
      </p:sp>
      <p:sp>
        <p:nvSpPr>
          <p:cNvPr id="3" name="内容占位符 2"/>
          <p:cNvSpPr>
            <a:spLocks noGrp="1"/>
          </p:cNvSpPr>
          <p:nvPr>
            <p:ph idx="1"/>
          </p:nvPr>
        </p:nvSpPr>
        <p:spPr>
          <a:xfrm>
            <a:off x="457200" y="1076826"/>
            <a:ext cx="11343736" cy="5248099"/>
          </a:xfrm>
          <a:noFill/>
        </p:spPr>
        <p:txBody>
          <a:bodyPr>
            <a:noAutofit/>
          </a:bodyPr>
          <a:lstStyle/>
          <a:p>
            <a:r>
              <a:rPr lang="en-US" altLang="zh-CN" sz="2400" b="1" dirty="0" smtClean="0"/>
              <a:t>BS FR2 </a:t>
            </a:r>
            <a:r>
              <a:rPr lang="en-US" altLang="zh-CN" sz="2400" b="1" dirty="0"/>
              <a:t>URLLC demodulation </a:t>
            </a:r>
            <a:r>
              <a:rPr lang="en-US" altLang="zh-CN" sz="2400" b="1" dirty="0" smtClean="0"/>
              <a:t>requirements for PUSCH </a:t>
            </a:r>
            <a:r>
              <a:rPr lang="en-US" altLang="zh-CN" sz="2400" b="1" dirty="0"/>
              <a:t>mapping Type </a:t>
            </a:r>
            <a:r>
              <a:rPr lang="en-US" altLang="zh-CN" sz="2400" b="1" dirty="0" smtClean="0"/>
              <a:t>B</a:t>
            </a:r>
          </a:p>
          <a:p>
            <a:pPr lvl="0">
              <a:spcBef>
                <a:spcPts val="500"/>
              </a:spcBef>
            </a:pPr>
            <a:r>
              <a:rPr lang="en-GB" altLang="zh-CN" sz="1400" b="1" u="sng" dirty="0" smtClean="0"/>
              <a:t>Symbol </a:t>
            </a:r>
            <a:r>
              <a:rPr lang="en-GB" altLang="zh-CN" sz="1400" b="1" u="sng" dirty="0"/>
              <a:t>length</a:t>
            </a:r>
            <a:endParaRPr lang="zh-CN" altLang="zh-CN" sz="1400" b="1" u="sng" dirty="0"/>
          </a:p>
          <a:p>
            <a:pPr lvl="2"/>
            <a:r>
              <a:rPr lang="en-GB" altLang="zh-CN" sz="1400" strike="sngStrike" dirty="0"/>
              <a:t>Option 1: 2</a:t>
            </a:r>
            <a:endParaRPr lang="zh-CN" altLang="zh-CN" sz="1400" strike="sngStrike" dirty="0"/>
          </a:p>
          <a:p>
            <a:pPr lvl="2"/>
            <a:r>
              <a:rPr lang="en-GB" altLang="zh-CN" sz="1400" dirty="0">
                <a:solidFill>
                  <a:srgbClr val="00B050"/>
                </a:solidFill>
              </a:rPr>
              <a:t>Option 2: 4</a:t>
            </a:r>
          </a:p>
          <a:p>
            <a:pPr lvl="2"/>
            <a:r>
              <a:rPr lang="en-GB" altLang="zh-CN" sz="1400" strike="sngStrike" dirty="0"/>
              <a:t>Option 3: 7</a:t>
            </a:r>
            <a:endParaRPr lang="zh-CN" altLang="zh-CN" sz="1400" strike="sngStrike" dirty="0"/>
          </a:p>
          <a:p>
            <a:pPr>
              <a:spcBef>
                <a:spcPts val="500"/>
              </a:spcBef>
            </a:pPr>
            <a:r>
              <a:rPr lang="en-GB" altLang="zh-CN" sz="1400" b="1" u="sng" dirty="0"/>
              <a:t>DM-RS</a:t>
            </a:r>
            <a:endParaRPr lang="zh-CN" altLang="zh-CN" sz="1400" b="1" u="sng" dirty="0"/>
          </a:p>
          <a:p>
            <a:pPr lvl="2"/>
            <a:r>
              <a:rPr lang="en-GB" altLang="zh-CN" sz="1400" strike="sngStrike" dirty="0"/>
              <a:t>Option 1: </a:t>
            </a:r>
            <a:r>
              <a:rPr lang="en-GB" altLang="zh-CN" sz="1400" strike="sngStrike" dirty="0" smtClean="0"/>
              <a:t>1+1</a:t>
            </a:r>
            <a:r>
              <a:rPr lang="en-GB" altLang="zh-CN" sz="1400" strike="sngStrike" dirty="0"/>
              <a:t> </a:t>
            </a:r>
            <a:r>
              <a:rPr lang="en-GB" altLang="zh-CN" sz="1400" strike="sngStrike" dirty="0" smtClean="0"/>
              <a:t>for symbol length of 7</a:t>
            </a:r>
            <a:endParaRPr lang="zh-CN" altLang="zh-CN" sz="1400" strike="sngStrike" dirty="0"/>
          </a:p>
          <a:p>
            <a:pPr lvl="2"/>
            <a:r>
              <a:rPr lang="en-GB" altLang="zh-CN" sz="1400" dirty="0">
                <a:solidFill>
                  <a:srgbClr val="00B050"/>
                </a:solidFill>
              </a:rPr>
              <a:t>Option 2: 1+0 </a:t>
            </a:r>
            <a:r>
              <a:rPr lang="en-GB" altLang="zh-CN" sz="1400" dirty="0" smtClean="0">
                <a:solidFill>
                  <a:srgbClr val="00B050"/>
                </a:solidFill>
              </a:rPr>
              <a:t>for symbol length of 2 or 4</a:t>
            </a:r>
            <a:endParaRPr lang="zh-CN" altLang="zh-CN" sz="1600" dirty="0">
              <a:solidFill>
                <a:srgbClr val="00B050"/>
              </a:solidFill>
            </a:endParaRPr>
          </a:p>
          <a:p>
            <a:pPr lvl="0">
              <a:spcBef>
                <a:spcPts val="500"/>
              </a:spcBef>
            </a:pPr>
            <a:r>
              <a:rPr lang="en-GB" altLang="zh-CN" sz="1400" b="1" u="sng" dirty="0"/>
              <a:t>MCS</a:t>
            </a:r>
            <a:endParaRPr lang="zh-CN" altLang="zh-CN" sz="1400" b="1" u="sng" dirty="0"/>
          </a:p>
          <a:p>
            <a:pPr lvl="2"/>
            <a:r>
              <a:rPr lang="en-GB" altLang="zh-CN" sz="1400" dirty="0">
                <a:solidFill>
                  <a:srgbClr val="00B050"/>
                </a:solidFill>
              </a:rPr>
              <a:t>Option 1: MCS5 from Table 3 </a:t>
            </a:r>
          </a:p>
          <a:p>
            <a:pPr lvl="2"/>
            <a:r>
              <a:rPr lang="en-GB" altLang="zh-CN" sz="1400" dirty="0" smtClean="0"/>
              <a:t>Option </a:t>
            </a:r>
            <a:r>
              <a:rPr lang="en-GB" altLang="zh-CN" sz="1400" dirty="0"/>
              <a:t>2: MCS10 from Table 3 </a:t>
            </a:r>
            <a:endParaRPr lang="en-GB" altLang="zh-CN" sz="1400" dirty="0" smtClean="0"/>
          </a:p>
          <a:p>
            <a:pPr lvl="2"/>
            <a:r>
              <a:rPr lang="en-GB" altLang="zh-CN" sz="1400" dirty="0" smtClean="0"/>
              <a:t>Option </a:t>
            </a:r>
            <a:r>
              <a:rPr lang="en-GB" altLang="zh-CN" sz="1400" dirty="0"/>
              <a:t>3: MCS6 for 4os or MCS4 for 7os </a:t>
            </a:r>
            <a:endParaRPr lang="en-GB" altLang="zh-CN" sz="1400" dirty="0" smtClean="0"/>
          </a:p>
          <a:p>
            <a:pPr lvl="2"/>
            <a:r>
              <a:rPr lang="en-GB" altLang="zh-CN" sz="1400" dirty="0" smtClean="0"/>
              <a:t>Option </a:t>
            </a:r>
            <a:r>
              <a:rPr lang="en-GB" altLang="zh-CN" sz="1400" dirty="0"/>
              <a:t>4: MCS5 for 4os or MCS10 for 2os </a:t>
            </a:r>
            <a:endParaRPr lang="zh-CN" altLang="zh-CN" sz="1600" dirty="0"/>
          </a:p>
          <a:p>
            <a:pPr marL="914400" lvl="2" indent="0">
              <a:buNone/>
            </a:pPr>
            <a:endParaRPr lang="en-US" altLang="zh-CN" sz="1600" dirty="0" smtClean="0"/>
          </a:p>
          <a:p>
            <a:pPr lvl="2"/>
            <a:endParaRPr lang="en-US" altLang="zh-CN" sz="1600" dirty="0"/>
          </a:p>
          <a:p>
            <a:pPr marL="914400" lvl="2" indent="0">
              <a:buNone/>
            </a:pPr>
            <a:endParaRPr lang="en-US" altLang="zh-CN" sz="1600" dirty="0">
              <a:highlight>
                <a:srgbClr val="FFFF00"/>
              </a:highlight>
              <a:latin typeface="Times New Roman" panose="02020603050405020304" pitchFamily="18" charset="0"/>
            </a:endParaRPr>
          </a:p>
          <a:p>
            <a:pPr marL="457200" lvl="1" indent="0">
              <a:buNone/>
            </a:pPr>
            <a:endParaRPr lang="en-GB" altLang="zh-CN" sz="1600" dirty="0" smtClean="0">
              <a:highlight>
                <a:srgbClr val="FFFF00"/>
              </a:highlight>
              <a:latin typeface="Times New Roman" panose="02020603050405020304" pitchFamily="18" charset="0"/>
            </a:endParaRPr>
          </a:p>
        </p:txBody>
      </p:sp>
    </p:spTree>
    <p:extLst>
      <p:ext uri="{BB962C8B-B14F-4D97-AF65-F5344CB8AC3E}">
        <p14:creationId xmlns:p14="http://schemas.microsoft.com/office/powerpoint/2010/main" val="36637006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60400" y="980303"/>
            <a:ext cx="10693400" cy="5196660"/>
          </a:xfrm>
        </p:spPr>
        <p:txBody>
          <a:bodyPr>
            <a:normAutofit/>
          </a:bodyPr>
          <a:lstStyle/>
          <a:p>
            <a:pPr marL="914400" lvl="2" indent="0">
              <a:buNone/>
            </a:pPr>
            <a:endParaRPr lang="en-GB" altLang="zh-CN" sz="1600" dirty="0" smtClean="0"/>
          </a:p>
          <a:p>
            <a:pPr marL="914400" lvl="2" indent="0">
              <a:buNone/>
            </a:pPr>
            <a:endParaRPr lang="en-GB" altLang="zh-CN" sz="1600" dirty="0"/>
          </a:p>
          <a:p>
            <a:pPr marL="914400" lvl="2" indent="0">
              <a:buNone/>
            </a:pPr>
            <a:endParaRPr lang="en-GB" altLang="zh-CN" sz="1600" dirty="0" smtClean="0"/>
          </a:p>
          <a:p>
            <a:pPr marL="914400" lvl="2" indent="0">
              <a:buNone/>
            </a:pPr>
            <a:endParaRPr lang="en-GB" altLang="zh-CN" sz="1600" dirty="0"/>
          </a:p>
          <a:p>
            <a:pPr marL="914400" lvl="2" indent="0">
              <a:buNone/>
            </a:pPr>
            <a:endParaRPr lang="en-GB" altLang="zh-CN" sz="1600" dirty="0" smtClean="0"/>
          </a:p>
          <a:p>
            <a:pPr marL="914400" lvl="2" indent="0">
              <a:buNone/>
            </a:pPr>
            <a:endParaRPr lang="en-GB" altLang="zh-CN" sz="1600" dirty="0"/>
          </a:p>
          <a:p>
            <a:pPr marL="914400" lvl="2" indent="0">
              <a:buNone/>
            </a:pPr>
            <a:endParaRPr lang="zh-CN" altLang="zh-CN" sz="1600" dirty="0"/>
          </a:p>
          <a:p>
            <a:pPr marL="914400" lvl="2" indent="0">
              <a:buNone/>
            </a:pPr>
            <a:endParaRPr lang="zh-CN" altLang="zh-CN" sz="1600" dirty="0"/>
          </a:p>
          <a:p>
            <a:endParaRPr lang="zh-CN" altLang="zh-CN" sz="1800" dirty="0"/>
          </a:p>
          <a:p>
            <a:pPr lvl="1">
              <a:buFont typeface="Calibri" panose="020F0502020204030204" pitchFamily="34" charset="0"/>
              <a:buChar char="̶"/>
            </a:pPr>
            <a:endParaRPr lang="zh-CN" altLang="zh-CN" sz="1800" dirty="0" smtClean="0"/>
          </a:p>
          <a:p>
            <a:pPr marL="914400" lvl="2" indent="0" hangingPunct="0">
              <a:buNone/>
            </a:pPr>
            <a:endParaRPr lang="en-GB" altLang="zh-CN" sz="1800" dirty="0" smtClean="0"/>
          </a:p>
          <a:p>
            <a:pPr lvl="1"/>
            <a:endParaRPr lang="zh-CN" altLang="en-US" sz="2000" dirty="0"/>
          </a:p>
        </p:txBody>
      </p:sp>
      <p:sp>
        <p:nvSpPr>
          <p:cNvPr id="4" name="标题 1"/>
          <p:cNvSpPr>
            <a:spLocks noGrp="1"/>
          </p:cNvSpPr>
          <p:nvPr>
            <p:ph type="title"/>
          </p:nvPr>
        </p:nvSpPr>
        <p:spPr>
          <a:xfrm>
            <a:off x="463837" y="2303"/>
            <a:ext cx="11473132" cy="862642"/>
          </a:xfrm>
        </p:spPr>
        <p:txBody>
          <a:bodyPr>
            <a:normAutofit fontScale="90000"/>
          </a:bodyPr>
          <a:lstStyle/>
          <a:p>
            <a:r>
              <a:rPr lang="en-US" altLang="zh-CN" sz="2700" b="1" dirty="0" smtClean="0"/>
              <a:t>Simulation assumption for FR2 </a:t>
            </a:r>
            <a:r>
              <a:rPr lang="en-US" altLang="zh-CN" sz="2700" b="1" dirty="0"/>
              <a:t>URLLC demodulation requirements for PUSCH mapping Type B</a:t>
            </a:r>
            <a:r>
              <a:rPr lang="en-US" altLang="zh-CN" sz="3600" b="1" dirty="0"/>
              <a:t/>
            </a:r>
            <a:br>
              <a:rPr lang="en-US" altLang="zh-CN" sz="3600" b="1" dirty="0"/>
            </a:br>
            <a:endParaRPr lang="zh-CN" altLang="en-US" sz="3600" dirty="0"/>
          </a:p>
        </p:txBody>
      </p:sp>
      <p:graphicFrame>
        <p:nvGraphicFramePr>
          <p:cNvPr id="6" name="表格 5"/>
          <p:cNvGraphicFramePr>
            <a:graphicFrameLocks noGrp="1"/>
          </p:cNvGraphicFramePr>
          <p:nvPr>
            <p:extLst>
              <p:ext uri="{D42A27DB-BD31-4B8C-83A1-F6EECF244321}">
                <p14:modId xmlns:p14="http://schemas.microsoft.com/office/powerpoint/2010/main" val="726910244"/>
              </p:ext>
            </p:extLst>
          </p:nvPr>
        </p:nvGraphicFramePr>
        <p:xfrm>
          <a:off x="772998" y="433624"/>
          <a:ext cx="10444898" cy="7163129"/>
        </p:xfrm>
        <a:graphic>
          <a:graphicData uri="http://schemas.openxmlformats.org/drawingml/2006/table">
            <a:tbl>
              <a:tblPr firstRow="1" firstCol="1" bandRow="1"/>
              <a:tblGrid>
                <a:gridCol w="2820477"/>
                <a:gridCol w="2401972"/>
                <a:gridCol w="2820477"/>
                <a:gridCol w="2401972"/>
              </a:tblGrid>
              <a:tr h="185026">
                <a:tc gridSpan="3">
                  <a:txBody>
                    <a:bodyPr/>
                    <a:lstStyle/>
                    <a:p>
                      <a:pPr algn="ctr">
                        <a:spcAft>
                          <a:spcPts val="900"/>
                        </a:spcAft>
                      </a:pPr>
                      <a:r>
                        <a:rPr lang="en-GB" sz="900" b="1" kern="100" dirty="0">
                          <a:effectLst/>
                          <a:latin typeface="Arial" panose="020B0604020202020204" pitchFamily="34" charset="0"/>
                          <a:ea typeface="宋体" panose="02010600030101010101" pitchFamily="2" charset="-122"/>
                          <a:cs typeface="Times New Roman" panose="02020603050405020304" pitchFamily="18" charset="0"/>
                        </a:rPr>
                        <a:t>Parameter</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pPr algn="ctr">
                        <a:spcAft>
                          <a:spcPts val="900"/>
                        </a:spcAft>
                      </a:pPr>
                      <a:r>
                        <a:rPr lang="en-GB" sz="900" b="1" kern="100">
                          <a:effectLst/>
                          <a:latin typeface="Arial" panose="020B0604020202020204" pitchFamily="34" charset="0"/>
                          <a:ea typeface="宋体" panose="02010600030101010101" pitchFamily="2" charset="-122"/>
                          <a:cs typeface="Times New Roman" panose="02020603050405020304" pitchFamily="18" charset="0"/>
                        </a:rPr>
                        <a:t>Value</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26">
                <a:tc gridSpan="3">
                  <a:txBody>
                    <a:bodyPr/>
                    <a:lstStyle/>
                    <a:p>
                      <a:pPr algn="just">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Transform precoding</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pPr algn="ctr">
                        <a:spcAft>
                          <a:spcPts val="900"/>
                        </a:spcAft>
                      </a:pPr>
                      <a:r>
                        <a:rPr lang="en-GB" sz="900" kern="100" dirty="0">
                          <a:effectLst/>
                          <a:latin typeface="Arial" panose="020B0604020202020204" pitchFamily="34" charset="0"/>
                          <a:ea typeface="宋体" panose="02010600030101010101" pitchFamily="2" charset="-122"/>
                          <a:cs typeface="Times New Roman" panose="02020603050405020304" pitchFamily="18" charset="0"/>
                        </a:rPr>
                        <a:t>Disabled</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26">
                <a:tc gridSpan="3">
                  <a:txBody>
                    <a:bodyPr/>
                    <a:lstStyle/>
                    <a:p>
                      <a:pPr algn="just">
                        <a:spcAft>
                          <a:spcPts val="900"/>
                        </a:spcAft>
                      </a:pPr>
                      <a:r>
                        <a:rPr lang="en-US" altLang="zh-CN" sz="1000" kern="100" dirty="0" smtClean="0">
                          <a:effectLst/>
                          <a:latin typeface="Times New Roman" panose="02020603050405020304" pitchFamily="18" charset="0"/>
                          <a:ea typeface="宋体" panose="02010600030101010101" pitchFamily="2" charset="-122"/>
                          <a:cs typeface="Times New Roman" panose="02020603050405020304" pitchFamily="18" charset="0"/>
                        </a:rPr>
                        <a:t>SCS/BW</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pPr algn="ctr">
                        <a:spcAft>
                          <a:spcPts val="900"/>
                        </a:spcAft>
                      </a:pPr>
                      <a:r>
                        <a:rPr lang="en-US" altLang="zh-CN" sz="1000" kern="100" dirty="0" smtClean="0">
                          <a:solidFill>
                            <a:schemeClr val="tx1"/>
                          </a:solidFill>
                          <a:effectLst/>
                          <a:latin typeface="Times New Roman" panose="02020603050405020304" pitchFamily="18" charset="0"/>
                          <a:ea typeface="+mn-ea"/>
                          <a:cs typeface="Times New Roman" panose="02020603050405020304" pitchFamily="18" charset="0"/>
                        </a:rPr>
                        <a:t>Both</a:t>
                      </a:r>
                      <a:r>
                        <a:rPr lang="en-US" altLang="zh-CN" sz="1000" kern="100" baseline="0" dirty="0" smtClean="0">
                          <a:solidFill>
                            <a:schemeClr val="tx1"/>
                          </a:solidFill>
                          <a:effectLst/>
                          <a:latin typeface="Times New Roman" panose="02020603050405020304" pitchFamily="18" charset="0"/>
                          <a:ea typeface="+mn-ea"/>
                          <a:cs typeface="Times New Roman" panose="02020603050405020304" pitchFamily="18" charset="0"/>
                        </a:rPr>
                        <a:t> of 60 kHz and 120 KHz for both of 50 MHz and 100 MHz</a:t>
                      </a:r>
                      <a:endParaRPr lang="zh-CN" altLang="zh-CN" sz="1000" kern="1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220">
                <a:tc gridSpan="3">
                  <a:txBody>
                    <a:bodyPr/>
                    <a:lstStyle/>
                    <a:p>
                      <a:pPr algn="just">
                        <a:spcAft>
                          <a:spcPts val="900"/>
                        </a:spcAft>
                      </a:pPr>
                      <a:r>
                        <a:rPr lang="en-GB" sz="1000" kern="100" dirty="0">
                          <a:effectLst/>
                          <a:latin typeface="Times New Roman" panose="02020603050405020304" pitchFamily="18" charset="0"/>
                          <a:ea typeface="宋体" panose="02010600030101010101" pitchFamily="2" charset="-122"/>
                          <a:cs typeface="Times New Roman" panose="02020603050405020304" pitchFamily="18" charset="0"/>
                        </a:rPr>
                        <a:t>Uplink-downlink allocation for TDD</a:t>
                      </a:r>
                      <a:r>
                        <a:rPr lang="en-GB" sz="900" kern="100" dirty="0">
                          <a:effectLst/>
                          <a:latin typeface="Arial" panose="020B0604020202020204" pitchFamily="34" charset="0"/>
                          <a:ea typeface="宋体" panose="02010600030101010101" pitchFamily="2" charset="-122"/>
                          <a:cs typeface="Times New Roman" panose="02020603050405020304" pitchFamily="18" charset="0"/>
                        </a:rPr>
                        <a:t> </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pPr algn="ctr">
                        <a:spcAft>
                          <a:spcPts val="0"/>
                        </a:spcAft>
                      </a:pPr>
                      <a:r>
                        <a:rPr lang="en-GB" sz="900" kern="100" dirty="0">
                          <a:effectLst/>
                          <a:latin typeface="Arial" panose="020B0604020202020204" pitchFamily="34" charset="0"/>
                          <a:ea typeface="宋体" panose="02010600030101010101" pitchFamily="2" charset="-122"/>
                          <a:cs typeface="Times New Roman" panose="02020603050405020304" pitchFamily="18" charset="0"/>
                        </a:rPr>
                        <a:t>60 kHz and 120kHz SCS:</a:t>
                      </a:r>
                      <a:endParaRPr lang="zh-CN" sz="900" kern="100" dirty="0">
                        <a:effectLst/>
                        <a:latin typeface="Arial" panose="020B0604020202020204" pitchFamily="34" charset="0"/>
                        <a:ea typeface="宋体" panose="02010600030101010101" pitchFamily="2" charset="-122"/>
                        <a:cs typeface="Times New Roman" panose="02020603050405020304" pitchFamily="18" charset="0"/>
                      </a:endParaRPr>
                    </a:p>
                    <a:p>
                      <a:pPr algn="ctr">
                        <a:spcAft>
                          <a:spcPts val="900"/>
                        </a:spcAft>
                      </a:pPr>
                      <a:r>
                        <a:rPr lang="en-GB" sz="1000" kern="100" dirty="0">
                          <a:effectLst/>
                          <a:latin typeface="Times New Roman" panose="02020603050405020304" pitchFamily="18" charset="0"/>
                          <a:ea typeface="宋体" panose="02010600030101010101" pitchFamily="2" charset="-122"/>
                          <a:cs typeface="Times New Roman" panose="02020603050405020304" pitchFamily="18" charset="0"/>
                        </a:rPr>
                        <a:t>3D1S1U, S=10D:2G:2U</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26">
                <a:tc gridSpan="3">
                  <a:txBody>
                    <a:bodyPr/>
                    <a:lstStyle/>
                    <a:p>
                      <a:pPr algn="just">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Antenna configuration</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pPr algn="ctr">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1x2, Low</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497">
                <a:tc gridSpan="3">
                  <a:txBody>
                    <a:bodyPr/>
                    <a:lstStyle/>
                    <a:p>
                      <a:pPr algn="just">
                        <a:spcAft>
                          <a:spcPts val="900"/>
                        </a:spcAft>
                      </a:pPr>
                      <a:r>
                        <a:rPr lang="en-GB" sz="900" kern="100" dirty="0">
                          <a:effectLst/>
                          <a:latin typeface="Arial" panose="020B0604020202020204" pitchFamily="34" charset="0"/>
                          <a:ea typeface="宋体" panose="02010600030101010101" pitchFamily="2" charset="-122"/>
                          <a:cs typeface="Times New Roman" panose="02020603050405020304" pitchFamily="18" charset="0"/>
                        </a:rPr>
                        <a:t>Number of layers</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pPr algn="ctr">
                        <a:spcAft>
                          <a:spcPts val="900"/>
                        </a:spcAft>
                      </a:pPr>
                      <a:r>
                        <a:rPr lang="en-GB" sz="900" kern="100" dirty="0">
                          <a:effectLst/>
                          <a:latin typeface="Arial" panose="020B0604020202020204" pitchFamily="34" charset="0"/>
                          <a:ea typeface="宋体" panose="02010600030101010101" pitchFamily="2" charset="-122"/>
                          <a:cs typeface="Times New Roman" panose="02020603050405020304" pitchFamily="18" charset="0"/>
                        </a:rPr>
                        <a:t>1</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26">
                <a:tc gridSpan="3">
                  <a:txBody>
                    <a:bodyPr/>
                    <a:lstStyle/>
                    <a:p>
                      <a:pPr algn="just">
                        <a:spcAft>
                          <a:spcPts val="900"/>
                        </a:spcAft>
                      </a:pPr>
                      <a:r>
                        <a:rPr lang="en-US" altLang="zh-CN" sz="1000" kern="100" dirty="0" smtClean="0">
                          <a:effectLst/>
                          <a:latin typeface="Times New Roman" panose="02020603050405020304" pitchFamily="18" charset="0"/>
                          <a:ea typeface="宋体" panose="02010600030101010101" pitchFamily="2" charset="-122"/>
                          <a:cs typeface="Times New Roman" panose="02020603050405020304" pitchFamily="18" charset="0"/>
                        </a:rPr>
                        <a:t>MCS </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pPr algn="ctr">
                        <a:spcAft>
                          <a:spcPts val="900"/>
                        </a:spcAft>
                      </a:pPr>
                      <a:r>
                        <a:rPr lang="en-US" altLang="zh-CN" sz="10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FFS</a:t>
                      </a:r>
                      <a:endParaRPr lang="zh-CN" sz="10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26">
                <a:tc rowSpan="2">
                  <a:txBody>
                    <a:bodyPr/>
                    <a:lstStyle/>
                    <a:p>
                      <a:pPr algn="just">
                        <a:spcAft>
                          <a:spcPts val="900"/>
                        </a:spcAft>
                      </a:pPr>
                      <a:r>
                        <a:rPr lang="en-GB" sz="900" kern="100" dirty="0">
                          <a:effectLst/>
                          <a:latin typeface="Arial" panose="020B0604020202020204" pitchFamily="34" charset="0"/>
                          <a:ea typeface="宋体" panose="02010600030101010101" pitchFamily="2" charset="-122"/>
                          <a:cs typeface="Times New Roman" panose="02020603050405020304" pitchFamily="18" charset="0"/>
                        </a:rPr>
                        <a:t>HARQ</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Maximum number of HARQ transmissions</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GB" sz="900" kern="100" dirty="0">
                          <a:effectLst/>
                          <a:latin typeface="Arial" panose="020B0604020202020204" pitchFamily="34" charset="0"/>
                          <a:ea typeface="宋体" panose="02010600030101010101" pitchFamily="2" charset="-122"/>
                          <a:cs typeface="Times New Roman" panose="02020603050405020304" pitchFamily="18" charset="0"/>
                        </a:rPr>
                        <a:t>1</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26">
                <a:tc vMerge="1">
                  <a:txBody>
                    <a:bodyPr/>
                    <a:lstStyle/>
                    <a:p>
                      <a:endParaRPr lang="zh-CN" altLang="en-US"/>
                    </a:p>
                  </a:txBody>
                  <a:tcPr/>
                </a:tc>
                <a:tc gridSpan="2">
                  <a:txBody>
                    <a:bodyPr/>
                    <a:lstStyle/>
                    <a:p>
                      <a:pPr algn="just">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RV sequence</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GB" sz="900" kern="100" dirty="0">
                          <a:effectLst/>
                          <a:latin typeface="Arial" panose="020B0604020202020204" pitchFamily="34" charset="0"/>
                          <a:ea typeface="宋体" panose="02010600030101010101" pitchFamily="2" charset="-122"/>
                          <a:cs typeface="Times New Roman" panose="02020603050405020304" pitchFamily="18" charset="0"/>
                        </a:rPr>
                        <a:t>0</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26">
                <a:tc rowSpan="7">
                  <a:txBody>
                    <a:bodyPr/>
                    <a:lstStyle/>
                    <a:p>
                      <a:pPr algn="just">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DM-RS</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DM-RS configuration type</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1</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26">
                <a:tc vMerge="1">
                  <a:txBody>
                    <a:bodyPr/>
                    <a:lstStyle/>
                    <a:p>
                      <a:endParaRPr lang="zh-CN" altLang="en-US"/>
                    </a:p>
                  </a:txBody>
                  <a:tcPr/>
                </a:tc>
                <a:tc gridSpan="2">
                  <a:txBody>
                    <a:bodyPr/>
                    <a:lstStyle/>
                    <a:p>
                      <a:pPr algn="just">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DM-RS duration</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Single-symbol DM-RS</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26">
                <a:tc vMerge="1">
                  <a:txBody>
                    <a:bodyPr/>
                    <a:lstStyle/>
                    <a:p>
                      <a:endParaRPr lang="zh-CN" altLang="en-US"/>
                    </a:p>
                  </a:txBody>
                  <a:tcPr/>
                </a:tc>
                <a:tc gridSpan="2">
                  <a:txBody>
                    <a:bodyPr/>
                    <a:lstStyle/>
                    <a:p>
                      <a:pPr algn="just">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Additional DM-RS position</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GB" sz="900" kern="100" dirty="0">
                          <a:solidFill>
                            <a:srgbClr val="FF0000"/>
                          </a:solidFill>
                          <a:effectLst/>
                          <a:latin typeface="Arial" panose="020B0604020202020204" pitchFamily="34" charset="0"/>
                          <a:ea typeface="宋体" panose="02010600030101010101" pitchFamily="2" charset="-122"/>
                          <a:cs typeface="Times New Roman" panose="02020603050405020304" pitchFamily="18" charset="0"/>
                        </a:rPr>
                        <a:t>FFS </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26">
                <a:tc vMerge="1">
                  <a:txBody>
                    <a:bodyPr/>
                    <a:lstStyle/>
                    <a:p>
                      <a:endParaRPr lang="zh-CN" altLang="en-US"/>
                    </a:p>
                  </a:txBody>
                  <a:tcPr/>
                </a:tc>
                <a:tc gridSpan="2">
                  <a:txBody>
                    <a:bodyPr/>
                    <a:lstStyle/>
                    <a:p>
                      <a:pPr algn="just">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Number of DM-RS CDM group(s) without data</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2 </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584">
                <a:tc vMerge="1">
                  <a:txBody>
                    <a:bodyPr/>
                    <a:lstStyle/>
                    <a:p>
                      <a:endParaRPr lang="zh-CN" altLang="en-US"/>
                    </a:p>
                  </a:txBody>
                  <a:tcPr/>
                </a:tc>
                <a:tc gridSpan="2">
                  <a:txBody>
                    <a:bodyPr/>
                    <a:lstStyle/>
                    <a:p>
                      <a:pPr algn="just">
                        <a:spcAft>
                          <a:spcPts val="900"/>
                        </a:spcAft>
                      </a:pPr>
                      <a:r>
                        <a:rPr lang="en-GB" sz="1000" kern="100">
                          <a:effectLst/>
                          <a:latin typeface="Times New Roman" panose="02020603050405020304" pitchFamily="18" charset="0"/>
                          <a:ea typeface="宋体" panose="02010600030101010101" pitchFamily="2" charset="-122"/>
                          <a:cs typeface="Times New Roman" panose="02020603050405020304" pitchFamily="18" charset="0"/>
                        </a:rPr>
                        <a:t>Ratio of PUSCH EPRE to DM-RS EPRE</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-3 dB</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584">
                <a:tc vMerge="1">
                  <a:txBody>
                    <a:bodyPr/>
                    <a:lstStyle/>
                    <a:p>
                      <a:endParaRPr lang="zh-CN" altLang="en-US"/>
                    </a:p>
                  </a:txBody>
                  <a:tcPr/>
                </a:tc>
                <a:tc gridSpan="2">
                  <a:txBody>
                    <a:bodyPr/>
                    <a:lstStyle/>
                    <a:p>
                      <a:pPr algn="just">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DM-RS port(s)</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GB" sz="1000" kern="100">
                          <a:effectLst/>
                          <a:latin typeface="Times New Roman" panose="02020603050405020304" pitchFamily="18" charset="0"/>
                          <a:ea typeface="宋体" panose="02010600030101010101" pitchFamily="2" charset="-122"/>
                          <a:cs typeface="Arial" panose="020B0604020202020204" pitchFamily="34" charset="0"/>
                        </a:rPr>
                        <a:t>{0}, {0, 1}</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584">
                <a:tc vMerge="1">
                  <a:txBody>
                    <a:bodyPr/>
                    <a:lstStyle/>
                    <a:p>
                      <a:endParaRPr lang="zh-CN" altLang="en-US"/>
                    </a:p>
                  </a:txBody>
                  <a:tcPr/>
                </a:tc>
                <a:tc gridSpan="2">
                  <a:txBody>
                    <a:bodyPr/>
                    <a:lstStyle/>
                    <a:p>
                      <a:pPr algn="just">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DM-RS sequence generation</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GB" sz="1000" kern="100">
                          <a:effectLst/>
                          <a:latin typeface="Times New Roman" panose="02020603050405020304" pitchFamily="18" charset="0"/>
                          <a:ea typeface="宋体" panose="02010600030101010101" pitchFamily="2" charset="-122"/>
                          <a:cs typeface="Arial" panose="020B0604020202020204" pitchFamily="34" charset="0"/>
                        </a:rPr>
                        <a:t>N</a:t>
                      </a:r>
                      <a:r>
                        <a:rPr lang="en-GB" sz="1000" kern="100" baseline="-25000">
                          <a:effectLst/>
                          <a:latin typeface="Times New Roman" panose="02020603050405020304" pitchFamily="18" charset="0"/>
                          <a:ea typeface="宋体" panose="02010600030101010101" pitchFamily="2" charset="-122"/>
                          <a:cs typeface="Arial" panose="020B0604020202020204" pitchFamily="34" charset="0"/>
                        </a:rPr>
                        <a:t>ID</a:t>
                      </a:r>
                      <a:r>
                        <a:rPr lang="en-GB" sz="1000" kern="100" baseline="30000">
                          <a:effectLst/>
                          <a:latin typeface="Times New Roman" panose="02020603050405020304" pitchFamily="18" charset="0"/>
                          <a:ea typeface="宋体" panose="02010600030101010101" pitchFamily="2" charset="-122"/>
                          <a:cs typeface="Arial" panose="020B0604020202020204" pitchFamily="34" charset="0"/>
                        </a:rPr>
                        <a:t>0</a:t>
                      </a:r>
                      <a:r>
                        <a:rPr lang="en-GB" sz="1000" kern="100">
                          <a:effectLst/>
                          <a:latin typeface="Times New Roman" panose="02020603050405020304" pitchFamily="18" charset="0"/>
                          <a:ea typeface="宋体" panose="02010600030101010101" pitchFamily="2" charset="-122"/>
                          <a:cs typeface="Arial" panose="020B0604020202020204" pitchFamily="34" charset="0"/>
                        </a:rPr>
                        <a:t>=0, n</a:t>
                      </a:r>
                      <a:r>
                        <a:rPr lang="en-GB" sz="1000" kern="100" baseline="-25000">
                          <a:effectLst/>
                          <a:latin typeface="Times New Roman" panose="02020603050405020304" pitchFamily="18" charset="0"/>
                          <a:ea typeface="宋体" panose="02010600030101010101" pitchFamily="2" charset="-122"/>
                          <a:cs typeface="Arial" panose="020B0604020202020204" pitchFamily="34" charset="0"/>
                        </a:rPr>
                        <a:t>SCID</a:t>
                      </a:r>
                      <a:r>
                        <a:rPr lang="en-GB" sz="1000" kern="100">
                          <a:effectLst/>
                          <a:latin typeface="Times New Roman" panose="02020603050405020304" pitchFamily="18" charset="0"/>
                          <a:ea typeface="宋体" panose="02010600030101010101" pitchFamily="2" charset="-122"/>
                          <a:cs typeface="Arial" panose="020B0604020202020204" pitchFamily="34" charset="0"/>
                        </a:rPr>
                        <a:t> =0</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26">
                <a:tc rowSpan="4">
                  <a:txBody>
                    <a:bodyPr/>
                    <a:lstStyle/>
                    <a:p>
                      <a:pPr algn="just">
                        <a:spcAft>
                          <a:spcPts val="900"/>
                        </a:spcAft>
                      </a:pPr>
                      <a:r>
                        <a:rPr lang="en-GB" sz="900" kern="100" dirty="0">
                          <a:effectLst/>
                          <a:latin typeface="Arial" panose="020B0604020202020204" pitchFamily="34" charset="0"/>
                          <a:ea typeface="宋体" panose="02010600030101010101" pitchFamily="2" charset="-122"/>
                          <a:cs typeface="Times New Roman" panose="02020603050405020304" pitchFamily="18" charset="0"/>
                        </a:rPr>
                        <a:t>Time domain resource assignment</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PUSCH mapping type</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B</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26">
                <a:tc vMerge="1">
                  <a:txBody>
                    <a:bodyPr/>
                    <a:lstStyle/>
                    <a:p>
                      <a:endParaRPr lang="zh-CN" altLang="en-US"/>
                    </a:p>
                  </a:txBody>
                  <a:tcPr/>
                </a:tc>
                <a:tc gridSpan="2">
                  <a:txBody>
                    <a:bodyPr/>
                    <a:lstStyle/>
                    <a:p>
                      <a:pPr algn="just">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Starting symbol</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0</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26">
                <a:tc vMerge="1">
                  <a:txBody>
                    <a:bodyPr/>
                    <a:lstStyle/>
                    <a:p>
                      <a:endParaRPr lang="zh-CN" altLang="en-US"/>
                    </a:p>
                  </a:txBody>
                  <a:tcPr/>
                </a:tc>
                <a:tc gridSpan="2">
                  <a:txBody>
                    <a:bodyPr/>
                    <a:lstStyle/>
                    <a:p>
                      <a:pPr algn="just">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Allocation length</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GB" sz="900" kern="100">
                          <a:solidFill>
                            <a:srgbClr val="FF0000"/>
                          </a:solidFill>
                          <a:effectLst/>
                          <a:latin typeface="Arial" panose="020B0604020202020204" pitchFamily="34" charset="0"/>
                          <a:ea typeface="宋体" panose="02010600030101010101" pitchFamily="2" charset="-122"/>
                          <a:cs typeface="Times New Roman" panose="02020603050405020304" pitchFamily="18" charset="0"/>
                        </a:rPr>
                        <a:t>2, 4 or 7</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297">
                <a:tc vMerge="1">
                  <a:txBody>
                    <a:bodyPr/>
                    <a:lstStyle/>
                    <a:p>
                      <a:endParaRPr lang="zh-CN" altLang="en-US"/>
                    </a:p>
                  </a:txBody>
                  <a:tcPr/>
                </a:tc>
                <a:tc gridSpan="2">
                  <a:txBody>
                    <a:bodyPr/>
                    <a:lstStyle/>
                    <a:p>
                      <a:pPr algn="just">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PUSCH aggregation factor</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1</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2">
                <a:tc rowSpan="2">
                  <a:txBody>
                    <a:bodyPr/>
                    <a:lstStyle/>
                    <a:p>
                      <a:pPr algn="just">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Frequency domain resource assignment</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RB assignment</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GB" sz="900" kern="100" dirty="0">
                          <a:effectLst/>
                          <a:latin typeface="Arial" panose="020B0604020202020204" pitchFamily="34" charset="0"/>
                          <a:ea typeface="宋体" panose="02010600030101010101" pitchFamily="2" charset="-122"/>
                          <a:cs typeface="Times New Roman" panose="02020603050405020304" pitchFamily="18" charset="0"/>
                        </a:rPr>
                        <a:t>Full applicable test bandwidth</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26">
                <a:tc vMerge="1">
                  <a:txBody>
                    <a:bodyPr/>
                    <a:lstStyle/>
                    <a:p>
                      <a:endParaRPr lang="zh-CN" altLang="en-US"/>
                    </a:p>
                  </a:txBody>
                  <a:tcPr/>
                </a:tc>
                <a:tc gridSpan="2">
                  <a:txBody>
                    <a:bodyPr/>
                    <a:lstStyle/>
                    <a:p>
                      <a:pPr algn="just">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Frequency hoping</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Disabled</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584">
                <a:tc gridSpan="3">
                  <a:txBody>
                    <a:bodyPr/>
                    <a:lstStyle/>
                    <a:p>
                      <a:pPr algn="just">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Code block group based PUSCH transmission</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pPr algn="ctr">
                        <a:spcAft>
                          <a:spcPts val="900"/>
                        </a:spcAft>
                      </a:pPr>
                      <a:r>
                        <a:rPr lang="en-GB" sz="1000" kern="100" dirty="0">
                          <a:effectLst/>
                          <a:latin typeface="Times New Roman" panose="02020603050405020304" pitchFamily="18" charset="0"/>
                          <a:ea typeface="宋体" panose="02010600030101010101" pitchFamily="2" charset="-122"/>
                          <a:cs typeface="Times New Roman" panose="02020603050405020304" pitchFamily="18" charset="0"/>
                        </a:rPr>
                        <a:t>Disabled</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584">
                <a:tc gridSpan="3">
                  <a:txBody>
                    <a:bodyPr/>
                    <a:lstStyle/>
                    <a:p>
                      <a:pPr algn="just">
                        <a:spcAft>
                          <a:spcPts val="900"/>
                        </a:spcAft>
                      </a:pPr>
                      <a:r>
                        <a:rPr lang="en-GB" sz="900" kern="100" dirty="0">
                          <a:effectLst/>
                          <a:latin typeface="Arial" panose="020B0604020202020204" pitchFamily="34" charset="0"/>
                          <a:ea typeface="宋体" panose="02010600030101010101" pitchFamily="2" charset="-122"/>
                          <a:cs typeface="Times New Roman" panose="02020603050405020304" pitchFamily="18" charset="0"/>
                        </a:rPr>
                        <a:t>Propagation condition and correlation matrix</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pPr algn="ctr">
                        <a:spcAft>
                          <a:spcPts val="900"/>
                        </a:spcAft>
                      </a:pPr>
                      <a:r>
                        <a:rPr lang="en-GB" sz="1000" kern="100">
                          <a:effectLst/>
                          <a:latin typeface="Times New Roman" panose="02020603050405020304" pitchFamily="18" charset="0"/>
                          <a:ea typeface="宋体" panose="02010600030101010101" pitchFamily="2" charset="-122"/>
                          <a:cs typeface="Times New Roman" panose="02020603050405020304" pitchFamily="18" charset="0"/>
                        </a:rPr>
                        <a:t>TDLC300-100 Low</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026">
                <a:tc rowSpan="2" gridSpan="2">
                  <a:txBody>
                    <a:bodyPr/>
                    <a:lstStyle/>
                    <a:p>
                      <a:pPr algn="just">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PT-RS configuration</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zh-CN" altLang="en-US"/>
                    </a:p>
                  </a:txBody>
                  <a:tcPr/>
                </a:tc>
                <a:tc>
                  <a:txBody>
                    <a:bodyPr/>
                    <a:lstStyle/>
                    <a:p>
                      <a:pPr>
                        <a:spcAft>
                          <a:spcPts val="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Frequency density (</a:t>
                      </a:r>
                      <a:r>
                        <a:rPr lang="en-GB" sz="900" i="1" kern="100">
                          <a:effectLst/>
                          <a:latin typeface="Arial" panose="020B0604020202020204" pitchFamily="34" charset="0"/>
                          <a:ea typeface="宋体" panose="02010600030101010101" pitchFamily="2" charset="-122"/>
                          <a:cs typeface="Times New Roman" panose="02020603050405020304" pitchFamily="18" charset="0"/>
                        </a:rPr>
                        <a:t>K</a:t>
                      </a:r>
                      <a:r>
                        <a:rPr lang="en-GB" sz="900" i="1" kern="100" baseline="-25000">
                          <a:effectLst/>
                          <a:latin typeface="Arial" panose="020B0604020202020204" pitchFamily="34" charset="0"/>
                          <a:ea typeface="宋体" panose="02010600030101010101" pitchFamily="2" charset="-122"/>
                          <a:cs typeface="Times New Roman" panose="02020603050405020304" pitchFamily="18" charset="0"/>
                        </a:rPr>
                        <a:t>PT-RS</a:t>
                      </a:r>
                      <a:r>
                        <a:rPr lang="en-GB" sz="900" kern="100">
                          <a:effectLst/>
                          <a:latin typeface="Arial" panose="020B0604020202020204" pitchFamily="34" charset="0"/>
                          <a:ea typeface="宋体" panose="02010600030101010101" pitchFamily="2" charset="-122"/>
                          <a:cs typeface="Times New Roman" panose="02020603050405020304" pitchFamily="18" charset="0"/>
                        </a:rPr>
                        <a:t>)</a:t>
                      </a:r>
                      <a:endParaRPr lang="zh-CN" sz="900" kern="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Disabled</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584">
                <a:tc gridSpan="2" vMerge="1">
                  <a:txBody>
                    <a:bodyPr/>
                    <a:lstStyle/>
                    <a:p>
                      <a:endParaRPr lang="zh-CN" altLang="en-US"/>
                    </a:p>
                  </a:txBody>
                  <a:tcPr/>
                </a:tc>
                <a:tc hMerge="1" vMerge="1">
                  <a:txBody>
                    <a:bodyPr/>
                    <a:lstStyle/>
                    <a:p>
                      <a:endParaRPr lang="zh-CN" altLang="en-US"/>
                    </a:p>
                  </a:txBody>
                  <a:tcPr/>
                </a:tc>
                <a:tc>
                  <a:txBody>
                    <a:bodyPr/>
                    <a:lstStyle/>
                    <a:p>
                      <a:pPr algn="just">
                        <a:spcAft>
                          <a:spcPts val="900"/>
                        </a:spcAft>
                      </a:pPr>
                      <a:r>
                        <a:rPr lang="en-GB" sz="1000" kern="100">
                          <a:effectLst/>
                          <a:latin typeface="Times New Roman" panose="02020603050405020304" pitchFamily="18" charset="0"/>
                          <a:ea typeface="宋体" panose="02010600030101010101" pitchFamily="2" charset="-122"/>
                          <a:cs typeface="Times New Roman" panose="02020603050405020304" pitchFamily="18" charset="0"/>
                        </a:rPr>
                        <a:t>Time density (</a:t>
                      </a:r>
                      <a:r>
                        <a:rPr lang="en-GB" sz="1000" i="1" kern="100">
                          <a:effectLst/>
                          <a:latin typeface="Times New Roman" panose="02020603050405020304" pitchFamily="18" charset="0"/>
                          <a:ea typeface="宋体" panose="02010600030101010101" pitchFamily="2" charset="-122"/>
                          <a:cs typeface="Times New Roman" panose="02020603050405020304" pitchFamily="18" charset="0"/>
                        </a:rPr>
                        <a:t>L</a:t>
                      </a:r>
                      <a:r>
                        <a:rPr lang="en-GB" sz="1000" i="1" kern="100" baseline="-25000">
                          <a:effectLst/>
                          <a:latin typeface="Times New Roman" panose="02020603050405020304" pitchFamily="18" charset="0"/>
                          <a:ea typeface="宋体" panose="02010600030101010101" pitchFamily="2" charset="-122"/>
                          <a:cs typeface="Times New Roman" panose="02020603050405020304" pitchFamily="18" charset="0"/>
                        </a:rPr>
                        <a:t>PT-RS</a:t>
                      </a:r>
                      <a:r>
                        <a:rPr lang="en-GB" sz="1000" kern="100">
                          <a:effectLst/>
                          <a:latin typeface="Times New Roman" panose="02020603050405020304" pitchFamily="18" charset="0"/>
                          <a:ea typeface="宋体" panose="02010600030101010101" pitchFamily="2" charset="-122"/>
                          <a:cs typeface="Times New Roman" panose="02020603050405020304" pitchFamily="18" charset="0"/>
                        </a:rPr>
                        <a:t>)</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900"/>
                        </a:spcAft>
                      </a:pPr>
                      <a:r>
                        <a:rPr lang="en-GB" sz="1000" kern="100" dirty="0">
                          <a:effectLst/>
                          <a:latin typeface="Times New Roman" panose="02020603050405020304" pitchFamily="18" charset="0"/>
                          <a:ea typeface="宋体" panose="02010600030101010101" pitchFamily="2" charset="-122"/>
                          <a:cs typeface="Times New Roman" panose="02020603050405020304" pitchFamily="18" charset="0"/>
                        </a:rPr>
                        <a:t>Disabled</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169">
                <a:tc gridSpan="3">
                  <a:txBody>
                    <a:bodyPr/>
                    <a:lstStyle/>
                    <a:p>
                      <a:pPr algn="just">
                        <a:spcAft>
                          <a:spcPts val="900"/>
                        </a:spcAft>
                      </a:pPr>
                      <a:r>
                        <a:rPr lang="en-GB" sz="900" kern="100">
                          <a:effectLst/>
                          <a:latin typeface="Arial" panose="020B0604020202020204" pitchFamily="34" charset="0"/>
                          <a:ea typeface="宋体" panose="02010600030101010101" pitchFamily="2" charset="-122"/>
                          <a:cs typeface="Times New Roman" panose="02020603050405020304" pitchFamily="18" charset="0"/>
                        </a:rPr>
                        <a:t>Testing metric</a:t>
                      </a:r>
                      <a:endParaRPr lang="zh-CN" sz="1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pPr algn="ctr">
                        <a:spcAft>
                          <a:spcPts val="900"/>
                        </a:spcAft>
                      </a:pPr>
                      <a:r>
                        <a:rPr lang="en-GB" sz="1000" kern="100" dirty="0">
                          <a:effectLst/>
                          <a:latin typeface="Times New Roman" panose="02020603050405020304" pitchFamily="18" charset="0"/>
                          <a:ea typeface="宋体" panose="02010600030101010101" pitchFamily="2" charset="-122"/>
                          <a:cs typeface="Arial" panose="020B0604020202020204" pitchFamily="34" charset="0"/>
                        </a:rPr>
                        <a:t>70% maximum throughput</a:t>
                      </a: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169">
                <a:tc gridSpan="4">
                  <a:txBody>
                    <a:bodyPr/>
                    <a:lstStyle/>
                    <a:p>
                      <a:pPr marL="0" marR="0" lvl="0" indent="0" algn="just" defTabSz="914400" rtl="0" eaLnBrk="1" fontAlgn="auto" latinLnBrk="0" hangingPunct="1">
                        <a:lnSpc>
                          <a:spcPct val="100000"/>
                        </a:lnSpc>
                        <a:spcBef>
                          <a:spcPts val="0"/>
                        </a:spcBef>
                        <a:spcAft>
                          <a:spcPts val="900"/>
                        </a:spcAft>
                        <a:buClrTx/>
                        <a:buSzTx/>
                        <a:buFontTx/>
                        <a:buNone/>
                        <a:tabLst/>
                        <a:defRPr/>
                      </a:pPr>
                      <a:r>
                        <a:rPr lang="en-GB" altLang="zh-CN" sz="1000" kern="100" dirty="0" smtClean="0">
                          <a:effectLst/>
                          <a:latin typeface="Arial" panose="020B0604020202020204" pitchFamily="34" charset="0"/>
                          <a:ea typeface="+mn-ea"/>
                          <a:cs typeface="Times New Roman" panose="02020603050405020304" pitchFamily="18" charset="0"/>
                        </a:rPr>
                        <a:t>No</a:t>
                      </a:r>
                      <a:r>
                        <a:rPr lang="en-GB" altLang="zh-CN" sz="1000" kern="100" dirty="0" smtClean="0">
                          <a:solidFill>
                            <a:schemeClr val="tx1"/>
                          </a:solidFill>
                          <a:effectLst/>
                          <a:latin typeface="Times New Roman" panose="02020603050405020304" pitchFamily="18" charset="0"/>
                          <a:ea typeface="+mn-ea"/>
                          <a:cs typeface="Times New Roman" panose="02020603050405020304" pitchFamily="18" charset="0"/>
                        </a:rPr>
                        <a:t>te 1: The same requirements are applicable to TDD with different UL-DL patterns and different aggregation factor configurations under assumption that two effective transmissions of the transport block are generated.</a:t>
                      </a:r>
                      <a:endParaRPr lang="en-GB" altLang="zh-CN" sz="1000" kern="100" dirty="0" smtClean="0">
                        <a:effectLst/>
                        <a:latin typeface="Arial" panose="020B0604020202020204" pitchFamily="34" charset="0"/>
                        <a:ea typeface="+mn-ea"/>
                        <a:cs typeface="Times New Roman" panose="02020603050405020304" pitchFamily="18" charset="0"/>
                      </a:endParaRPr>
                    </a:p>
                    <a:p>
                      <a:pPr algn="just">
                        <a:spcAft>
                          <a:spcPts val="900"/>
                        </a:spcAft>
                      </a:pPr>
                      <a:r>
                        <a:rPr lang="en-GB" altLang="zh-CN" sz="1000" kern="100" dirty="0" smtClean="0">
                          <a:effectLst/>
                          <a:latin typeface="Arial" panose="020B0604020202020204" pitchFamily="34" charset="0"/>
                          <a:ea typeface="+mn-ea"/>
                          <a:cs typeface="Times New Roman" panose="02020603050405020304" pitchFamily="18" charset="0"/>
                        </a:rPr>
                        <a:t>Note 2: </a:t>
                      </a:r>
                      <a:r>
                        <a:rPr lang="en-US" altLang="zh-CN" sz="1000" kern="100" dirty="0" smtClean="0">
                          <a:effectLst/>
                          <a:latin typeface="Times New Roman" panose="02020603050405020304" pitchFamily="18" charset="0"/>
                          <a:ea typeface="+mn-ea"/>
                          <a:cs typeface="Times New Roman" panose="02020603050405020304" pitchFamily="18" charset="0"/>
                        </a:rPr>
                        <a:t>The effective RV sequence is {0,2,3,1} with slot aggregation</a:t>
                      </a:r>
                      <a:endParaRPr lang="zh-CN" altLang="zh-CN" sz="1000" kern="100" dirty="0" smtClean="0">
                        <a:effectLst/>
                        <a:latin typeface="Times New Roman" panose="02020603050405020304" pitchFamily="18" charset="0"/>
                        <a:ea typeface="+mn-ea"/>
                        <a:cs typeface="Times New Roman" panose="02020603050405020304" pitchFamily="18" charset="0"/>
                      </a:endParaRPr>
                    </a:p>
                    <a:p>
                      <a:pPr algn="just">
                        <a:spcAft>
                          <a:spcPts val="900"/>
                        </a:spcAft>
                      </a:pPr>
                      <a:r>
                        <a:rPr lang="en-US" altLang="zh-CN" sz="1000" kern="100" dirty="0" smtClean="0">
                          <a:effectLst/>
                          <a:latin typeface="Times New Roman" panose="02020603050405020304" pitchFamily="18" charset="0"/>
                          <a:ea typeface="+mn-ea"/>
                          <a:cs typeface="Times New Roman" panose="02020603050405020304" pitchFamily="18" charset="0"/>
                        </a:rPr>
                        <a:t>Note 3: </a:t>
                      </a:r>
                      <a:r>
                        <a:rPr lang="en-GB" altLang="zh-CN" sz="1000" kern="100" dirty="0" smtClean="0">
                          <a:effectLst/>
                          <a:latin typeface="Times New Roman" panose="02020603050405020304" pitchFamily="18" charset="0"/>
                          <a:ea typeface="+mn-ea"/>
                          <a:cs typeface="Times New Roman" panose="02020603050405020304" pitchFamily="18" charset="0"/>
                        </a:rPr>
                        <a:t>The intention of this configuration is to have two effective transmissions of the transport block. To achieve this for the standard TDD pattern captured in this table, a value of n8 is necessary.</a:t>
                      </a:r>
                      <a:endParaRPr lang="zh-CN" altLang="zh-CN" sz="1000" kern="100"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pPr algn="ctr">
                        <a:spcAft>
                          <a:spcPts val="900"/>
                        </a:spcAft>
                      </a:pPr>
                      <a:endParaRPr lang="zh-CN" sz="1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11377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60400" y="980303"/>
            <a:ext cx="10693400" cy="5196660"/>
          </a:xfrm>
        </p:spPr>
        <p:txBody>
          <a:bodyPr>
            <a:normAutofit/>
          </a:bodyPr>
          <a:lstStyle/>
          <a:p>
            <a:pPr marL="0" indent="0">
              <a:lnSpc>
                <a:spcPct val="100000"/>
              </a:lnSpc>
              <a:buNone/>
            </a:pPr>
            <a:r>
              <a:rPr lang="en-US" altLang="zh-CN" sz="2000" kern="0" dirty="0">
                <a:highlight>
                  <a:srgbClr val="00FF00"/>
                </a:highlight>
                <a:latin typeface="Times New Roman" panose="02020603050405020304" pitchFamily="18" charset="0"/>
              </a:rPr>
              <a:t>Agreements</a:t>
            </a:r>
            <a:r>
              <a:rPr lang="en-US" altLang="zh-CN" sz="2000" kern="0" dirty="0" smtClean="0">
                <a:highlight>
                  <a:srgbClr val="00FF00"/>
                </a:highlight>
                <a:latin typeface="Times New Roman" panose="02020603050405020304" pitchFamily="18" charset="0"/>
              </a:rPr>
              <a:t>:</a:t>
            </a:r>
            <a:endParaRPr lang="zh-CN" altLang="zh-CN" sz="2000" u="sng" dirty="0"/>
          </a:p>
          <a:p>
            <a:r>
              <a:rPr lang="en-GB" altLang="zh-CN" sz="2000" b="1" u="sng" dirty="0"/>
              <a:t>Whether to define performance requirements for PUSCH repetition type B</a:t>
            </a:r>
            <a:endParaRPr lang="zh-CN" altLang="zh-CN" sz="2000" dirty="0"/>
          </a:p>
          <a:p>
            <a:pPr lvl="1"/>
            <a:r>
              <a:rPr lang="en-GB" altLang="zh-CN" sz="1600" dirty="0"/>
              <a:t>Postpone the decision in next RAN4 meeting, and till Dec 2020 focused on Rel-15 test cases open issues.</a:t>
            </a:r>
            <a:endParaRPr lang="zh-CN" altLang="zh-CN" sz="1600" dirty="0"/>
          </a:p>
          <a:p>
            <a:endParaRPr lang="zh-CN" altLang="zh-CN" sz="2000" dirty="0"/>
          </a:p>
          <a:p>
            <a:r>
              <a:rPr lang="en-GB" altLang="zh-CN" sz="2000" b="1" u="sng" dirty="0"/>
              <a:t>Whether to define performance requirements for Inter-UE multiplexing</a:t>
            </a:r>
            <a:endParaRPr lang="zh-CN" altLang="zh-CN" sz="2000" dirty="0"/>
          </a:p>
          <a:p>
            <a:pPr lvl="1"/>
            <a:r>
              <a:rPr lang="en-US" altLang="zh-CN" sz="1600" dirty="0"/>
              <a:t>Agreement: </a:t>
            </a:r>
            <a:r>
              <a:rPr lang="en-GB" altLang="zh-CN" sz="1600" dirty="0"/>
              <a:t>Do not define the performance requirement for inter-UE multiplexing as no demodulation impact is expected.</a:t>
            </a:r>
            <a:endParaRPr lang="zh-CN" altLang="zh-CN" sz="1600" dirty="0"/>
          </a:p>
          <a:p>
            <a:pPr marL="457200" lvl="1" indent="0">
              <a:buNone/>
            </a:pPr>
            <a:endParaRPr lang="zh-CN" altLang="zh-CN" sz="2000" dirty="0"/>
          </a:p>
          <a:p>
            <a:pPr marL="457200" lvl="1" indent="0" hangingPunct="0">
              <a:buNone/>
            </a:pPr>
            <a:endParaRPr lang="zh-CN" altLang="zh-CN" sz="2000" dirty="0"/>
          </a:p>
          <a:p>
            <a:pPr lvl="1" hangingPunct="0">
              <a:buFont typeface="Calibri" panose="020F0502020204030204" pitchFamily="34" charset="0"/>
              <a:buChar char="̶"/>
            </a:pPr>
            <a:endParaRPr lang="en-GB" altLang="zh-CN" sz="1800" dirty="0" smtClean="0"/>
          </a:p>
          <a:p>
            <a:pPr lvl="1"/>
            <a:endParaRPr lang="zh-CN" altLang="en-US" sz="2000" dirty="0"/>
          </a:p>
        </p:txBody>
      </p:sp>
      <p:sp>
        <p:nvSpPr>
          <p:cNvPr id="4" name="标题 1"/>
          <p:cNvSpPr>
            <a:spLocks noGrp="1"/>
          </p:cNvSpPr>
          <p:nvPr>
            <p:ph type="title"/>
          </p:nvPr>
        </p:nvSpPr>
        <p:spPr>
          <a:xfrm>
            <a:off x="327804" y="0"/>
            <a:ext cx="11473132" cy="862642"/>
          </a:xfrm>
        </p:spPr>
        <p:txBody>
          <a:bodyPr>
            <a:normAutofit/>
          </a:bodyPr>
          <a:lstStyle/>
          <a:p>
            <a:r>
              <a:rPr lang="en-US" altLang="zh-CN" sz="3600" b="1" dirty="0" smtClean="0"/>
              <a:t>Rel-16 URLLC BS features</a:t>
            </a:r>
            <a:endParaRPr lang="zh-CN" altLang="en-US" sz="3600" dirty="0"/>
          </a:p>
        </p:txBody>
      </p:sp>
    </p:spTree>
    <p:extLst>
      <p:ext uri="{BB962C8B-B14F-4D97-AF65-F5344CB8AC3E}">
        <p14:creationId xmlns:p14="http://schemas.microsoft.com/office/powerpoint/2010/main" val="3250823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11458</TotalTime>
  <Words>1714</Words>
  <Application>Microsoft Office PowerPoint</Application>
  <PresentationFormat>自定义</PresentationFormat>
  <Paragraphs>399</Paragraphs>
  <Slides>10</Slides>
  <Notes>0</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主题</vt:lpstr>
      <vt:lpstr>            3GPP TSG-RAN WG4 Meeting  #97-e                 R4-2017525 Electronic Meeting, 2nd Nov - 13th Nov, 2020</vt:lpstr>
      <vt:lpstr>Background</vt:lpstr>
      <vt:lpstr>PowerPoint 演示文稿</vt:lpstr>
      <vt:lpstr>PowerPoint 演示文稿</vt:lpstr>
      <vt:lpstr>PowerPoint 演示文稿</vt:lpstr>
      <vt:lpstr>PUSCH demodulation requirements for low latency </vt:lpstr>
      <vt:lpstr>PUSCH demodulation requirements for low latency for FR2</vt:lpstr>
      <vt:lpstr>Simulation assumption for FR2 URLLC demodulation requirements for PUSCH mapping Type B </vt:lpstr>
      <vt:lpstr>Rel-16 URLLC BS features</vt:lpstr>
      <vt:lpstr>PUSCH demodulation requirements CR work split</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 Meeting  #94-e                 R4-20xxxx   Electronic Meeting, Feb.24th – Mar.6th 2020</dc:title>
  <dc:creator>Huawei</dc:creator>
  <cp:lastModifiedBy>Samsung</cp:lastModifiedBy>
  <cp:revision>102</cp:revision>
  <dcterms:created xsi:type="dcterms:W3CDTF">2020-02-29T07:12:05Z</dcterms:created>
  <dcterms:modified xsi:type="dcterms:W3CDTF">2020-11-12T15:21:41Z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(3)UQrkSfp7o7JEWisvFbqaHJyl9QxcUf8zJ4W36X51V0T2qHPUoMtgo0epoLtzC9hlnVahPbvN
+5cqLPJ47t+JE2cRvuBAsLjeRnLcN6bGFEEM2fItxM3rn1OLIeWe5fwF9Buo8eVfaUvMf0rH
KERdQDvPOYKoqYCpXDYT3pxZ64EOGrkNDzPU8Kit46XwX3bHYFjFhPHo7rwMH7z9C0nsj/dy
h6lWZiB9loXBT9HE2F</vt:lpwstr>
  </property>
  <property fmtid="{D5CDD505-2E9C-101B-9397-08002B2CF9AE}" pid="3" name="_2015_ms_pID_7253431">
    <vt:lpwstr>/79HCdPCfGoURgCYZPcCYA1BysdltL9a5g22USeThKurkJKsbS/KqT
+TpMuycbJ0/CM9y8wsA6GpgaMFBXXxanqEfD0q85zbR5LAWoPIn3xKRtyftl/CqYkhCs1azO
QjUbv3T+xT4b7cMSY25V/tGBVbcGDdU5gGpcZWxZUHdCfSh1+obczWrO+Qa7uX/XIQUzfytL
T0uduc4/Qlf+q/RM/LqsAZvCEz7tXanTUJVG</vt:lpwstr>
  </property>
  <property fmtid="{D5CDD505-2E9C-101B-9397-08002B2CF9AE}" pid="4" name="_2015_ms_pID_7253432">
    <vt:lpwstr>UUWaJ35HczEhRgnPh4wGy6s=</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1603456824</vt:lpwstr>
  </property>
  <property fmtid="{D5CDD505-2E9C-101B-9397-08002B2CF9AE}" pid="9" name="NSCPROP_SA">
    <vt:lpwstr>C:\Users\ADMINI~1\AppData\Local\Temp\BNZ.5fad522a35ef59a\R4-2017525 Way forward for NR BS URLLC performance requirements.pptx</vt:lpwstr>
  </property>
</Properties>
</file>