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55C6B-B1F0-4B87-9518-F255F3BE7131}" v="1" dt="2020-11-11T18:06:57.826"/>
    <p1510:client id="{D2C6ED0A-C074-4E2D-AE6B-4E6AA94C434A}" v="13" dt="2020-11-11T08:49:22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2" autoAdjust="0"/>
  </p:normalViewPr>
  <p:slideViewPr>
    <p:cSldViewPr snapToGrid="0">
      <p:cViewPr varScale="1">
        <p:scale>
          <a:sx n="97" d="100"/>
          <a:sy n="97" d="100"/>
        </p:scale>
        <p:origin x="-9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3DA55C6B-B1F0-4B87-9518-F255F3BE7131}"/>
    <pc:docChg chg="custSel modSld">
      <pc:chgData name="Thomas Chapman" userId="62f56abd-8013-406a-a5cf-528bee683f35" providerId="ADAL" clId="{3DA55C6B-B1F0-4B87-9518-F255F3BE7131}" dt="2020-11-11T18:06:57.898" v="6" actId="27636"/>
      <pc:docMkLst>
        <pc:docMk/>
      </pc:docMkLst>
      <pc:sldChg chg="modSp">
        <pc:chgData name="Thomas Chapman" userId="62f56abd-8013-406a-a5cf-528bee683f35" providerId="ADAL" clId="{3DA55C6B-B1F0-4B87-9518-F255F3BE7131}" dt="2020-11-11T18:06:57.898" v="6" actId="27636"/>
        <pc:sldMkLst>
          <pc:docMk/>
          <pc:sldMk cId="2342001115" sldId="260"/>
        </pc:sldMkLst>
        <pc:spChg chg="mod">
          <ac:chgData name="Thomas Chapman" userId="62f56abd-8013-406a-a5cf-528bee683f35" providerId="ADAL" clId="{3DA55C6B-B1F0-4B87-9518-F255F3BE7131}" dt="2020-11-11T18:06:57.898" v="6" actId="27636"/>
          <ac:spMkLst>
            <pc:docMk/>
            <pc:sldMk cId="2342001115" sldId="260"/>
            <ac:spMk id="3" creationId="{DE852D5D-0C65-4354-A1D0-81F2FFBCBE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15013-4BC3-431C-A9A7-2190B78FC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31F9E7-4B3D-44E6-9F52-04D7CC159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D9DA7A-A0EF-460A-BCDA-9BBE6375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924EE4-8FA8-41D2-9AF2-9D8F1731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23F66-3C1C-4F00-93D7-961F2E79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46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8D704-6E89-4BE5-8176-CC92397F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FF36FC-5358-4F41-9795-1884BF7E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1FC680-2036-43B3-9D35-7CC7776D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48D021-C274-4A44-ABF2-2E8E0C98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17E44C-9009-45F7-B45E-12678EB2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6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1AF51E-5177-4378-A369-892610B72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1F3601-80C8-4B37-A3D1-3E0BC45ED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EF3630-4F91-4744-9DAE-5B326913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897634-99D7-4EC1-9929-DA68F438C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5A8567-37D7-4759-B7D3-04580C75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46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D7AFF-CD7D-4A26-A7D1-62D4FF5F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686F5-7D5B-4BC8-9ECE-E2A43104A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D9B1EC-DD65-42D8-BFE3-C6A1897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EBB7C7-F69B-4DF7-8C04-C56F79C5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BE087C-32E1-424B-B972-CE05B145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76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A221D-2563-483D-809E-A551BE09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833AD-C8B4-4037-8A5A-E8ADD152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7CD485-F0DA-46F6-BB35-891EEC79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48EA6E-053F-4B0F-B299-8A093A14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5178B5-C023-4376-B0A7-564BAC3F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80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6CF60-D430-428F-ADB6-7CD3350A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AB67E3-A734-40D4-8837-B93481F7B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CE1442-59EB-4FC9-929E-A3164ADDF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C73C83-24A3-4A3F-AE4A-E0488181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2572F-3E49-4A78-B406-7A33D228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6DAAED-1FD5-4065-87A3-CDED4EDF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04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C65EA-E264-43F1-99C5-EADED6EF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BC52A0-88F2-48C8-8F1B-8C688C77E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4AE272-60BC-4A6B-AA91-5222DBAB8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6E99E8-D3A4-4E17-9490-130503836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9F92ABB-1ADD-4090-A8D5-4E18CA1DE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C1CC59-084A-40CF-BC2B-A4236C31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EB5CDF2-84D7-41A9-AC94-3BDD7BFD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8824B85-B355-42F6-A25F-679031CC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5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8B373-ABEE-4218-B3BA-634CCCAD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968A9E-8A68-4D99-8818-E75AF64B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821F33-B1B8-4DB5-8414-91D5C18B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1BA69D-13DB-40D6-AF47-7A391E43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36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1E81B7-A433-4BB9-A5C8-A77E9352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6232C5E-A06D-4CBF-95DB-DCC53118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5D9590-ED75-4521-9035-D3C0FA2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3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01A5A-33A8-4EE3-8F71-104B661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5F469-1C42-4509-AF69-3AD13FD81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5E8CA0-6D8F-4BB8-B723-D73020AC7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B441DF-3D92-42AC-AF78-D40982DD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97650D-BD04-40BC-8B98-3DC7FD38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F58064-DE30-4CB0-B2D1-3C79F985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84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BEDF63-8829-4961-8AC7-8B850120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7D70D8-04E1-4E99-B53A-5879DC0D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FF9308-1AFE-45E8-A600-7EBB4C584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4C2D3F-DA71-4388-AA60-3C898467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04F5B6-47E8-4308-A483-856A6B7C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83FE83-3D68-4819-B019-9AFA6A83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18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6E875B-62B9-4591-8358-B701F165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69B351-7397-47A4-B94C-E09D4466F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979229-4B8E-4BF7-91D2-2C6D651AD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E767-EA68-4523-835F-E9A0CA7487DA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39846B-21C4-4D2E-8123-9ADB4A669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732AED-1FEB-4FE5-B24A-3474DAD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2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209E6-7457-46CD-8948-6027343E2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WF on ultra-low BLER requirements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9CC679-8369-4733-A121-507CA561F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R4-2017057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33997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4FABC-78D5-43E1-8A7D-B70D72F2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 (UE FMCS)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60BBD2-39F8-4C9B-8C03-F64EA0958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Preliminary requirement values for UE:</a:t>
            </a:r>
          </a:p>
          <a:p>
            <a:pPr lvl="1"/>
            <a:r>
              <a:rPr lang="en-US" dirty="0"/>
              <a:t>15kHz, 2RX: [3.2] dB</a:t>
            </a:r>
            <a:endParaRPr lang="sv-SE" dirty="0"/>
          </a:p>
          <a:p>
            <a:pPr lvl="1"/>
            <a:r>
              <a:rPr lang="en-US" dirty="0"/>
              <a:t>15kHz, 4RX: [3.3] dB</a:t>
            </a:r>
            <a:endParaRPr lang="sv-SE" dirty="0"/>
          </a:p>
          <a:p>
            <a:pPr lvl="1"/>
            <a:r>
              <a:rPr lang="en-US" dirty="0"/>
              <a:t>30kHz 2RX: [0.6] dB</a:t>
            </a:r>
            <a:endParaRPr lang="sv-SE" dirty="0"/>
          </a:p>
          <a:p>
            <a:pPr lvl="1"/>
            <a:r>
              <a:rPr lang="en-US" dirty="0"/>
              <a:t>30kHz, 4RX: [0.7] dB</a:t>
            </a:r>
          </a:p>
          <a:p>
            <a:pPr lvl="1"/>
            <a:r>
              <a:rPr lang="en-US" dirty="0"/>
              <a:t>Can be updated next meeting if further simulations available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02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BB961-2F3C-4946-BB9A-44E4977B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 (BS)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D6E598-0D91-4202-A8B5-DFB0D635E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Requirement values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E99974D-C579-4D56-9CCA-3E859FAA3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01023"/>
              </p:ext>
            </p:extLst>
          </p:nvPr>
        </p:nvGraphicFramePr>
        <p:xfrm>
          <a:off x="2394857" y="2667000"/>
          <a:ext cx="8327572" cy="336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3354">
                  <a:extLst>
                    <a:ext uri="{9D8B030D-6E8A-4147-A177-3AD203B41FA5}">
                      <a16:colId xmlns:a16="http://schemas.microsoft.com/office/drawing/2014/main" xmlns="" val="2727834450"/>
                    </a:ext>
                  </a:extLst>
                </a:gridCol>
                <a:gridCol w="4164218">
                  <a:extLst>
                    <a:ext uri="{9D8B030D-6E8A-4147-A177-3AD203B41FA5}">
                      <a16:colId xmlns:a16="http://schemas.microsoft.com/office/drawing/2014/main" xmlns="" val="1783807902"/>
                    </a:ext>
                  </a:extLst>
                </a:gridCol>
              </a:tblGrid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5MHz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-5.1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926765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10MHz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-5.9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5486249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10MHz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-5.4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6125168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40MHz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-6.2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72548198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5MHz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-5.2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56436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10MHz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-5.9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889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10MHz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-5.5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8774425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40MHz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-6.2 dB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235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33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A1CC5-0D94-482A-AE9E-2C614E13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the first round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DD3C99-D985-4782-B557-D877CB4F0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Use pass/fail criteria for the CQI test</a:t>
            </a:r>
          </a:p>
          <a:p>
            <a:r>
              <a:rPr lang="sv-SE" dirty="0"/>
              <a:t>LS to be sent to RAN5 once CQI requirement is </a:t>
            </a:r>
            <a:r>
              <a:rPr lang="sv-SE" dirty="0" smtClean="0"/>
              <a:t>finalized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538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9D4CF-578F-4620-8CC2-1C1176B8F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the second round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4EE43-EEF5-41CA-AB18-BD30C4D8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21000" cy="4351338"/>
          </a:xfrm>
        </p:spPr>
        <p:txBody>
          <a:bodyPr/>
          <a:lstStyle/>
          <a:p>
            <a:r>
              <a:rPr lang="sv-SE" dirty="0"/>
              <a:t>Parameters</a:t>
            </a:r>
          </a:p>
          <a:p>
            <a:pPr lvl="1"/>
            <a:r>
              <a:rPr lang="sv-SE" dirty="0"/>
              <a:t>Can be fine tuned in the next meeting, but these parameters are suggested for </a:t>
            </a:r>
            <a:r>
              <a:rPr lang="sv-SE" dirty="0" smtClean="0"/>
              <a:t>simulation</a:t>
            </a:r>
          </a:p>
          <a:p>
            <a:pPr marL="457200" lvl="1" indent="0">
              <a:buNone/>
            </a:pP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6F09220-53CF-4732-AC13-AA61E5F46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27932"/>
              </p:ext>
            </p:extLst>
          </p:nvPr>
        </p:nvGraphicFramePr>
        <p:xfrm>
          <a:off x="5708073" y="1394698"/>
          <a:ext cx="5809674" cy="5098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735">
                  <a:extLst>
                    <a:ext uri="{9D8B030D-6E8A-4147-A177-3AD203B41FA5}">
                      <a16:colId xmlns:a16="http://schemas.microsoft.com/office/drawing/2014/main" xmlns="" val="3387078522"/>
                    </a:ext>
                  </a:extLst>
                </a:gridCol>
                <a:gridCol w="483872">
                  <a:extLst>
                    <a:ext uri="{9D8B030D-6E8A-4147-A177-3AD203B41FA5}">
                      <a16:colId xmlns:a16="http://schemas.microsoft.com/office/drawing/2014/main" xmlns="" val="4272303058"/>
                    </a:ext>
                  </a:extLst>
                </a:gridCol>
                <a:gridCol w="1506735">
                  <a:extLst>
                    <a:ext uri="{9D8B030D-6E8A-4147-A177-3AD203B41FA5}">
                      <a16:colId xmlns:a16="http://schemas.microsoft.com/office/drawing/2014/main" xmlns="" val="483271394"/>
                    </a:ext>
                  </a:extLst>
                </a:gridCol>
                <a:gridCol w="736052">
                  <a:extLst>
                    <a:ext uri="{9D8B030D-6E8A-4147-A177-3AD203B41FA5}">
                      <a16:colId xmlns:a16="http://schemas.microsoft.com/office/drawing/2014/main" xmlns="" val="2379180118"/>
                    </a:ext>
                  </a:extLst>
                </a:gridCol>
                <a:gridCol w="736052">
                  <a:extLst>
                    <a:ext uri="{9D8B030D-6E8A-4147-A177-3AD203B41FA5}">
                      <a16:colId xmlns:a16="http://schemas.microsoft.com/office/drawing/2014/main" xmlns="" val="2870922576"/>
                    </a:ext>
                  </a:extLst>
                </a:gridCol>
                <a:gridCol w="128566">
                  <a:extLst>
                    <a:ext uri="{9D8B030D-6E8A-4147-A177-3AD203B41FA5}">
                      <a16:colId xmlns:a16="http://schemas.microsoft.com/office/drawing/2014/main" xmlns="" val="997040256"/>
                    </a:ext>
                  </a:extLst>
                </a:gridCol>
                <a:gridCol w="711662">
                  <a:extLst>
                    <a:ext uri="{9D8B030D-6E8A-4147-A177-3AD203B41FA5}">
                      <a16:colId xmlns:a16="http://schemas.microsoft.com/office/drawing/2014/main" xmlns="" val="660767655"/>
                    </a:ext>
                  </a:extLst>
                </a:gridCol>
              </a:tblGrid>
              <a:tr h="732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Parameter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Unit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FDD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TDD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extLst>
                  <a:ext uri="{0D108BD9-81ED-4DB2-BD59-A6C34878D82A}">
                    <a16:rowId xmlns:a16="http://schemas.microsoft.com/office/drawing/2014/main" xmlns="" val="1074771450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Bandwidth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MHz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40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105327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allocated PDSCH resource blocks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52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106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66512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Subcarrier spacing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kHz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30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67853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MCS table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Table 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03330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PDSCH starting symbol/length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2/12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34080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PDSCH MIMO layers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117355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PDSCH mapping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 A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330402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DMRS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 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92610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DMRS duration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single-symbol DMRS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51220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Number of additional DMRS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7289711"/>
                  </a:ext>
                </a:extLst>
              </a:tr>
              <a:tr h="21961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 pattern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N/A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7D1S2U, S=6D: 4G: 4U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356433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Propagation channel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AWGN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1146132"/>
                  </a:ext>
                </a:extLst>
              </a:tr>
              <a:tr h="14641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Antenna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1x2, ULA low​</a:t>
                      </a:r>
                      <a:endParaRPr lang="sv-SE" sz="5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1x4, ULA low​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20440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Beamforming Model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As specified in Annex B.4.1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0570273"/>
                  </a:ext>
                </a:extLst>
              </a:tr>
              <a:tr h="7320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ZP CSI-RS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CSI-RS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706701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CSI-RS ports (X)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674214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CDM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 CDM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080747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Density (ρ)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7443136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subcarrier index in the PRB used for CSI-RS (k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Row 2,4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31917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OFDM symbol in the PRB used for CSI-RS (l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9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3123708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CSI-RS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778791"/>
                  </a:ext>
                </a:extLst>
              </a:tr>
              <a:tr h="7320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NZP CSI-RS for CSI acquisition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CSI-RS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6776868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CSI-RS ports (X)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2464060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CDM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 CDM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2878889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Density (ρ)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9862301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First subcarrier index in the PRB used for CSI-RS (k</a:t>
                      </a:r>
                      <a:r>
                        <a:rPr lang="en-US" sz="400" baseline="-25000" dirty="0">
                          <a:effectLst/>
                        </a:rPr>
                        <a:t>0</a:t>
                      </a:r>
                      <a:r>
                        <a:rPr lang="en-US" sz="400" dirty="0">
                          <a:effectLst/>
                        </a:rPr>
                        <a:t>, k</a:t>
                      </a:r>
                      <a:r>
                        <a:rPr lang="en-US" sz="400" baseline="-25000" dirty="0">
                          <a:effectLst/>
                        </a:rPr>
                        <a:t>1</a:t>
                      </a:r>
                      <a:r>
                        <a:rPr lang="en-US" sz="400" dirty="0">
                          <a:effectLst/>
                        </a:rPr>
                        <a:t>)</a:t>
                      </a:r>
                      <a:endParaRPr lang="sv-SE" sz="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Row 1,(0,-)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4733966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OFDM symbol in the PRB used for CSI-RS (l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3977299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NZP CSI-RS-timeConfig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525019"/>
                  </a:ext>
                </a:extLst>
              </a:tr>
              <a:tr h="73205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472253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RE pattern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665024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CSI-IM Resource Mapping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(k</a:t>
                      </a:r>
                      <a:r>
                        <a:rPr lang="en-US" sz="400" baseline="-25000">
                          <a:effectLst/>
                        </a:rPr>
                        <a:t>CSI-IM</a:t>
                      </a:r>
                      <a:r>
                        <a:rPr lang="en-US" sz="400">
                          <a:effectLst/>
                        </a:rPr>
                        <a:t>,l</a:t>
                      </a:r>
                      <a:r>
                        <a:rPr lang="en-US" sz="400" baseline="-25000">
                          <a:effectLst/>
                        </a:rPr>
                        <a:t>CSI-IM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(4, 9)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670469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CSI-IM timeConfig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003317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ReportConfigType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35736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CQI-table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Table 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539822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reportQuantity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cri-RI-PMI-CQI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759291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timeRestrictionForChannelMeasurements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17978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timeRestrictionForInterferenceMeasurements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334152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cqi-FormatIndicator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Wide</a:t>
                      </a:r>
                      <a:r>
                        <a:rPr lang="en-GB" sz="400">
                          <a:effectLst/>
                        </a:rPr>
                        <a:t>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08929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pmi-FormatIndicator 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Wideband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76845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Sub-band Size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RB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8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16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308713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Csi-ReportingBand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1111111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302851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CSI-Report 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10/9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600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aperiodicTriggeringOffset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7290626"/>
                  </a:ext>
                </a:extLst>
              </a:tr>
              <a:tr h="73205">
                <a:tc rowSpan="5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rowSpan="5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typeI-SinglePanel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7746029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Mode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175346"/>
                  </a:ext>
                </a:extLst>
              </a:tr>
              <a:tr h="146410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(CodebookConfig-N1,CodebookConfig-N2)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7677934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CodebookSubsetRestriction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010000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0437633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RI Restriction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00000001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657751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Physical channel for CSI report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PUCCH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79882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CQI/RI/PMI delay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8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9.5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85976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Maximum number of HARQ transmission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616651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Target BLER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10^-5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898589"/>
                  </a:ext>
                </a:extLst>
              </a:tr>
              <a:tr h="177764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PBCH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slot#0 per 20ms periodicity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8073401"/>
                  </a:ext>
                </a:extLst>
              </a:tr>
              <a:tr h="8888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PT-RS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Disabled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3633743"/>
                  </a:ext>
                </a:extLst>
              </a:tr>
              <a:tr h="73205">
                <a:tc gridSpan="7">
                  <a:txBody>
                    <a:bodyPr/>
                    <a:lstStyle/>
                    <a:p>
                      <a:pPr marL="540385" marR="0" indent="-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400" dirty="0">
                          <a:effectLst/>
                        </a:rPr>
                        <a:t>PDSCH is not scheduled on slots containing CSI-RS or slots which are not full DL</a:t>
                      </a:r>
                      <a:endParaRPr lang="sv-SE" sz="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7315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4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866D3-DCD6-41AC-89F5-2EBB8C50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Open issues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852D5D-0C65-4354-A1D0-81F2FFBCB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Issue 1 Confidence level and X: </a:t>
            </a:r>
            <a:r>
              <a:rPr lang="en-GB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Make decision in RAN4#98e</a:t>
            </a:r>
            <a:endParaRPr lang="sv-SE" dirty="0">
              <a:solidFill>
                <a:srgbClr val="FF0000"/>
              </a:solidFill>
            </a:endParaRPr>
          </a:p>
          <a:p>
            <a:pPr lvl="1" hangingPunct="0"/>
            <a:r>
              <a:rPr lang="en-GB" dirty="0"/>
              <a:t>Op1: 98.6% Confidence level with X = 0 dB </a:t>
            </a:r>
            <a:endParaRPr lang="sv-SE" dirty="0"/>
          </a:p>
          <a:p>
            <a:pPr lvl="1" hangingPunct="0"/>
            <a:r>
              <a:rPr lang="en-GB" dirty="0"/>
              <a:t>Op2: 99% Confidence level with X = 0 dB </a:t>
            </a:r>
            <a:endParaRPr lang="sv-SE" dirty="0"/>
          </a:p>
          <a:p>
            <a:pPr lvl="1" hangingPunct="0"/>
            <a:r>
              <a:rPr lang="en-GB" dirty="0"/>
              <a:t>Op3: 99.999% Confidence level with X = [0.5] dB </a:t>
            </a:r>
            <a:endParaRPr lang="sv-SE" dirty="0"/>
          </a:p>
          <a:p>
            <a:r>
              <a:rPr lang="en-GB" dirty="0"/>
              <a:t>Issue 2a: CQI Lower bound</a:t>
            </a:r>
            <a:endParaRPr lang="sv-SE" dirty="0"/>
          </a:p>
          <a:p>
            <a:pPr lvl="1" hangingPunct="0"/>
            <a:r>
              <a:rPr lang="en-GB" dirty="0"/>
              <a:t>Option 1: Lower bound</a:t>
            </a:r>
          </a:p>
          <a:p>
            <a:pPr lvl="1" hangingPunct="0"/>
            <a:r>
              <a:rPr lang="en-GB" dirty="0"/>
              <a:t>Option 2: No lower bound</a:t>
            </a:r>
          </a:p>
          <a:p>
            <a:pPr hangingPunct="0"/>
            <a:r>
              <a:rPr lang="en-GB" dirty="0"/>
              <a:t>Issue 2b: SNR pairs</a:t>
            </a:r>
          </a:p>
          <a:p>
            <a:pPr lvl="1" hangingPunct="0"/>
            <a:r>
              <a:rPr lang="en-GB" strike="sngStrike" dirty="0"/>
              <a:t>Companies are requested to provide their view at the next meeting whether </a:t>
            </a:r>
            <a:r>
              <a:rPr lang="en-GB" dirty="0"/>
              <a:t>CQI requirement should be defined on SNR pairs that are 1dB apart (test is passed at either of the pair)</a:t>
            </a:r>
          </a:p>
          <a:p>
            <a:pPr hangingPunct="0"/>
            <a:r>
              <a:rPr lang="en-GB" dirty="0"/>
              <a:t>Issue 2c: </a:t>
            </a:r>
            <a:r>
              <a:rPr lang="en-US" altLang="zh-CN" dirty="0" smtClean="0"/>
              <a:t>FFS 1 or </a:t>
            </a:r>
            <a:r>
              <a:rPr lang="en-GB" dirty="0" smtClean="0"/>
              <a:t>2 </a:t>
            </a:r>
            <a:r>
              <a:rPr lang="en-GB" dirty="0"/>
              <a:t>SNR test points</a:t>
            </a:r>
          </a:p>
          <a:p>
            <a:pPr lvl="1" hangingPunct="0"/>
            <a:r>
              <a:rPr lang="en-GB" dirty="0"/>
              <a:t>2 SNR test points means that </a:t>
            </a:r>
            <a:r>
              <a:rPr lang="en-GB" strike="sngStrike" dirty="0"/>
              <a:t>two SNR points or </a:t>
            </a:r>
            <a:r>
              <a:rPr lang="en-GB" dirty="0"/>
              <a:t>two SNR pairs are defined and that the UE must pass at both SNR </a:t>
            </a:r>
            <a:r>
              <a:rPr lang="en-US" altLang="zh-CN" dirty="0" smtClean="0"/>
              <a:t>pairs</a:t>
            </a:r>
          </a:p>
          <a:p>
            <a:pPr lvl="1" hangingPunct="0"/>
            <a:r>
              <a:rPr lang="en-GB" dirty="0" smtClean="0"/>
              <a:t>Companies </a:t>
            </a:r>
            <a:r>
              <a:rPr lang="en-GB" dirty="0"/>
              <a:t>are requested to provide views on whether to </a:t>
            </a:r>
            <a:r>
              <a:rPr lang="en-GB" dirty="0" smtClean="0"/>
              <a:t>define 1 </a:t>
            </a:r>
            <a:r>
              <a:rPr lang="en-US" altLang="zh-CN" dirty="0" smtClean="0"/>
              <a:t>or</a:t>
            </a:r>
            <a:r>
              <a:rPr lang="en-GB" dirty="0" smtClean="0"/>
              <a:t> </a:t>
            </a:r>
            <a:r>
              <a:rPr lang="en-GB" dirty="0"/>
              <a:t>2 SNR </a:t>
            </a:r>
            <a:r>
              <a:rPr lang="en-US" altLang="zh-CN" dirty="0" smtClean="0"/>
              <a:t>pairs </a:t>
            </a:r>
            <a:r>
              <a:rPr lang="en-GB" dirty="0" smtClean="0"/>
              <a:t>at </a:t>
            </a:r>
            <a:r>
              <a:rPr lang="en-GB" dirty="0"/>
              <a:t>the next meeting</a:t>
            </a:r>
          </a:p>
          <a:p>
            <a:pPr lvl="1" hangingPunct="0"/>
            <a:r>
              <a:rPr lang="en-GB" strike="sngStrike" dirty="0"/>
              <a:t>SNR points may have a single SNR per point or a pair of SNR 1dB apart for each test point, depending on the outcome of 2b</a:t>
            </a:r>
          </a:p>
          <a:p>
            <a:pPr hangingPunct="0"/>
            <a:r>
              <a:rPr lang="en-GB" dirty="0"/>
              <a:t>Issue 3: Applicability rule for FMCS and </a:t>
            </a:r>
            <a:r>
              <a:rPr lang="en-GB" dirty="0" smtClean="0"/>
              <a:t>CQI </a:t>
            </a:r>
            <a:r>
              <a:rPr lang="en-US" altLang="zh-CN" dirty="0" smtClean="0">
                <a:solidFill>
                  <a:srgbClr val="FF0000"/>
                </a:solidFill>
              </a:rPr>
              <a:t>if </a:t>
            </a:r>
            <a:r>
              <a:rPr lang="en-US" altLang="zh-CN" dirty="0" smtClean="0">
                <a:solidFill>
                  <a:srgbClr val="FF0000"/>
                </a:solidFill>
              </a:rPr>
              <a:t>op3 in issue 1 agreed</a:t>
            </a:r>
            <a:endParaRPr lang="sv-SE" dirty="0">
              <a:solidFill>
                <a:srgbClr val="FF0000"/>
              </a:solidFill>
            </a:endParaRPr>
          </a:p>
          <a:p>
            <a:pPr lvl="1" hangingPunct="0"/>
            <a:r>
              <a:rPr lang="en-GB" dirty="0"/>
              <a:t>Option 1: Define applicability </a:t>
            </a:r>
            <a:r>
              <a:rPr lang="en-GB" dirty="0" smtClean="0"/>
              <a:t>rule </a:t>
            </a:r>
            <a:endParaRPr lang="sv-SE" dirty="0"/>
          </a:p>
          <a:p>
            <a:pPr lvl="1" hangingPunct="0"/>
            <a:r>
              <a:rPr lang="en-GB" dirty="0"/>
              <a:t>Option 2: No applicability rule</a:t>
            </a:r>
          </a:p>
          <a:p>
            <a:pPr hangingPunct="0"/>
            <a:r>
              <a:rPr lang="en-US" dirty="0"/>
              <a:t>Companies are encouraged to bring simulation results for BLER and CQI reporting with 0.5dB step to discuss the feasibility of X=[0.5]dB</a:t>
            </a:r>
            <a:endParaRPr lang="sv-SE" dirty="0"/>
          </a:p>
          <a:p>
            <a:pPr marL="457200" lvl="1" indent="0" hangingPunc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00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785</Words>
  <Application>Microsoft Office PowerPoint</Application>
  <PresentationFormat>自定义</PresentationFormat>
  <Paragraphs>238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WF on ultra-low BLER requirements</vt:lpstr>
      <vt:lpstr>Agreements from first round (UE FMCS)</vt:lpstr>
      <vt:lpstr>Agreements from first round (BS)</vt:lpstr>
      <vt:lpstr>Agreements from the first round (CQI)</vt:lpstr>
      <vt:lpstr>Agreements from the second round (CQI)</vt:lpstr>
      <vt:lpstr>Open issues (CQI)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ultra-low BLER requirements</dc:title>
  <dc:creator>Thomas Chapman</dc:creator>
  <cp:lastModifiedBy>Samsung</cp:lastModifiedBy>
  <cp:revision>5</cp:revision>
  <dcterms:created xsi:type="dcterms:W3CDTF">2020-11-11T08:40:23Z</dcterms:created>
  <dcterms:modified xsi:type="dcterms:W3CDTF">2020-11-12T15:16:46Z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C:\Users\ADMINI~1\AppData\Local\Temp\BNZ.5fad4c04346f0bc\R4-2017507.pptx</vt:lpwstr>
  </property>
</Properties>
</file>