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37" autoAdjust="0"/>
  </p:normalViewPr>
  <p:slideViewPr>
    <p:cSldViewPr snapToGrid="0">
      <p:cViewPr varScale="1">
        <p:scale>
          <a:sx n="85" d="100"/>
          <a:sy n="85" d="100"/>
        </p:scale>
        <p:origin x="-14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QC</a:t>
            </a:r>
            <a:r>
              <a:rPr lang="zh-CN" altLang="en-US" dirty="0" smtClean="0">
                <a:latin typeface="+mn-lt"/>
              </a:rPr>
              <a:t>：</a:t>
            </a:r>
            <a:r>
              <a:rPr lang="en-US" altLang="zh-CN" dirty="0" smtClean="0">
                <a:latin typeface="+mn-lt"/>
              </a:rPr>
              <a:t>TPMI</a:t>
            </a:r>
            <a:r>
              <a:rPr lang="en-US" altLang="zh-CN" baseline="0" dirty="0" smtClean="0">
                <a:latin typeface="+mn-lt"/>
              </a:rPr>
              <a:t> method only applicable for Rel-16 and Rel-15 UE with </a:t>
            </a:r>
            <a:r>
              <a:rPr lang="en-US" altLang="zh-CN" baseline="0" dirty="0" smtClean="0">
                <a:latin typeface="+mn-lt"/>
              </a:rPr>
              <a:t>coherent </a:t>
            </a:r>
            <a:r>
              <a:rPr lang="en-US" altLang="zh-CN" baseline="0" dirty="0" smtClean="0">
                <a:latin typeface="+mn-lt"/>
              </a:rPr>
              <a:t>uplink MIMO capability</a:t>
            </a:r>
            <a:r>
              <a:rPr lang="zh-CN" altLang="en-US" baseline="0" dirty="0" smtClean="0">
                <a:latin typeface="+mn-lt"/>
              </a:rPr>
              <a:t>？</a:t>
            </a:r>
            <a:endParaRPr lang="en-US" altLang="zh-CN" baseline="0" dirty="0" smtClean="0">
              <a:latin typeface="+mn-lt"/>
            </a:endParaRPr>
          </a:p>
          <a:p>
            <a:r>
              <a:rPr lang="en-US" altLang="zh-CN" baseline="0" dirty="0" smtClean="0">
                <a:latin typeface="+mn-lt"/>
              </a:rPr>
              <a:t>R&amp;S</a:t>
            </a:r>
            <a:r>
              <a:rPr lang="zh-CN" altLang="en-US" baseline="0" dirty="0" smtClean="0">
                <a:latin typeface="+mn-lt"/>
              </a:rPr>
              <a:t>：</a:t>
            </a:r>
            <a:r>
              <a:rPr lang="en-US" altLang="zh-CN" baseline="0" dirty="0" smtClean="0">
                <a:latin typeface="+mn-lt"/>
              </a:rPr>
              <a:t>It’s also applicable for  coherent UE with Rank 1 transmission.</a:t>
            </a:r>
          </a:p>
          <a:p>
            <a:r>
              <a:rPr lang="en-US" altLang="zh-CN" baseline="0" dirty="0" smtClean="0">
                <a:latin typeface="+mn-lt"/>
              </a:rPr>
              <a:t>QC, R&amp;S, </a:t>
            </a:r>
            <a:r>
              <a:rPr lang="en-US" altLang="zh-CN" baseline="0" dirty="0" err="1" smtClean="0">
                <a:latin typeface="+mn-lt"/>
              </a:rPr>
              <a:t>Keysight</a:t>
            </a:r>
            <a:r>
              <a:rPr lang="en-US" altLang="zh-CN" baseline="0" dirty="0" smtClean="0">
                <a:latin typeface="+mn-lt"/>
              </a:rPr>
              <a:t>, Samsung: Applicable for </a:t>
            </a:r>
          </a:p>
          <a:p>
            <a:pPr marL="171450" indent="-171450">
              <a:buFontTx/>
              <a:buChar char="-"/>
            </a:pPr>
            <a:r>
              <a:rPr lang="en-US" altLang="zh-CN" baseline="0" dirty="0" smtClean="0">
                <a:latin typeface="+mn-lt"/>
              </a:rPr>
              <a:t>Rel-16 UE support uplink full power </a:t>
            </a:r>
            <a:r>
              <a:rPr lang="en-US" altLang="zh-CN" baseline="0" dirty="0" err="1" smtClean="0">
                <a:latin typeface="+mn-lt"/>
              </a:rPr>
              <a:t>Tx</a:t>
            </a:r>
            <a:r>
              <a:rPr lang="en-US" altLang="zh-CN" baseline="0" dirty="0" smtClean="0">
                <a:latin typeface="+mn-lt"/>
              </a:rPr>
              <a:t> (ULFPTX) and/or support coherent uplink MIMO </a:t>
            </a:r>
          </a:p>
          <a:p>
            <a:pPr marL="171450" indent="-171450">
              <a:buFontTx/>
              <a:buChar char="-"/>
            </a:pPr>
            <a:r>
              <a:rPr lang="en-US" altLang="zh-CN" baseline="0" dirty="0" smtClean="0">
                <a:latin typeface="+mn-lt"/>
              </a:rPr>
              <a:t>Rel-15 with coherent uplink MIMO capability </a:t>
            </a:r>
          </a:p>
          <a:p>
            <a:pPr marL="0" indent="0">
              <a:buFontTx/>
              <a:buNone/>
            </a:pPr>
            <a:r>
              <a:rPr lang="en-US" altLang="zh-CN" baseline="0" dirty="0" smtClean="0">
                <a:latin typeface="+mn-lt"/>
              </a:rPr>
              <a:t>QC: UE which support </a:t>
            </a:r>
            <a:r>
              <a:rPr lang="en-US" altLang="zh-CN" baseline="0" dirty="0" smtClean="0">
                <a:latin typeface="+mn-lt"/>
              </a:rPr>
              <a:t>coherent uplink MIMO, which include both single layer and dual layer, in in this case we are discussing single layer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Sony: Rel-15 non-coherent UE , Rel-16 UE which not support full power transmission.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Samsung: The UL MIMO requirements defined in a separate section compared to single CC requirements; how about EIRP test for single CC case?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QC: Single SRS resources configured, this is same as Rel-15. Single carrier has two cases, with 2 SRS resources supported TPMI can be applied.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TPMI applied for single CC also if we have configure 2 SRS resources for UE.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MTK: Can we further discuss “practical TPMI”? (TE will provide suitable TPMI based on real fired test situation ).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QC: We need to consider NW scheduling, UE need to follow NW configuration. </a:t>
            </a:r>
          </a:p>
          <a:p>
            <a:pPr marL="0" indent="0">
              <a:buFontTx/>
              <a:buNone/>
            </a:pPr>
            <a:r>
              <a:rPr lang="en-US" altLang="zh-CN" baseline="0" dirty="0" smtClean="0"/>
              <a:t>Sony: Similar view as QC.</a:t>
            </a:r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LGE:</a:t>
            </a:r>
            <a:r>
              <a:rPr lang="en-US" altLang="zh-CN" baseline="0" dirty="0" smtClean="0"/>
              <a:t> We can comprise, but we need to ensure the agreed test methods should ensure the full test coverage for all UEs.</a:t>
            </a:r>
          </a:p>
          <a:p>
            <a:r>
              <a:rPr lang="en-US" altLang="zh-CN" baseline="0" dirty="0" smtClean="0"/>
              <a:t>Apple: For UE which not support TPMI test method, which test method will be applied? </a:t>
            </a:r>
          </a:p>
          <a:p>
            <a:r>
              <a:rPr lang="en-US" altLang="zh-CN" baseline="0" dirty="0" smtClean="0"/>
              <a:t>QC: What happened if the assumption failed?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Apple : we have strong</a:t>
            </a:r>
            <a:r>
              <a:rPr lang="en-US" altLang="zh-CN" baseline="0" dirty="0" smtClean="0"/>
              <a:t> concern on test mode solution.</a:t>
            </a:r>
          </a:p>
          <a:p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: This is comprise solution included in the package as backup solution.</a:t>
            </a:r>
          </a:p>
          <a:p>
            <a:r>
              <a:rPr lang="en-US" altLang="zh-CN" baseline="0" dirty="0" smtClean="0"/>
              <a:t>Sony: We understand the solution applied UEs which not support TPMI side condition. What’s  condition such TX </a:t>
            </a:r>
            <a:r>
              <a:rPr lang="en-US" altLang="zh-CN" baseline="0" dirty="0" err="1" smtClean="0"/>
              <a:t>divercity</a:t>
            </a:r>
            <a:r>
              <a:rPr lang="en-US" altLang="zh-CN" baseline="0" dirty="0" smtClean="0"/>
              <a:t> to be used in real network?</a:t>
            </a:r>
          </a:p>
          <a:p>
            <a:r>
              <a:rPr lang="en-US" altLang="zh-CN" baseline="0" dirty="0" smtClean="0"/>
              <a:t>Samsung: We agree with </a:t>
            </a:r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, it’s backup and reliable solution. Transparent </a:t>
            </a:r>
            <a:r>
              <a:rPr lang="en-US" altLang="zh-CN" baseline="0" dirty="0" err="1" smtClean="0"/>
              <a:t>Tx</a:t>
            </a:r>
            <a:r>
              <a:rPr lang="en-US" altLang="zh-CN" baseline="0" dirty="0" smtClean="0"/>
              <a:t> diversity can be UE implementation, the limitation just for test issue. </a:t>
            </a:r>
          </a:p>
          <a:p>
            <a:r>
              <a:rPr lang="en-US" altLang="zh-CN" baseline="0" dirty="0" smtClean="0"/>
              <a:t>LG: Similar view as Samsung. This is backup solution as test mode for beam lock.</a:t>
            </a:r>
          </a:p>
          <a:p>
            <a:r>
              <a:rPr lang="en-US" altLang="zh-CN" baseline="0" dirty="0" smtClean="0"/>
              <a:t>QC: Test mode only can be used for practical issue in TE side. We should not use test mode which real NW not used.</a:t>
            </a:r>
          </a:p>
          <a:p>
            <a:r>
              <a:rPr lang="en-US" altLang="zh-CN" baseline="0" dirty="0" smtClean="0"/>
              <a:t>E///: Similar view as QC for void test mode as much as possible. Similar view as Sony. </a:t>
            </a:r>
          </a:p>
          <a:p>
            <a:r>
              <a:rPr lang="en-US" altLang="zh-CN" baseline="0" dirty="0" smtClean="0"/>
              <a:t>R&amp;S: We agree with Samsung and LGE. Now this is practical and reliable solution. </a:t>
            </a:r>
          </a:p>
          <a:p>
            <a:r>
              <a:rPr lang="en-US" altLang="zh-CN" baseline="0" dirty="0" smtClean="0"/>
              <a:t>Apple: We can minute the conclusions and the candidate solutions in TR.</a:t>
            </a:r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</a:t>
            </a:r>
            <a:r>
              <a:rPr lang="en-US" sz="2000" b="1" dirty="0" smtClean="0">
                <a:cs typeface="Times New Roman" panose="02020603050405020304" pitchFamily="18" charset="0"/>
              </a:rPr>
              <a:t>R4-2017594</a:t>
            </a:r>
            <a:endParaRPr lang="en-US" sz="20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US" sz="2000" b="1" dirty="0" smtClean="0">
                <a:cs typeface="Times New Roman" panose="02020603050405020304" pitchFamily="18" charset="0"/>
              </a:rPr>
              <a:t>13.1.2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cs typeface="Times New Roman" panose="02020603050405020304" pitchFamily="18" charset="0"/>
              </a:rPr>
              <a:t>Samsung </a:t>
            </a:r>
            <a:r>
              <a:rPr lang="en-US" b="1" dirty="0">
                <a:cs typeface="Times New Roman" panose="02020603050405020304" pitchFamily="18" charset="0"/>
              </a:rPr>
              <a:t>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</a:t>
            </a:r>
            <a:r>
              <a:rPr lang="en-US" altLang="zh-CN" sz="2000" dirty="0" smtClean="0"/>
              <a:t>mismatch</a:t>
            </a:r>
            <a:r>
              <a:rPr lang="en-GB" altLang="zh-CN" sz="2000" dirty="0" smtClean="0"/>
              <a:t>,</a:t>
            </a:r>
            <a:r>
              <a:rPr lang="en-US" sz="2000" dirty="0" smtClean="0">
                <a:cs typeface="Times New Roman" panose="02020603050405020304" pitchFamily="18" charset="0"/>
              </a:rPr>
              <a:t> Qualcomm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 smtClean="0"/>
              <a:t>, </a:t>
            </a:r>
            <a:r>
              <a:rPr lang="en-GB" altLang="zh-CN" sz="2000" dirty="0" err="1" smtClean="0"/>
              <a:t>MediaTek</a:t>
            </a:r>
            <a:endParaRPr lang="zh-CN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 smtClean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</a:t>
            </a:r>
            <a:r>
              <a:rPr lang="en-US" altLang="zh-CN" sz="2000" dirty="0" smtClean="0"/>
              <a:t>Sony, Ericsson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 smtClean="0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</a:t>
            </a:r>
            <a:r>
              <a:rPr lang="en-US" altLang="zh-CN" sz="2000" dirty="0" smtClean="0"/>
              <a:t>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R4-2017429</a:t>
            </a:r>
            <a:r>
              <a:rPr lang="en-US" sz="2000" dirty="0">
                <a:cs typeface="Times New Roman" panose="02020603050405020304" pitchFamily="18" charset="0"/>
              </a:rPr>
              <a:t>, Email discussion summary for [97e][331] FR2_enhTestMethods</a:t>
            </a:r>
            <a:r>
              <a:rPr lang="en-US" sz="2000" dirty="0" smtClean="0">
                <a:cs typeface="Times New Roman" panose="02020603050405020304" pitchFamily="18" charset="0"/>
              </a:rPr>
              <a:t>, Moderator(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Apple</a:t>
            </a:r>
            <a:r>
              <a:rPr lang="en-US" sz="2000" dirty="0" smtClean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Focus on 3 methods which have </a:t>
            </a:r>
            <a:r>
              <a:rPr lang="en-US" altLang="zh-CN" sz="2000" dirty="0">
                <a:cs typeface="Times New Roman" panose="02020603050405020304" pitchFamily="18" charset="0"/>
              </a:rPr>
              <a:t>been captured in WID 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</a:t>
            </a:r>
            <a:r>
              <a:rPr lang="en-US" altLang="zh-CN" sz="1600" dirty="0" smtClean="0"/>
              <a:t>diversity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</a:t>
            </a:r>
            <a:r>
              <a:rPr lang="en-US" altLang="zh-CN" sz="1600" dirty="0" smtClean="0"/>
              <a:t>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meeting, </a:t>
            </a:r>
            <a:r>
              <a:rPr lang="en-US" altLang="zh-CN" sz="2000" dirty="0" smtClean="0"/>
              <a:t>dual </a:t>
            </a:r>
            <a:r>
              <a:rPr lang="en-US" altLang="zh-CN" sz="2000" dirty="0"/>
              <a:t>polarization coherent receiver topology </a:t>
            </a:r>
            <a:r>
              <a:rPr lang="en-US" altLang="zh-CN" sz="2000" dirty="0" smtClean="0"/>
              <a:t>was agreed as </a:t>
            </a:r>
            <a:r>
              <a:rPr lang="en-US" altLang="zh-CN" sz="2000" dirty="0"/>
              <a:t>a starting point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side condition method is agreed as applicable method to enhance EIRP measurement for partial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UE </a:t>
            </a:r>
            <a:r>
              <a:rPr lang="en-US" altLang="zh-CN" dirty="0" smtClean="0"/>
              <a:t>which support </a:t>
            </a:r>
            <a:r>
              <a:rPr lang="en-US" altLang="zh-CN" dirty="0"/>
              <a:t>uplink full power </a:t>
            </a:r>
            <a:r>
              <a:rPr lang="en-US" altLang="zh-CN" dirty="0" smtClean="0"/>
              <a:t>transmission</a:t>
            </a:r>
            <a:r>
              <a:rPr lang="en-US" altLang="zh-CN" strike="sngStrike" dirty="0" smtClean="0"/>
              <a:t>(ULFPTX</a:t>
            </a:r>
            <a:r>
              <a:rPr lang="en-US" altLang="zh-CN" dirty="0" smtClean="0"/>
              <a:t> </a:t>
            </a:r>
            <a:r>
              <a:rPr lang="en-US" altLang="zh-CN" strike="sngStrike" dirty="0" smtClean="0">
                <a:cs typeface="Times New Roman" panose="02020603050405020304" pitchFamily="18" charset="0"/>
              </a:rPr>
              <a:t>fullpowerMode1</a:t>
            </a:r>
            <a:r>
              <a:rPr lang="en-US" altLang="zh-CN" dirty="0" smtClean="0"/>
              <a:t> ) </a:t>
            </a:r>
            <a:r>
              <a:rPr lang="en-US" altLang="zh-CN" dirty="0"/>
              <a:t>and/or support coherent uplink </a:t>
            </a:r>
            <a:r>
              <a:rPr lang="en-US" altLang="zh-CN" dirty="0" smtClean="0"/>
              <a:t>MIMO with single layer transmission  </a:t>
            </a:r>
            <a:endParaRPr lang="en-US" altLang="zh-CN" dirty="0"/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</a:t>
            </a:r>
            <a:r>
              <a:rPr lang="en-US" altLang="zh-CN" dirty="0" smtClean="0"/>
              <a:t>UE which support coherent </a:t>
            </a:r>
            <a:r>
              <a:rPr lang="en-US" altLang="zh-CN" dirty="0"/>
              <a:t>uplink </a:t>
            </a:r>
            <a:r>
              <a:rPr lang="en-US" altLang="zh-CN" dirty="0" smtClean="0"/>
              <a:t>MIMO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 smtClean="0">
                <a:cs typeface="Times New Roman" panose="02020603050405020304" pitchFamily="18" charset="0"/>
              </a:rPr>
              <a:t>This method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UE’s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without full power transmission </a:t>
            </a:r>
            <a:r>
              <a:rPr lang="en-US" altLang="zh-CN" strike="sngStrike" dirty="0">
                <a:cs typeface="Times New Roman" panose="02020603050405020304" pitchFamily="18" charset="0"/>
              </a:rPr>
              <a:t>mode1 (</a:t>
            </a:r>
            <a:r>
              <a:rPr lang="en-US" altLang="zh-CN" strike="sngStrike" dirty="0" err="1">
                <a:cs typeface="Times New Roman" panose="02020603050405020304" pitchFamily="18" charset="0"/>
              </a:rPr>
              <a:t>ul-FullPowerTransmission</a:t>
            </a:r>
            <a:r>
              <a:rPr lang="en-US" altLang="zh-CN" strike="sngStrike" dirty="0">
                <a:cs typeface="Times New Roman" panose="02020603050405020304" pitchFamily="18" charset="0"/>
              </a:rPr>
              <a:t> = fullpowerMode2 or </a:t>
            </a:r>
            <a:r>
              <a:rPr lang="en-US" altLang="zh-CN" strike="sngStrike" dirty="0" err="1">
                <a:cs typeface="Times New Roman" panose="02020603050405020304" pitchFamily="18" charset="0"/>
              </a:rPr>
              <a:t>fullpower</a:t>
            </a:r>
            <a:r>
              <a:rPr lang="en-US" altLang="zh-CN" strike="sngStrike" dirty="0">
                <a:cs typeface="Times New Roman" panose="02020603050405020304" pitchFamily="18" charset="0"/>
              </a:rPr>
              <a:t>)</a:t>
            </a:r>
            <a:endParaRPr lang="en-US" altLang="zh-CN" strike="sngStrike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2-1-5-1: DL pol. Scan is not valid </a:t>
            </a:r>
            <a:r>
              <a:rPr lang="en-US" sz="1800" dirty="0" smtClean="0">
                <a:cs typeface="Times New Roman" panose="02020603050405020304" pitchFamily="18" charset="0"/>
              </a:rPr>
              <a:t>(Anritsu</a:t>
            </a:r>
            <a:r>
              <a:rPr lang="en-US" sz="1800" dirty="0">
                <a:cs typeface="Times New Roman" panose="02020603050405020304" pitchFamily="18" charset="0"/>
              </a:rPr>
              <a:t>, Qualcomm, Samsung, vivo, R&amp;S, OPPO, Sony, </a:t>
            </a:r>
            <a:r>
              <a:rPr lang="en-US" sz="1800" dirty="0" smtClean="0">
                <a:cs typeface="Times New Roman" panose="02020603050405020304" pitchFamily="18" charset="0"/>
              </a:rPr>
              <a:t>Ericsson) </a:t>
            </a:r>
            <a:r>
              <a:rPr lang="en-US" sz="1800" dirty="0">
                <a:cs typeface="Times New Roman" panose="02020603050405020304" pitchFamily="18" charset="0"/>
              </a:rPr>
              <a:t>(8)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2-1-5-2: RAN4 to further consider the DL pol. Scan </a:t>
            </a:r>
            <a:r>
              <a:rPr lang="en-US" sz="1800" dirty="0" smtClean="0">
                <a:cs typeface="Times New Roman" panose="02020603050405020304" pitchFamily="18" charset="0"/>
              </a:rPr>
              <a:t>(LG</a:t>
            </a:r>
            <a:r>
              <a:rPr lang="en-US" sz="1800" dirty="0"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</a:t>
            </a:r>
            <a:r>
              <a:rPr lang="en-US" sz="1800" dirty="0" smtClean="0">
                <a:cs typeface="Times New Roman" panose="02020603050405020304" pitchFamily="18" charset="0"/>
              </a:rPr>
              <a:t>Apple) </a:t>
            </a:r>
            <a:r>
              <a:rPr lang="en-US" sz="1800" dirty="0">
                <a:cs typeface="Times New Roman" panose="02020603050405020304" pitchFamily="18" charset="0"/>
              </a:rPr>
              <a:t>(4)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Alt </a:t>
            </a:r>
            <a:r>
              <a:rPr lang="en-US" altLang="zh-CN" sz="2000" dirty="0">
                <a:cs typeface="Times New Roman" panose="02020603050405020304" pitchFamily="18" charset="0"/>
              </a:rPr>
              <a:t>2-1-5-1: The DL pol. scan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method </a:t>
            </a:r>
            <a:r>
              <a:rPr lang="en-US" altLang="zh-CN" sz="2000" dirty="0">
                <a:cs typeface="Times New Roman" panose="02020603050405020304" pitchFamily="18" charset="0"/>
              </a:rPr>
              <a:t>is not a valid method to enhance UE EIRP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measurement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The agreements based on the assumption that the adopted hybrid test method(s) which described in WF 6 can ensure the test coverage for all UEs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2-1-3-1: remove </a:t>
            </a:r>
            <a:r>
              <a:rPr lang="en-US" sz="1800" dirty="0">
                <a:cs typeface="Times New Roman" panose="02020603050405020304" pitchFamily="18" charset="0"/>
              </a:rPr>
              <a:t>test mode from list of candidate solutions (Qualcomm, Sony, Huawei, Ericsson, </a:t>
            </a:r>
            <a:r>
              <a:rPr lang="en-US" sz="1800" dirty="0" smtClean="0">
                <a:cs typeface="Times New Roman" panose="02020603050405020304" pitchFamily="18" charset="0"/>
              </a:rPr>
              <a:t>Apple)</a:t>
            </a:r>
            <a:endParaRPr lang="en-US" sz="1800" dirty="0"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2-1-3-2: confirm </a:t>
            </a:r>
            <a:r>
              <a:rPr lang="en-US" sz="1800" dirty="0">
                <a:cs typeface="Times New Roman" panose="02020603050405020304" pitchFamily="18" charset="0"/>
              </a:rPr>
              <a:t>test mode as a solution (Anritsu, Samsung, LG, </a:t>
            </a:r>
            <a:r>
              <a:rPr lang="en-US" sz="1800" dirty="0" err="1" smtClean="0">
                <a:cs typeface="Times New Roman" panose="02020603050405020304" pitchFamily="18" charset="0"/>
              </a:rPr>
              <a:t>Keysight</a:t>
            </a:r>
            <a:r>
              <a:rPr lang="en-US" sz="1800" dirty="0" smtClean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2-1-3-3: RAN4 </a:t>
            </a:r>
            <a:r>
              <a:rPr lang="en-US" sz="1800" dirty="0">
                <a:cs typeface="Times New Roman" panose="02020603050405020304" pitchFamily="18" charset="0"/>
              </a:rPr>
              <a:t>should not go with test mode unless this is the only solution (vivo, R&amp;S, </a:t>
            </a:r>
            <a:r>
              <a:rPr lang="en-US" sz="1800" dirty="0" smtClean="0">
                <a:cs typeface="Times New Roman" panose="02020603050405020304" pitchFamily="18" charset="0"/>
              </a:rPr>
              <a:t>OPPO)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RAN4 </a:t>
            </a:r>
            <a:r>
              <a:rPr lang="en-US" altLang="zh-CN" sz="2000" dirty="0">
                <a:cs typeface="Times New Roman" panose="02020603050405020304" pitchFamily="18" charset="0"/>
              </a:rPr>
              <a:t>should not go with test mode unless this is the only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solution. If identified, it should be discussed under the umbrella of the hybrid methods in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WF6</a:t>
            </a:r>
          </a:p>
          <a:p>
            <a:pPr marL="457200" lvl="1" indent="0">
              <a:buNone/>
            </a:pPr>
            <a:endParaRPr lang="en-US" altLang="zh-CN" sz="2000" strike="sngStrik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CN" sz="2000" dirty="0" smtClean="0">
                <a:cs typeface="Times New Roman" panose="02020603050405020304" pitchFamily="18" charset="0"/>
              </a:rPr>
              <a:t>Option 1: Introduce TPMI side condition test method only </a:t>
            </a:r>
          </a:p>
          <a:p>
            <a:pPr marL="457200" lvl="1" indent="0">
              <a:buNone/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  . FFS whether additional test methods need to be introduced 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CN" sz="2000" dirty="0" smtClean="0">
                <a:cs typeface="Times New Roman" panose="02020603050405020304" pitchFamily="18" charset="0"/>
              </a:rPr>
              <a:t>Option 2:  Introduce TPMI side condition + </a:t>
            </a:r>
            <a:r>
              <a:rPr lang="en-US" altLang="zh-CN" sz="2000" dirty="0">
                <a:cs typeface="Times New Roman" panose="02020603050405020304" pitchFamily="18" charset="0"/>
              </a:rPr>
              <a:t>DL scan / test mode to trigger TX diversity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(backup method up to OEM declaration )    </a:t>
            </a:r>
          </a:p>
          <a:p>
            <a:pPr marL="457200" lvl="1" indent="0">
              <a:buNone/>
            </a:pPr>
            <a:r>
              <a:rPr lang="en-US" altLang="zh-CN" sz="2000" dirty="0" smtClean="0">
                <a:cs typeface="Times New Roman" panose="02020603050405020304" pitchFamily="18" charset="0"/>
              </a:rPr>
              <a:t>Option 3</a:t>
            </a:r>
            <a:r>
              <a:rPr lang="en-US" altLang="zh-CN" sz="2000" dirty="0">
                <a:cs typeface="Times New Roman" panose="02020603050405020304" pitchFamily="18" charset="0"/>
              </a:rPr>
              <a:t>: Introduce TPMI side condition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+</a:t>
            </a:r>
            <a:r>
              <a:rPr lang="en-US" altLang="zh-CN" sz="2000" dirty="0">
                <a:cs typeface="Times New Roman" panose="02020603050405020304" pitchFamily="18" charset="0"/>
              </a:rPr>
              <a:t>test mode to trigger TX diversity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(backup method)</a:t>
            </a: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WF4: EIRP measurement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– power up command to trigger TX </a:t>
            </a:r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 smtClean="0"/>
              <a:t>Test </a:t>
            </a:r>
            <a:r>
              <a:rPr lang="en-US" altLang="zh-CN" sz="1800" dirty="0"/>
              <a:t>enhancement for EIRP shall focus on the power command as it is the only command that the network can use to control the UE output power in the field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The </a:t>
            </a:r>
            <a:r>
              <a:rPr lang="en-US" sz="2000" dirty="0">
                <a:cs typeface="Times New Roman" panose="02020603050405020304" pitchFamily="18" charset="0"/>
              </a:rPr>
              <a:t>power up command to trigger TX diversity is not a feasible method to enhance the UE EIRP </a:t>
            </a:r>
            <a:r>
              <a:rPr lang="en-US" sz="2000" dirty="0" smtClean="0">
                <a:cs typeface="Times New Roman" panose="02020603050405020304" pitchFamily="18" charset="0"/>
              </a:rPr>
              <a:t>measurement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2-port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</a:t>
            </a:r>
            <a:r>
              <a:rPr lang="en-GB" altLang="zh-CN" sz="2000" dirty="0" smtClean="0"/>
              <a:t>sequentially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Simultaneous </a:t>
            </a:r>
            <a:r>
              <a:rPr lang="en-US" sz="2000" dirty="0">
                <a:cs typeface="Times New Roman" panose="02020603050405020304" pitchFamily="18" charset="0"/>
              </a:rPr>
              <a:t>vs. sequential configuration and whether sequential is feasible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Mapping </a:t>
            </a:r>
            <a:r>
              <a:rPr lang="en-US" sz="2000" dirty="0">
                <a:cs typeface="Times New Roman" panose="02020603050405020304" pitchFamily="18" charset="0"/>
              </a:rPr>
              <a:t>between ports and polarizations in the test equipment and whether this is feasible for test equipment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Applicability </a:t>
            </a:r>
            <a:r>
              <a:rPr lang="en-US" sz="2000" dirty="0">
                <a:cs typeface="Times New Roman" panose="02020603050405020304" pitchFamily="18" charset="0"/>
              </a:rPr>
              <a:t>to Rel-16 beam correspondence capabilities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phase coherency between ports at the test equipment side is needed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this configuration can actually help to trigger TX diversity behavior at the UE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further </a:t>
            </a:r>
            <a:r>
              <a:rPr lang="en-US" sz="2000" dirty="0">
                <a:cs typeface="Times New Roman" panose="02020603050405020304" pitchFamily="18" charset="0"/>
              </a:rPr>
              <a:t>discuss 2-port </a:t>
            </a:r>
            <a:r>
              <a:rPr lang="en-US" sz="2000" dirty="0" smtClean="0">
                <a:cs typeface="Times New Roman" panose="02020603050405020304" pitchFamily="18" charset="0"/>
              </a:rPr>
              <a:t>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WF6: EIRP measurement – hybrid methods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 smtClean="0"/>
              <a:t>a.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 smtClean="0"/>
              <a:t>b.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 smtClean="0"/>
              <a:t>c</a:t>
            </a:r>
            <a:r>
              <a:rPr lang="en-GB" altLang="zh-CN" sz="1800" dirty="0"/>
              <a:t>.	Otherwise, an alternate method TBC is to be used (e.g. 2-port CSI-RS, test mode or other).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Different </a:t>
            </a:r>
            <a:r>
              <a:rPr lang="en-US" sz="2000" dirty="0">
                <a:cs typeface="Times New Roman" panose="02020603050405020304" pitchFamily="18" charset="0"/>
              </a:rPr>
              <a:t>approaches can be adopted based on UE </a:t>
            </a:r>
            <a:r>
              <a:rPr lang="en-US" sz="2000" dirty="0" smtClean="0">
                <a:cs typeface="Times New Roman" panose="02020603050405020304" pitchFamily="18" charset="0"/>
              </a:rPr>
              <a:t>capability, detailed applicability rule can be further discussed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2 </a:t>
            </a:r>
            <a:r>
              <a:rPr lang="en-US" altLang="zh-CN" sz="2000" dirty="0">
                <a:cs typeface="Times New Roman" panose="02020603050405020304" pitchFamily="18" charset="0"/>
              </a:rPr>
              <a:t>SRS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ports </a:t>
            </a:r>
            <a:r>
              <a:rPr lang="en-US" altLang="zh-CN" sz="2000" dirty="0">
                <a:cs typeface="Times New Roman" panose="02020603050405020304" pitchFamily="18" charset="0"/>
              </a:rPr>
              <a:t>configured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.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UE supporting transparent TX diversity shall be considered in the applicability rule of hybrid methods if there is EIRP measurement test case for 1 layer transmission with 1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SRS port configured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WF7: UL demodulation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RAN4 confirms the </a:t>
            </a:r>
            <a:r>
              <a:rPr lang="en-US" sz="2000" dirty="0">
                <a:cs typeface="Times New Roman" panose="02020603050405020304" pitchFamily="18" charset="0"/>
              </a:rPr>
              <a:t>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1486</Words>
  <Application>Microsoft Office PowerPoint</Application>
  <PresentationFormat>自定义</PresentationFormat>
  <Paragraphs>140</Paragraphs>
  <Slides>10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Theme</vt:lpstr>
      <vt:lpstr>PowerPoint 演示文稿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Samsung</cp:lastModifiedBy>
  <cp:revision>127</cp:revision>
  <dcterms:created xsi:type="dcterms:W3CDTF">2020-11-05T21:09:06Z</dcterms:created>
  <dcterms:modified xsi:type="dcterms:W3CDTF">2020-11-10T16:28:05Z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