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5" r:id="rId4"/>
    <p:sldId id="266" r:id="rId5"/>
    <p:sldId id="267" r:id="rId6"/>
    <p:sldId id="268" r:id="rId7"/>
    <p:sldId id="269" r:id="rId8"/>
    <p:sldId id="271" r:id="rId9"/>
    <p:sldId id="270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37" autoAdjust="0"/>
  </p:normalViewPr>
  <p:slideViewPr>
    <p:cSldViewPr snapToGrid="0">
      <p:cViewPr varScale="1">
        <p:scale>
          <a:sx n="85" d="100"/>
          <a:sy n="85" d="100"/>
        </p:scale>
        <p:origin x="-144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C02D6-9E9A-42B3-B0DD-D39061FF7D17}" type="datetimeFigureOut">
              <a:rPr lang="zh-CN" altLang="en-US" smtClean="0"/>
              <a:t>2020/11/10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58736-2178-45BB-AF11-5248AA8E8C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7157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latin typeface="+mn-lt"/>
              </a:rPr>
              <a:t>QC</a:t>
            </a:r>
            <a:r>
              <a:rPr lang="zh-CN" altLang="en-US" dirty="0" smtClean="0">
                <a:latin typeface="+mn-lt"/>
              </a:rPr>
              <a:t>：</a:t>
            </a:r>
            <a:r>
              <a:rPr lang="en-US" altLang="zh-CN" dirty="0" smtClean="0">
                <a:latin typeface="+mn-lt"/>
              </a:rPr>
              <a:t>TPMI</a:t>
            </a:r>
            <a:r>
              <a:rPr lang="en-US" altLang="zh-CN" baseline="0" dirty="0" smtClean="0">
                <a:latin typeface="+mn-lt"/>
              </a:rPr>
              <a:t> method only applicable for Rel-16 and Rel-15 UE with </a:t>
            </a:r>
            <a:r>
              <a:rPr lang="en-US" altLang="zh-CN" baseline="0" dirty="0" smtClean="0">
                <a:latin typeface="+mn-lt"/>
              </a:rPr>
              <a:t>coherent </a:t>
            </a:r>
            <a:r>
              <a:rPr lang="en-US" altLang="zh-CN" baseline="0" dirty="0" smtClean="0">
                <a:latin typeface="+mn-lt"/>
              </a:rPr>
              <a:t>uplink MIMO capability</a:t>
            </a:r>
            <a:r>
              <a:rPr lang="zh-CN" altLang="en-US" baseline="0" dirty="0" smtClean="0">
                <a:latin typeface="+mn-lt"/>
              </a:rPr>
              <a:t>？</a:t>
            </a:r>
            <a:endParaRPr lang="en-US" altLang="zh-CN" baseline="0" dirty="0" smtClean="0">
              <a:latin typeface="+mn-lt"/>
            </a:endParaRPr>
          </a:p>
          <a:p>
            <a:r>
              <a:rPr lang="en-US" altLang="zh-CN" baseline="0" dirty="0" smtClean="0">
                <a:latin typeface="+mn-lt"/>
              </a:rPr>
              <a:t>R&amp;S</a:t>
            </a:r>
            <a:r>
              <a:rPr lang="zh-CN" altLang="en-US" baseline="0" dirty="0" smtClean="0">
                <a:latin typeface="+mn-lt"/>
              </a:rPr>
              <a:t>：</a:t>
            </a:r>
            <a:r>
              <a:rPr lang="en-US" altLang="zh-CN" baseline="0" dirty="0" smtClean="0">
                <a:latin typeface="+mn-lt"/>
              </a:rPr>
              <a:t>It’s also applicable for  coherent UE with Rank 1 transmission.</a:t>
            </a:r>
          </a:p>
          <a:p>
            <a:r>
              <a:rPr lang="en-US" altLang="zh-CN" baseline="0" dirty="0" smtClean="0">
                <a:latin typeface="+mn-lt"/>
              </a:rPr>
              <a:t>QC, R&amp;S, </a:t>
            </a:r>
            <a:r>
              <a:rPr lang="en-US" altLang="zh-CN" baseline="0" dirty="0" err="1" smtClean="0">
                <a:latin typeface="+mn-lt"/>
              </a:rPr>
              <a:t>Keysight</a:t>
            </a:r>
            <a:r>
              <a:rPr lang="en-US" altLang="zh-CN" baseline="0" dirty="0" smtClean="0">
                <a:latin typeface="+mn-lt"/>
              </a:rPr>
              <a:t>, Samsung: Applicable for </a:t>
            </a:r>
          </a:p>
          <a:p>
            <a:pPr marL="171450" indent="-171450">
              <a:buFontTx/>
              <a:buChar char="-"/>
            </a:pPr>
            <a:r>
              <a:rPr lang="en-US" altLang="zh-CN" baseline="0" dirty="0" smtClean="0">
                <a:latin typeface="+mn-lt"/>
              </a:rPr>
              <a:t>Rel-16 UE support uplink full power </a:t>
            </a:r>
            <a:r>
              <a:rPr lang="en-US" altLang="zh-CN" baseline="0" dirty="0" err="1" smtClean="0">
                <a:latin typeface="+mn-lt"/>
              </a:rPr>
              <a:t>Tx</a:t>
            </a:r>
            <a:r>
              <a:rPr lang="en-US" altLang="zh-CN" baseline="0" dirty="0" smtClean="0">
                <a:latin typeface="+mn-lt"/>
              </a:rPr>
              <a:t> (ULFPTX) and/or support coherent uplink MIMO </a:t>
            </a:r>
          </a:p>
          <a:p>
            <a:pPr marL="171450" indent="-171450">
              <a:buFontTx/>
              <a:buChar char="-"/>
            </a:pPr>
            <a:r>
              <a:rPr lang="en-US" altLang="zh-CN" baseline="0" dirty="0" smtClean="0">
                <a:latin typeface="+mn-lt"/>
              </a:rPr>
              <a:t>Rel-15 with coherent uplink MIMO capability </a:t>
            </a:r>
          </a:p>
          <a:p>
            <a:pPr marL="0" indent="0">
              <a:buFontTx/>
              <a:buNone/>
            </a:pPr>
            <a:r>
              <a:rPr lang="en-US" altLang="zh-CN" baseline="0" dirty="0" smtClean="0">
                <a:latin typeface="+mn-lt"/>
              </a:rPr>
              <a:t>QC: UE which support </a:t>
            </a:r>
            <a:r>
              <a:rPr lang="en-US" altLang="zh-CN" baseline="0" dirty="0" smtClean="0">
                <a:latin typeface="+mn-lt"/>
              </a:rPr>
              <a:t>coherent uplink MIMO, which include both single layer and dual layer, in in this case we are discussing single layer</a:t>
            </a:r>
          </a:p>
          <a:p>
            <a:pPr marL="0" indent="0">
              <a:buFontTx/>
              <a:buNone/>
            </a:pPr>
            <a:r>
              <a:rPr lang="en-US" altLang="zh-CN" baseline="0" dirty="0" smtClean="0"/>
              <a:t>Sony: Rel-15 non-coherent UE , Rel-16 UE which not support full power transmission.</a:t>
            </a:r>
          </a:p>
          <a:p>
            <a:pPr marL="0" indent="0">
              <a:buFontTx/>
              <a:buNone/>
            </a:pPr>
            <a:r>
              <a:rPr lang="en-US" altLang="zh-CN" baseline="0" dirty="0" smtClean="0"/>
              <a:t>Samsung: The UL MIMO requirements defined in a separate section compared to single CC requirements; how about EIRP test for single CC case?</a:t>
            </a:r>
          </a:p>
          <a:p>
            <a:pPr marL="0" indent="0">
              <a:buFontTx/>
              <a:buNone/>
            </a:pPr>
            <a:r>
              <a:rPr lang="en-US" altLang="zh-CN" baseline="0" dirty="0" smtClean="0"/>
              <a:t>QC: Single SRS resources configured, this is same as Rel-15. Single carrier has two cases, with 2 SRS resources supported TPMI can be applied.</a:t>
            </a:r>
          </a:p>
          <a:p>
            <a:pPr marL="0" indent="0">
              <a:buFontTx/>
              <a:buNone/>
            </a:pPr>
            <a:r>
              <a:rPr lang="en-US" altLang="zh-CN" baseline="0" dirty="0" smtClean="0"/>
              <a:t>TPMI applied for single CC also if we have configure 2 SRS resources for UE.</a:t>
            </a:r>
          </a:p>
          <a:p>
            <a:pPr marL="0" indent="0">
              <a:buFontTx/>
              <a:buNone/>
            </a:pPr>
            <a:r>
              <a:rPr lang="en-US" altLang="zh-CN" baseline="0" dirty="0" smtClean="0"/>
              <a:t>MTK: Can we further discuss “practical TPMI”? (TE will provide suitable TPMI based on real fired test situation ).</a:t>
            </a:r>
          </a:p>
          <a:p>
            <a:pPr marL="0" indent="0">
              <a:buFontTx/>
              <a:buNone/>
            </a:pPr>
            <a:r>
              <a:rPr lang="en-US" altLang="zh-CN" baseline="0" dirty="0" smtClean="0"/>
              <a:t>QC: We need to consider NW scheduling, UE need to follow NW configuration. </a:t>
            </a:r>
          </a:p>
          <a:p>
            <a:pPr marL="0" indent="0">
              <a:buFontTx/>
              <a:buNone/>
            </a:pPr>
            <a:r>
              <a:rPr lang="en-US" altLang="zh-CN" baseline="0" dirty="0" smtClean="0"/>
              <a:t>Sony: Similar view as QC.</a:t>
            </a:r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58736-2178-45BB-AF11-5248AA8E8CD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5660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LGE:</a:t>
            </a:r>
            <a:r>
              <a:rPr lang="en-US" altLang="zh-CN" baseline="0" dirty="0" smtClean="0"/>
              <a:t> We can comprise, but we need to ensure the agreed test methods should ensure the full test coverage for all UEs.</a:t>
            </a:r>
          </a:p>
          <a:p>
            <a:r>
              <a:rPr lang="en-US" altLang="zh-CN" baseline="0" dirty="0" smtClean="0"/>
              <a:t>Apple: For UE which not support TPMI test method, which test method will be applied? </a:t>
            </a:r>
          </a:p>
          <a:p>
            <a:r>
              <a:rPr lang="en-US" altLang="zh-CN" baseline="0" dirty="0" smtClean="0"/>
              <a:t>QC: What happened if the assumption failed?</a:t>
            </a:r>
          </a:p>
          <a:p>
            <a:endParaRPr lang="en-US" altLang="zh-CN" baseline="0" dirty="0" smtClean="0"/>
          </a:p>
          <a:p>
            <a:endParaRPr lang="en-US" altLang="zh-CN" baseline="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58736-2178-45BB-AF11-5248AA8E8CD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7396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Apple : we have strong</a:t>
            </a:r>
            <a:r>
              <a:rPr lang="en-US" altLang="zh-CN" baseline="0" dirty="0" smtClean="0"/>
              <a:t> concern on test mode solution.</a:t>
            </a:r>
          </a:p>
          <a:p>
            <a:r>
              <a:rPr lang="en-US" altLang="zh-CN" baseline="0" dirty="0" err="1" smtClean="0"/>
              <a:t>Keysight</a:t>
            </a:r>
            <a:r>
              <a:rPr lang="en-US" altLang="zh-CN" baseline="0" dirty="0" smtClean="0"/>
              <a:t>: This is comprise solution included in the package as backup solution.</a:t>
            </a:r>
          </a:p>
          <a:p>
            <a:r>
              <a:rPr lang="en-US" altLang="zh-CN" baseline="0" dirty="0" smtClean="0"/>
              <a:t>Sony: We understand the solution applied UEs which not support TPMI side condition. What’s  condition such TX </a:t>
            </a:r>
            <a:r>
              <a:rPr lang="en-US" altLang="zh-CN" baseline="0" dirty="0" err="1" smtClean="0"/>
              <a:t>divercity</a:t>
            </a:r>
            <a:r>
              <a:rPr lang="en-US" altLang="zh-CN" baseline="0" dirty="0" smtClean="0"/>
              <a:t> to be used in real network?</a:t>
            </a:r>
          </a:p>
          <a:p>
            <a:r>
              <a:rPr lang="en-US" altLang="zh-CN" baseline="0" dirty="0" smtClean="0"/>
              <a:t>Samsung: We agree with </a:t>
            </a:r>
            <a:r>
              <a:rPr lang="en-US" altLang="zh-CN" baseline="0" dirty="0" err="1" smtClean="0"/>
              <a:t>Keysight</a:t>
            </a:r>
            <a:r>
              <a:rPr lang="en-US" altLang="zh-CN" baseline="0" dirty="0" smtClean="0"/>
              <a:t>, it’s backup and reliable solution. Transparent </a:t>
            </a:r>
            <a:r>
              <a:rPr lang="en-US" altLang="zh-CN" baseline="0" dirty="0" err="1" smtClean="0"/>
              <a:t>Tx</a:t>
            </a:r>
            <a:r>
              <a:rPr lang="en-US" altLang="zh-CN" baseline="0" dirty="0" smtClean="0"/>
              <a:t> diversity can be UE implementation, the limitation just for test issue. </a:t>
            </a:r>
          </a:p>
          <a:p>
            <a:r>
              <a:rPr lang="en-US" altLang="zh-CN" baseline="0" dirty="0" smtClean="0"/>
              <a:t>LG: Similar view as Samsung. This is backup solution as test mode for beam lock.</a:t>
            </a:r>
          </a:p>
          <a:p>
            <a:r>
              <a:rPr lang="en-US" altLang="zh-CN" baseline="0" dirty="0" smtClean="0"/>
              <a:t>QC: Test mode only can be used for practical issue in TE side. We should not use test mode which real NW not used.</a:t>
            </a:r>
          </a:p>
          <a:p>
            <a:r>
              <a:rPr lang="en-US" altLang="zh-CN" baseline="0" dirty="0" smtClean="0"/>
              <a:t>E///: Similar view as QC for void test mode as much as possible. Similar view as Sony. </a:t>
            </a:r>
          </a:p>
          <a:p>
            <a:r>
              <a:rPr lang="en-US" altLang="zh-CN" baseline="0" dirty="0" smtClean="0"/>
              <a:t>R&amp;S: We agree with Samsung and LGE. Now this is practical and reliable solution. </a:t>
            </a:r>
          </a:p>
          <a:p>
            <a:r>
              <a:rPr lang="en-US" altLang="zh-CN" baseline="0" dirty="0" smtClean="0"/>
              <a:t>Apple: We can minute the conclusions and the candidate solutions in TR.</a:t>
            </a:r>
          </a:p>
          <a:p>
            <a:endParaRPr lang="en-US" altLang="zh-CN" baseline="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58736-2178-45BB-AF11-5248AA8E8CD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549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CF70F7-E92C-4F68-97D0-067251537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CC93D50-CF9F-4257-A180-2AD0EB262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7C458B-5EAF-45B7-B5B9-4E62024B6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0491C8-16A4-4B86-9C34-6018EAF0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8A4479A-AFF1-42BE-9115-F1E8D641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4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372F5D-855E-4B44-8DD0-C1C96E95B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1AF4DC4-EBD5-4B23-9F35-C404F411C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513DBD-8CE1-41C0-861C-D115BE64E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2F02D3D-48D9-4F5B-980D-92417C80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622311-B556-4D2D-B4FD-823CAE9C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7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ED1848B-B8A0-4E54-B0CD-E9BCF98A6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0935E7E-649B-4DEB-84BE-AF7463195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7E7474-CE79-4528-9222-721FD637E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0506BF-D36E-43D4-8E50-B84235A8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86A9ED-49AD-4BF6-A56D-00AC6600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D734EF-5901-420A-9B6C-B888D132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5293A6-EC5F-4434-B8C8-361C4FA41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DE4769-1304-4973-B5A7-064661669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7AC5A8-D0CF-46BC-9B69-0C1419172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EF5A03E-B9B3-4560-A853-B48EC575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4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0CB79B-C9E3-4DC8-AEB5-CC41E43C2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741BD3-D6A4-40D2-9829-722945F2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0FA067-E176-477B-8ED6-E9E9872A0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2ADAC8E-C861-4495-B5CC-2119B5B82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45FE95-18AF-4DC5-9D58-CC562B504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1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5F6B9A-E215-41B9-B725-5C6E96F05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722495-9D30-41AC-82B1-99AD653838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A378327-5F2B-4D80-A230-3445D7B91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F9EF19-4ED3-4DD5-B324-E7C1BCD3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A267B92-3C6D-480C-911E-29AC9562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B97D97A-6E8D-4C5E-B05A-2E4C5A73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2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B56100-2E11-44CB-B7B7-0A9880AA5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FE0EC00-8630-45DA-838C-6F0A34E83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6B6A218-851A-4959-8FBA-654A218F7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2DABFC3-1DC0-4EAC-82AF-CAE3A0FFB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9304126-DE8D-41E0-B0C2-4C7FCE9EC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5487B10-5881-465F-B30B-EBC690AD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E4FFA0D-72FD-4EB0-8225-9BC613B8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8F26855-F0C3-47E0-A48B-8FB11FFA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523BC4-C378-424D-A91C-11B30EF9C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F3B520A-A63D-4A73-A8AC-BD2DD59C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37071F4-CEC8-440B-A0AB-B1213527D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E84C9AF-ABA0-43F9-862D-2157CA4A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4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FA473AB-5047-4287-A335-102375C8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ADAEDBE-0C38-4A84-8C0C-66045258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5D150D-EC9A-47C0-83FD-85CDE0C5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7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8ABCCE-B277-4847-A0F0-8099837A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1C998C-C8B8-42ED-8856-66810C177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BA2C37D-D46B-4E4E-A43E-143E8AE7B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1401E9-EA46-49E7-B9B6-837BAB14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A0A35C-EC73-4878-945C-8278F5C6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21A6D5-18B9-4076-AF54-C9A9E2704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7EA3FC-E434-4935-B16D-7DA4BFCA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7ABE532-81CA-46FD-B1B2-B8C42E4207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E6B481E-9556-401E-A036-A6867403A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20F48E-0874-4A79-9998-B038C9D0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DBA5FD6-1AA6-409C-A76F-CF3F66D4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50FF0D7-7251-4CC0-9C5B-6C1C338F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6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E9FADE6-A14F-4569-A0CF-F3965986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50F9FB6-2668-4D97-9101-D4075C088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A38366-5DDD-4196-89BD-68928386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CB81-09A3-4BE2-8BB6-BF199E3E9FD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2294CA-0EBE-41CB-8C6F-7C8DB2350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37FA0D-4C03-4F1F-BFD0-16635CCFD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B99D8BD-0770-46FB-B865-343BDBBCA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646" y="2743056"/>
            <a:ext cx="11212945" cy="8960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 dirty="0"/>
              <a:t>WF on solutions to minimize the impact of polarization basis mismatch between the TE and DUT on the RF testing</a:t>
            </a:r>
            <a:endParaRPr lang="en-US" sz="2800" b="1" dirty="0"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82F7BC8-D9B2-4CB3-B0EC-09560190007F}"/>
              </a:ext>
            </a:extLst>
          </p:cNvPr>
          <p:cNvSpPr txBox="1"/>
          <p:nvPr/>
        </p:nvSpPr>
        <p:spPr>
          <a:xfrm>
            <a:off x="249382" y="711200"/>
            <a:ext cx="116747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cs typeface="Times New Roman" panose="02020603050405020304" pitchFamily="18" charset="0"/>
              </a:rPr>
              <a:t>3GPP TSG-RAN WG4 Meeting #97-e	                                                                                       </a:t>
            </a:r>
            <a:r>
              <a:rPr lang="en-US" sz="2000" b="1" dirty="0" smtClean="0">
                <a:cs typeface="Times New Roman" panose="02020603050405020304" pitchFamily="18" charset="0"/>
              </a:rPr>
              <a:t>R4-2017594</a:t>
            </a:r>
            <a:endParaRPr lang="en-US" sz="2000" b="1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cs typeface="Times New Roman" panose="02020603050405020304" pitchFamily="18" charset="0"/>
              </a:rPr>
              <a:t>Electronic Meeting, Nov. 2nd – Nov. 13th, 2020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cs typeface="Times New Roman" panose="02020603050405020304" pitchFamily="18" charset="0"/>
              </a:rPr>
              <a:t>Agenda Item: </a:t>
            </a:r>
            <a:r>
              <a:rPr lang="en-US" sz="2000" b="1" dirty="0" smtClean="0">
                <a:cs typeface="Times New Roman" panose="02020603050405020304" pitchFamily="18" charset="0"/>
              </a:rPr>
              <a:t>13.1.2</a:t>
            </a:r>
            <a:endParaRPr lang="en-US" sz="2000" b="1" dirty="0">
              <a:cs typeface="Times New Roman" panose="02020603050405020304" pitchFamily="18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E1F80ECE-0984-44B4-988A-7B77E87C11AC}"/>
              </a:ext>
            </a:extLst>
          </p:cNvPr>
          <p:cNvSpPr txBox="1">
            <a:spLocks/>
          </p:cNvSpPr>
          <p:nvPr/>
        </p:nvSpPr>
        <p:spPr>
          <a:xfrm>
            <a:off x="387926" y="4862432"/>
            <a:ext cx="11212945" cy="89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cs typeface="Times New Roman" panose="02020603050405020304" pitchFamily="18" charset="0"/>
              </a:rPr>
              <a:t>Samsung </a:t>
            </a:r>
            <a:r>
              <a:rPr lang="en-US" b="1" dirty="0">
                <a:cs typeface="Times New Roman" panose="02020603050405020304" pitchFamily="18" charset="0"/>
              </a:rPr>
              <a:t>[, …]</a:t>
            </a:r>
          </a:p>
        </p:txBody>
      </p:sp>
    </p:spTree>
    <p:extLst>
      <p:ext uri="{BB962C8B-B14F-4D97-AF65-F5344CB8AC3E}">
        <p14:creationId xmlns:p14="http://schemas.microsoft.com/office/powerpoint/2010/main" val="16581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365125"/>
            <a:ext cx="10515600" cy="7432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3331"/>
            <a:ext cx="11734800" cy="523954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cs typeface="Times New Roman" panose="02020603050405020304" pitchFamily="18" charset="0"/>
              </a:rPr>
              <a:t>R4-2014266, </a:t>
            </a:r>
            <a:r>
              <a:rPr lang="en-US" altLang="zh-CN" sz="2000" dirty="0"/>
              <a:t>FR2 testability enhancement for polarization </a:t>
            </a:r>
            <a:r>
              <a:rPr lang="en-US" altLang="zh-CN" sz="2000" dirty="0" smtClean="0"/>
              <a:t>mismatch</a:t>
            </a:r>
            <a:r>
              <a:rPr lang="en-GB" altLang="zh-CN" sz="2000" dirty="0" smtClean="0"/>
              <a:t>,</a:t>
            </a:r>
            <a:r>
              <a:rPr lang="en-US" sz="2000" dirty="0" smtClean="0">
                <a:cs typeface="Times New Roman" panose="02020603050405020304" pitchFamily="18" charset="0"/>
              </a:rPr>
              <a:t> Qualcomm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cs typeface="Times New Roman" panose="02020603050405020304" pitchFamily="18" charset="0"/>
              </a:rPr>
              <a:t>R4-2014275, </a:t>
            </a:r>
            <a:r>
              <a:rPr lang="en-GB" altLang="zh-CN" sz="2000" dirty="0"/>
              <a:t>Discussion on FR2 EIRP measurement enhancement, </a:t>
            </a:r>
            <a:endParaRPr lang="en-GB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altLang="zh-CN" sz="2000" dirty="0" smtClean="0"/>
              <a:t>R4-2014827, </a:t>
            </a:r>
            <a:r>
              <a:rPr lang="en-US" altLang="zh-CN" sz="2000" dirty="0"/>
              <a:t>Analysis on practical TPMI and 2-port CSI-RS for EIRP measurement</a:t>
            </a:r>
            <a:r>
              <a:rPr lang="en-GB" altLang="zh-CN" sz="2000" dirty="0" smtClean="0"/>
              <a:t>, </a:t>
            </a:r>
            <a:r>
              <a:rPr lang="en-GB" altLang="zh-CN" sz="2000" dirty="0" err="1" smtClean="0"/>
              <a:t>MediaTek</a:t>
            </a:r>
            <a:endParaRPr lang="zh-CN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cs typeface="Times New Roman" panose="02020603050405020304" pitchFamily="18" charset="0"/>
              </a:rPr>
              <a:t>R4-2014920, </a:t>
            </a:r>
            <a:r>
              <a:rPr lang="en-GB" altLang="zh-CN" sz="2000" dirty="0"/>
              <a:t>Views on polarization mismatch, </a:t>
            </a:r>
            <a:r>
              <a:rPr lang="en-US" altLang="zh-CN" sz="2000" dirty="0" smtClean="0"/>
              <a:t>Apple</a:t>
            </a:r>
            <a:endParaRPr lang="zh-CN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cs typeface="Times New Roman" panose="02020603050405020304" pitchFamily="18" charset="0"/>
              </a:rPr>
              <a:t>R4-2015871, </a:t>
            </a:r>
            <a:r>
              <a:rPr lang="en-US" altLang="zh-CN" sz="2000" dirty="0"/>
              <a:t>Views on testability enhancement for UE FR2 test, </a:t>
            </a:r>
            <a:r>
              <a:rPr lang="en-US" altLang="zh-CN" sz="2000" dirty="0" smtClean="0"/>
              <a:t>Sony, Ericsson</a:t>
            </a:r>
            <a:endParaRPr lang="en-GB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altLang="zh-CN" sz="2000" dirty="0" smtClean="0"/>
              <a:t>R4-2016212, </a:t>
            </a:r>
            <a:r>
              <a:rPr lang="en-US" altLang="zh-CN" sz="2000" dirty="0"/>
              <a:t>On minimizing the impact of polarization basis mismatch between the TE and DUT, </a:t>
            </a:r>
            <a:r>
              <a:rPr lang="en-US" altLang="zh-CN" sz="2000" dirty="0" err="1" smtClean="0"/>
              <a:t>Keysight</a:t>
            </a:r>
            <a:endParaRPr lang="zh-CN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cs typeface="Times New Roman" panose="02020603050405020304" pitchFamily="18" charset="0"/>
              </a:rPr>
              <a:t>R4-2016568, </a:t>
            </a:r>
            <a:r>
              <a:rPr lang="en-US" altLang="zh-CN" sz="2000" dirty="0"/>
              <a:t>Views on polarization basis mismatch, Rohde &amp; </a:t>
            </a:r>
            <a:r>
              <a:rPr lang="en-US" altLang="zh-CN" sz="2000" dirty="0" smtClean="0"/>
              <a:t>Schwarz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cs typeface="Times New Roman" panose="02020603050405020304" pitchFamily="18" charset="0"/>
              </a:rPr>
              <a:t>R4-2017429</a:t>
            </a:r>
            <a:r>
              <a:rPr lang="en-US" sz="2000" dirty="0">
                <a:cs typeface="Times New Roman" panose="02020603050405020304" pitchFamily="18" charset="0"/>
              </a:rPr>
              <a:t>, Email discussion summary for [97e][331] FR2_enhTestMethods</a:t>
            </a:r>
            <a:r>
              <a:rPr lang="en-US" sz="2000" dirty="0" smtClean="0">
                <a:cs typeface="Times New Roman" panose="02020603050405020304" pitchFamily="18" charset="0"/>
              </a:rPr>
              <a:t>, Moderator(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Apple</a:t>
            </a:r>
            <a:r>
              <a:rPr lang="en-US" sz="2000" dirty="0" smtClean="0"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790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640" y="365125"/>
            <a:ext cx="10515600" cy="7432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cs typeface="Times New Roman" panose="02020603050405020304" pitchFamily="18" charset="0"/>
              </a:rPr>
              <a:t>EIRP measurement</a:t>
            </a: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In RAN4#96e meeting, methods to enhance EIRP measurement were down selected (R4-2012714) to 5 methods</a:t>
            </a: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Focus on 3 methods which have </a:t>
            </a:r>
            <a:r>
              <a:rPr lang="en-US" altLang="zh-CN" sz="2000" dirty="0">
                <a:cs typeface="Times New Roman" panose="02020603050405020304" pitchFamily="18" charset="0"/>
              </a:rPr>
              <a:t>been captured in WID (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RP-201862)</a:t>
            </a:r>
          </a:p>
          <a:p>
            <a:pPr lvl="2"/>
            <a:r>
              <a:rPr lang="en-US" altLang="zh-CN" sz="1600" dirty="0"/>
              <a:t>TPMI side condition method</a:t>
            </a:r>
          </a:p>
          <a:p>
            <a:pPr lvl="2"/>
            <a:r>
              <a:rPr lang="en-US" altLang="zh-CN" sz="1600" dirty="0"/>
              <a:t>DL polarization scan method</a:t>
            </a:r>
          </a:p>
          <a:p>
            <a:pPr lvl="2"/>
            <a:r>
              <a:rPr lang="en-US" altLang="zh-CN" sz="1600" dirty="0"/>
              <a:t>test mode to trigger TX </a:t>
            </a:r>
            <a:r>
              <a:rPr lang="en-US" altLang="zh-CN" sz="1600" dirty="0" smtClean="0"/>
              <a:t>diversity</a:t>
            </a:r>
            <a:endParaRPr lang="en-US" altLang="zh-CN" sz="1600" dirty="0" smtClean="0"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Check feasibility of 2 methods</a:t>
            </a:r>
          </a:p>
          <a:p>
            <a:pPr lvl="2"/>
            <a:r>
              <a:rPr lang="en-US" altLang="zh-CN" sz="1600" dirty="0"/>
              <a:t>power up command to trigger TX </a:t>
            </a:r>
            <a:r>
              <a:rPr lang="en-US" altLang="zh-CN" sz="1600" dirty="0" smtClean="0"/>
              <a:t>diversity</a:t>
            </a:r>
          </a:p>
          <a:p>
            <a:pPr lvl="2"/>
            <a:r>
              <a:rPr lang="en-US" altLang="zh-CN" sz="1600" dirty="0"/>
              <a:t>2-port CSI-RS method</a:t>
            </a:r>
            <a:endParaRPr lang="en-US" altLang="zh-CN" sz="1600" dirty="0" smtClean="0"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cs typeface="Times New Roman" panose="02020603050405020304" pitchFamily="18" charset="0"/>
              </a:rPr>
              <a:t>UL demodulation</a:t>
            </a:r>
          </a:p>
          <a:p>
            <a:pPr lvl="1"/>
            <a:r>
              <a:rPr lang="en-US" altLang="zh-CN" sz="2000" dirty="0">
                <a:cs typeface="Times New Roman" panose="02020603050405020304" pitchFamily="18" charset="0"/>
              </a:rPr>
              <a:t>In RAN4#96e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meeting, </a:t>
            </a:r>
            <a:r>
              <a:rPr lang="en-US" altLang="zh-CN" sz="2000" dirty="0" smtClean="0"/>
              <a:t>dual </a:t>
            </a:r>
            <a:r>
              <a:rPr lang="en-US" altLang="zh-CN" sz="2000" dirty="0"/>
              <a:t>polarization coherent receiver topology </a:t>
            </a:r>
            <a:r>
              <a:rPr lang="en-US" altLang="zh-CN" sz="2000" dirty="0" smtClean="0"/>
              <a:t>was agreed as </a:t>
            </a:r>
            <a:r>
              <a:rPr lang="en-US" altLang="zh-CN" sz="2000" dirty="0"/>
              <a:t>a starting point</a:t>
            </a:r>
            <a:endParaRPr lang="en-US" altLang="zh-CN" sz="2000" dirty="0" smtClean="0">
              <a:cs typeface="Times New Roman" panose="02020603050405020304" pitchFamily="18" charset="0"/>
            </a:endParaRPr>
          </a:p>
          <a:p>
            <a:r>
              <a:rPr lang="en-US" sz="2400" dirty="0" smtClean="0">
                <a:cs typeface="Times New Roman" panose="02020603050405020304" pitchFamily="18" charset="0"/>
              </a:rPr>
              <a:t>In this meeting, above topics are further discussed 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in email thread 331 and GTW session</a:t>
            </a:r>
            <a:r>
              <a:rPr lang="en-US" sz="2400" dirty="0" smtClean="0">
                <a:cs typeface="Times New Roman" panose="02020603050405020304" pitchFamily="18" charset="0"/>
              </a:rPr>
              <a:t>.</a:t>
            </a:r>
            <a:endParaRPr 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1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" y="191389"/>
            <a:ext cx="10515600" cy="7432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WF1: EIRP measurement - </a:t>
            </a:r>
            <a:r>
              <a:rPr lang="en-US" altLang="zh-CN" sz="3200" dirty="0" smtClean="0">
                <a:latin typeface="+mn-lt"/>
                <a:cs typeface="Times New Roman" panose="02020603050405020304" pitchFamily="18" charset="0"/>
              </a:rPr>
              <a:t>TPMI side condition method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014984"/>
            <a:ext cx="11667744" cy="584301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Proposals</a:t>
            </a:r>
          </a:p>
          <a:p>
            <a:pPr lvl="1"/>
            <a:r>
              <a:rPr lang="en-US" sz="1600" dirty="0" smtClean="0">
                <a:cs typeface="Times New Roman" panose="02020603050405020304" pitchFamily="18" charset="0"/>
              </a:rPr>
              <a:t>Alt </a:t>
            </a:r>
            <a:r>
              <a:rPr lang="en-US" sz="1600" dirty="0">
                <a:cs typeface="Times New Roman" panose="02020603050405020304" pitchFamily="18" charset="0"/>
              </a:rPr>
              <a:t>2-1-1-1a: TPMI side condition method (option 1 in WF R4-2012714) to enhance UE EIRP measurement has been adopted by the standard, and the testability enhancement “TPMI side condition method” can be considered adopted</a:t>
            </a:r>
          </a:p>
          <a:p>
            <a:pPr lvl="1"/>
            <a:r>
              <a:rPr lang="en-US" sz="1600" dirty="0" smtClean="0">
                <a:cs typeface="Times New Roman" panose="02020603050405020304" pitchFamily="18" charset="0"/>
              </a:rPr>
              <a:t>Alt </a:t>
            </a:r>
            <a:r>
              <a:rPr lang="en-US" sz="1600" dirty="0">
                <a:cs typeface="Times New Roman" panose="02020603050405020304" pitchFamily="18" charset="0"/>
              </a:rPr>
              <a:t>2-1-1-1b: Alt 2-1-1-1a with further clarification that “Practical TPMI” shall be further applied for “TPMI side condition method”</a:t>
            </a:r>
          </a:p>
          <a:p>
            <a:pPr lvl="1"/>
            <a:r>
              <a:rPr lang="en-US" sz="1600" dirty="0" smtClean="0">
                <a:cs typeface="Times New Roman" panose="02020603050405020304" pitchFamily="18" charset="0"/>
              </a:rPr>
              <a:t>Alt </a:t>
            </a:r>
            <a:r>
              <a:rPr lang="en-US" sz="1600" dirty="0">
                <a:cs typeface="Times New Roman" panose="02020603050405020304" pitchFamily="18" charset="0"/>
              </a:rPr>
              <a:t>2-1-1-1c: Alt 2-1-1-1a only if clarification is provided whether RAN1’s definition of TPMI indices 2-5 forcing single-layer transmission using two antenna ports corresponds to the UE enabling two transmit chains at all times</a:t>
            </a:r>
          </a:p>
          <a:p>
            <a:pPr lvl="1"/>
            <a:r>
              <a:rPr lang="en-US" sz="1600" dirty="0" smtClean="0">
                <a:cs typeface="Times New Roman" panose="02020603050405020304" pitchFamily="18" charset="0"/>
              </a:rPr>
              <a:t>Alt </a:t>
            </a:r>
            <a:r>
              <a:rPr lang="en-US" sz="1600" dirty="0">
                <a:cs typeface="Times New Roman" panose="02020603050405020304" pitchFamily="18" charset="0"/>
              </a:rPr>
              <a:t>2-1-1-1d: Alt 2-1-1-1a only if chipset and OEM manufacturers can confirm whether Rel-15 </a:t>
            </a:r>
            <a:r>
              <a:rPr lang="en-US" sz="1600" dirty="0" err="1">
                <a:cs typeface="Times New Roman" panose="02020603050405020304" pitchFamily="18" charset="0"/>
              </a:rPr>
              <a:t>nonCoherent</a:t>
            </a:r>
            <a:r>
              <a:rPr lang="en-US" sz="1600" dirty="0">
                <a:cs typeface="Times New Roman" panose="02020603050405020304" pitchFamily="18" charset="0"/>
              </a:rPr>
              <a:t> UE’s and Rel-16 </a:t>
            </a:r>
            <a:r>
              <a:rPr lang="en-US" sz="1600" dirty="0" err="1">
                <a:cs typeface="Times New Roman" panose="02020603050405020304" pitchFamily="18" charset="0"/>
              </a:rPr>
              <a:t>nonCoherent</a:t>
            </a:r>
            <a:r>
              <a:rPr lang="en-US" sz="1600" dirty="0">
                <a:cs typeface="Times New Roman" panose="02020603050405020304" pitchFamily="18" charset="0"/>
              </a:rPr>
              <a:t> without full power transmission mode1 (</a:t>
            </a:r>
            <a:r>
              <a:rPr lang="en-US" sz="1600" dirty="0" err="1">
                <a:cs typeface="Times New Roman" panose="02020603050405020304" pitchFamily="18" charset="0"/>
              </a:rPr>
              <a:t>ul-FullPowerTransmission</a:t>
            </a:r>
            <a:r>
              <a:rPr lang="en-US" sz="1600" dirty="0">
                <a:cs typeface="Times New Roman" panose="02020603050405020304" pitchFamily="18" charset="0"/>
              </a:rPr>
              <a:t> = fullpowerMode2 or </a:t>
            </a:r>
            <a:r>
              <a:rPr lang="en-US" sz="1600" dirty="0" err="1">
                <a:cs typeface="Times New Roman" panose="02020603050405020304" pitchFamily="18" charset="0"/>
              </a:rPr>
              <a:t>fullpower</a:t>
            </a:r>
            <a:r>
              <a:rPr lang="en-US" sz="1600" dirty="0">
                <a:cs typeface="Times New Roman" panose="02020603050405020304" pitchFamily="18" charset="0"/>
              </a:rPr>
              <a:t>) are still affected by this DL polarization mismatch issue. </a:t>
            </a:r>
          </a:p>
          <a:p>
            <a:pPr lvl="1"/>
            <a:r>
              <a:rPr lang="en-US" sz="1600" dirty="0" smtClean="0">
                <a:cs typeface="Times New Roman" panose="02020603050405020304" pitchFamily="18" charset="0"/>
              </a:rPr>
              <a:t>Alt </a:t>
            </a:r>
            <a:r>
              <a:rPr lang="en-US" sz="1600" dirty="0">
                <a:cs typeface="Times New Roman" panose="02020603050405020304" pitchFamily="18" charset="0"/>
              </a:rPr>
              <a:t>2-1-1-2: TPMI side condition method is only applicable for EIRP measurement for UL MIMO operation for partial UEs. Other methods to enhance EIRP measurement need to be investigated for non-MIMO cases in clause 6.2 of TS 38.101-2</a:t>
            </a:r>
          </a:p>
          <a:p>
            <a:r>
              <a:rPr lang="en-US" sz="2400" dirty="0" smtClean="0">
                <a:cs typeface="Times New Roman" panose="02020603050405020304" pitchFamily="18" charset="0"/>
              </a:rPr>
              <a:t>Agreement</a:t>
            </a:r>
            <a:endParaRPr lang="en-US" sz="2400" dirty="0"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TPMI side condition method is agreed as applicable method to enhance EIRP measurement for partial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UEs </a:t>
            </a:r>
          </a:p>
          <a:p>
            <a:pPr lvl="2"/>
            <a:r>
              <a:rPr lang="en-US" altLang="zh-CN" dirty="0">
                <a:cs typeface="Times New Roman" panose="02020603050405020304" pitchFamily="18" charset="0"/>
              </a:rPr>
              <a:t>This method can be applied for:</a:t>
            </a:r>
          </a:p>
          <a:p>
            <a:pPr marL="1543050" lvl="3" indent="-171450">
              <a:buFontTx/>
              <a:buChar char="-"/>
            </a:pPr>
            <a:r>
              <a:rPr lang="en-US" altLang="zh-CN" dirty="0"/>
              <a:t>Rel-16 UE </a:t>
            </a:r>
            <a:r>
              <a:rPr lang="en-US" altLang="zh-CN" dirty="0" smtClean="0"/>
              <a:t>which support </a:t>
            </a:r>
            <a:r>
              <a:rPr lang="en-US" altLang="zh-CN" dirty="0"/>
              <a:t>uplink full power </a:t>
            </a:r>
            <a:r>
              <a:rPr lang="en-US" altLang="zh-CN" dirty="0" smtClean="0"/>
              <a:t>transmission</a:t>
            </a:r>
            <a:r>
              <a:rPr lang="en-US" altLang="zh-CN" strike="sngStrike" dirty="0" smtClean="0"/>
              <a:t>(ULFPTX</a:t>
            </a:r>
            <a:r>
              <a:rPr lang="en-US" altLang="zh-CN" dirty="0" smtClean="0"/>
              <a:t> </a:t>
            </a:r>
            <a:r>
              <a:rPr lang="en-US" altLang="zh-CN" strike="sngStrike" dirty="0" smtClean="0">
                <a:cs typeface="Times New Roman" panose="02020603050405020304" pitchFamily="18" charset="0"/>
              </a:rPr>
              <a:t>fullpowerMode1</a:t>
            </a:r>
            <a:r>
              <a:rPr lang="en-US" altLang="zh-CN" dirty="0" smtClean="0"/>
              <a:t> ) </a:t>
            </a:r>
            <a:r>
              <a:rPr lang="en-US" altLang="zh-CN" dirty="0"/>
              <a:t>and/or support coherent uplink </a:t>
            </a:r>
            <a:r>
              <a:rPr lang="en-US" altLang="zh-CN" dirty="0" smtClean="0"/>
              <a:t>MIMO with single layer transmission  </a:t>
            </a:r>
            <a:endParaRPr lang="en-US" altLang="zh-CN" dirty="0"/>
          </a:p>
          <a:p>
            <a:pPr marL="1543050" lvl="3" indent="-171450">
              <a:buFontTx/>
              <a:buChar char="-"/>
            </a:pPr>
            <a:r>
              <a:rPr lang="en-US" altLang="zh-CN" dirty="0"/>
              <a:t>Rel-15 </a:t>
            </a:r>
            <a:r>
              <a:rPr lang="en-US" altLang="zh-CN" dirty="0" smtClean="0"/>
              <a:t>UE which support coherent </a:t>
            </a:r>
            <a:r>
              <a:rPr lang="en-US" altLang="zh-CN" dirty="0"/>
              <a:t>uplink </a:t>
            </a:r>
            <a:r>
              <a:rPr lang="en-US" altLang="zh-CN" dirty="0" smtClean="0"/>
              <a:t>MIMO</a:t>
            </a:r>
          </a:p>
          <a:p>
            <a:pPr marL="1085850" lvl="2" indent="-171450">
              <a:buFontTx/>
              <a:buChar char="-"/>
            </a:pPr>
            <a:r>
              <a:rPr lang="en-US" altLang="zh-CN" dirty="0" smtClean="0">
                <a:cs typeface="Times New Roman" panose="02020603050405020304" pitchFamily="18" charset="0"/>
              </a:rPr>
              <a:t>This method not applied for Rel-15 </a:t>
            </a:r>
            <a:r>
              <a:rPr lang="en-US" altLang="zh-CN" dirty="0" err="1">
                <a:cs typeface="Times New Roman" panose="02020603050405020304" pitchFamily="18" charset="0"/>
              </a:rPr>
              <a:t>nonCoherent</a:t>
            </a:r>
            <a:r>
              <a:rPr lang="en-US" altLang="zh-CN" dirty="0">
                <a:cs typeface="Times New Roman" panose="02020603050405020304" pitchFamily="18" charset="0"/>
              </a:rPr>
              <a:t> UE’s and Rel-16 </a:t>
            </a:r>
            <a:r>
              <a:rPr lang="en-US" altLang="zh-CN" dirty="0" err="1">
                <a:cs typeface="Times New Roman" panose="02020603050405020304" pitchFamily="18" charset="0"/>
              </a:rPr>
              <a:t>nonCoherent</a:t>
            </a:r>
            <a:r>
              <a:rPr lang="en-US" altLang="zh-CN" dirty="0">
                <a:cs typeface="Times New Roman" panose="02020603050405020304" pitchFamily="18" charset="0"/>
              </a:rPr>
              <a:t> without full power transmission </a:t>
            </a:r>
            <a:r>
              <a:rPr lang="en-US" altLang="zh-CN" strike="sngStrike" dirty="0">
                <a:cs typeface="Times New Roman" panose="02020603050405020304" pitchFamily="18" charset="0"/>
              </a:rPr>
              <a:t>mode1 (</a:t>
            </a:r>
            <a:r>
              <a:rPr lang="en-US" altLang="zh-CN" strike="sngStrike" dirty="0" err="1">
                <a:cs typeface="Times New Roman" panose="02020603050405020304" pitchFamily="18" charset="0"/>
              </a:rPr>
              <a:t>ul-FullPowerTransmission</a:t>
            </a:r>
            <a:r>
              <a:rPr lang="en-US" altLang="zh-CN" strike="sngStrike" dirty="0">
                <a:cs typeface="Times New Roman" panose="02020603050405020304" pitchFamily="18" charset="0"/>
              </a:rPr>
              <a:t> = fullpowerMode2 or </a:t>
            </a:r>
            <a:r>
              <a:rPr lang="en-US" altLang="zh-CN" strike="sngStrike" dirty="0" err="1">
                <a:cs typeface="Times New Roman" panose="02020603050405020304" pitchFamily="18" charset="0"/>
              </a:rPr>
              <a:t>fullpower</a:t>
            </a:r>
            <a:r>
              <a:rPr lang="en-US" altLang="zh-CN" strike="sngStrike" dirty="0">
                <a:cs typeface="Times New Roman" panose="02020603050405020304" pitchFamily="18" charset="0"/>
              </a:rPr>
              <a:t>)</a:t>
            </a:r>
            <a:endParaRPr lang="en-US" altLang="zh-CN" strike="sngStrike" dirty="0" smtClean="0"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TPMI side condition method shall be further refined under the umbrella of the hybrid methods in WF6.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6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" y="191389"/>
            <a:ext cx="10515600" cy="7432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WF2: EIRP measurement - </a:t>
            </a:r>
            <a:r>
              <a:rPr lang="en-US" altLang="zh-CN" sz="3200" dirty="0">
                <a:latin typeface="+mn-lt"/>
                <a:cs typeface="Times New Roman" panose="02020603050405020304" pitchFamily="18" charset="0"/>
              </a:rPr>
              <a:t>DL polarization scan method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014984"/>
            <a:ext cx="11667744" cy="58430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Proposals</a:t>
            </a:r>
          </a:p>
          <a:p>
            <a:pPr lvl="1"/>
            <a:r>
              <a:rPr lang="en-US" sz="1800" dirty="0" smtClean="0">
                <a:cs typeface="Times New Roman" panose="02020603050405020304" pitchFamily="18" charset="0"/>
              </a:rPr>
              <a:t>Alt </a:t>
            </a:r>
            <a:r>
              <a:rPr lang="en-US" sz="1800" dirty="0">
                <a:cs typeface="Times New Roman" panose="02020603050405020304" pitchFamily="18" charset="0"/>
              </a:rPr>
              <a:t>2-1-5-1: DL pol. Scan is not valid </a:t>
            </a:r>
            <a:r>
              <a:rPr lang="en-US" sz="1800" dirty="0" smtClean="0">
                <a:cs typeface="Times New Roman" panose="02020603050405020304" pitchFamily="18" charset="0"/>
              </a:rPr>
              <a:t>(Anritsu</a:t>
            </a:r>
            <a:r>
              <a:rPr lang="en-US" sz="1800" dirty="0">
                <a:cs typeface="Times New Roman" panose="02020603050405020304" pitchFamily="18" charset="0"/>
              </a:rPr>
              <a:t>, Qualcomm, Samsung, vivo, R&amp;S, OPPO, Sony, </a:t>
            </a:r>
            <a:r>
              <a:rPr lang="en-US" sz="1800" dirty="0" smtClean="0">
                <a:cs typeface="Times New Roman" panose="02020603050405020304" pitchFamily="18" charset="0"/>
              </a:rPr>
              <a:t>Ericsson) </a:t>
            </a:r>
            <a:r>
              <a:rPr lang="en-US" sz="1800" dirty="0">
                <a:cs typeface="Times New Roman" panose="02020603050405020304" pitchFamily="18" charset="0"/>
              </a:rPr>
              <a:t>(8)</a:t>
            </a:r>
            <a:endParaRPr lang="en-US" sz="1800" dirty="0" smtClean="0"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cs typeface="Times New Roman" panose="02020603050405020304" pitchFamily="18" charset="0"/>
              </a:rPr>
              <a:t>Alt </a:t>
            </a:r>
            <a:r>
              <a:rPr lang="en-US" sz="1800" dirty="0">
                <a:cs typeface="Times New Roman" panose="02020603050405020304" pitchFamily="18" charset="0"/>
              </a:rPr>
              <a:t>2-1-5-2: RAN4 to further consider the DL pol. Scan </a:t>
            </a:r>
            <a:r>
              <a:rPr lang="en-US" sz="1800" dirty="0" smtClean="0">
                <a:cs typeface="Times New Roman" panose="02020603050405020304" pitchFamily="18" charset="0"/>
              </a:rPr>
              <a:t>(LG</a:t>
            </a:r>
            <a:r>
              <a:rPr lang="en-US" sz="1800" dirty="0"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cs typeface="Times New Roman" panose="02020603050405020304" pitchFamily="18" charset="0"/>
              </a:rPr>
              <a:t>Keysight</a:t>
            </a:r>
            <a:r>
              <a:rPr lang="en-US" sz="1800" dirty="0">
                <a:cs typeface="Times New Roman" panose="02020603050405020304" pitchFamily="18" charset="0"/>
              </a:rPr>
              <a:t>, Huawei, </a:t>
            </a:r>
            <a:r>
              <a:rPr lang="en-US" sz="1800" dirty="0" smtClean="0">
                <a:cs typeface="Times New Roman" panose="02020603050405020304" pitchFamily="18" charset="0"/>
              </a:rPr>
              <a:t>Apple) </a:t>
            </a:r>
            <a:r>
              <a:rPr lang="en-US" sz="1800" dirty="0">
                <a:cs typeface="Times New Roman" panose="02020603050405020304" pitchFamily="18" charset="0"/>
              </a:rPr>
              <a:t>(4)</a:t>
            </a:r>
          </a:p>
          <a:p>
            <a:r>
              <a:rPr lang="en-US" sz="2400" dirty="0" smtClean="0">
                <a:cs typeface="Times New Roman" panose="02020603050405020304" pitchFamily="18" charset="0"/>
              </a:rPr>
              <a:t>Agreement</a:t>
            </a:r>
            <a:endParaRPr lang="en-US" sz="2400" dirty="0"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Alt </a:t>
            </a:r>
            <a:r>
              <a:rPr lang="en-US" altLang="zh-CN" sz="2000" dirty="0">
                <a:cs typeface="Times New Roman" panose="02020603050405020304" pitchFamily="18" charset="0"/>
              </a:rPr>
              <a:t>2-1-5-1: The DL pol. scan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method </a:t>
            </a:r>
            <a:r>
              <a:rPr lang="en-US" altLang="zh-CN" sz="2000" dirty="0">
                <a:cs typeface="Times New Roman" panose="02020603050405020304" pitchFamily="18" charset="0"/>
              </a:rPr>
              <a:t>is not a valid method to enhance UE EIRP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measurement</a:t>
            </a: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The agreements based on the assumption that the adopted hybrid test method(s) which described in WF 6 can ensure the test coverage for all UEs</a:t>
            </a:r>
            <a:r>
              <a:rPr lang="en-US" altLang="zh-CN" sz="2000" dirty="0">
                <a:cs typeface="Times New Roman" panose="02020603050405020304" pitchFamily="18" charset="0"/>
              </a:rPr>
              <a:t>.</a:t>
            </a:r>
            <a:endParaRPr lang="en-US" altLang="zh-CN" sz="20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" y="191389"/>
            <a:ext cx="10515600" cy="7432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WF3: EIRP measurement - </a:t>
            </a:r>
            <a:r>
              <a:rPr lang="en-US" altLang="zh-CN" sz="3200" dirty="0">
                <a:latin typeface="+mn-lt"/>
                <a:cs typeface="Times New Roman" panose="02020603050405020304" pitchFamily="18" charset="0"/>
              </a:rPr>
              <a:t>Test mode to trigger TX diversity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014984"/>
            <a:ext cx="11667744" cy="58430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Proposals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Alt </a:t>
            </a:r>
            <a:r>
              <a:rPr lang="en-US" sz="1800" dirty="0" smtClean="0">
                <a:cs typeface="Times New Roman" panose="02020603050405020304" pitchFamily="18" charset="0"/>
              </a:rPr>
              <a:t>2-1-3-1: remove </a:t>
            </a:r>
            <a:r>
              <a:rPr lang="en-US" sz="1800" dirty="0">
                <a:cs typeface="Times New Roman" panose="02020603050405020304" pitchFamily="18" charset="0"/>
              </a:rPr>
              <a:t>test mode from list of candidate solutions (Qualcomm, Sony, Huawei, Ericsson, </a:t>
            </a:r>
            <a:r>
              <a:rPr lang="en-US" sz="1800" dirty="0" smtClean="0">
                <a:cs typeface="Times New Roman" panose="02020603050405020304" pitchFamily="18" charset="0"/>
              </a:rPr>
              <a:t>Apple)</a:t>
            </a:r>
            <a:endParaRPr lang="en-US" sz="1800" dirty="0">
              <a:cs typeface="Times New Roman" panose="02020603050405020304" pitchFamily="18" charset="0"/>
            </a:endParaRP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Alt </a:t>
            </a:r>
            <a:r>
              <a:rPr lang="en-US" sz="1800" dirty="0" smtClean="0">
                <a:cs typeface="Times New Roman" panose="02020603050405020304" pitchFamily="18" charset="0"/>
              </a:rPr>
              <a:t>2-1-3-2: confirm </a:t>
            </a:r>
            <a:r>
              <a:rPr lang="en-US" sz="1800" dirty="0">
                <a:cs typeface="Times New Roman" panose="02020603050405020304" pitchFamily="18" charset="0"/>
              </a:rPr>
              <a:t>test mode as a solution (Anritsu, Samsung, LG, </a:t>
            </a:r>
            <a:r>
              <a:rPr lang="en-US" sz="1800" dirty="0" err="1" smtClean="0">
                <a:cs typeface="Times New Roman" panose="02020603050405020304" pitchFamily="18" charset="0"/>
              </a:rPr>
              <a:t>Keysight</a:t>
            </a:r>
            <a:r>
              <a:rPr lang="en-US" sz="1800" dirty="0" smtClean="0"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1800" dirty="0" smtClean="0">
                <a:cs typeface="Times New Roman" panose="02020603050405020304" pitchFamily="18" charset="0"/>
              </a:rPr>
              <a:t>Alt 2-1-3-3: RAN4 </a:t>
            </a:r>
            <a:r>
              <a:rPr lang="en-US" sz="1800" dirty="0">
                <a:cs typeface="Times New Roman" panose="02020603050405020304" pitchFamily="18" charset="0"/>
              </a:rPr>
              <a:t>should not go with test mode unless this is the only solution (vivo, R&amp;S, </a:t>
            </a:r>
            <a:r>
              <a:rPr lang="en-US" sz="1800" dirty="0" smtClean="0">
                <a:cs typeface="Times New Roman" panose="02020603050405020304" pitchFamily="18" charset="0"/>
              </a:rPr>
              <a:t>OPPO)</a:t>
            </a:r>
            <a:endParaRPr lang="en-US" sz="1800" dirty="0">
              <a:cs typeface="Times New Roman" panose="02020603050405020304" pitchFamily="18" charset="0"/>
            </a:endParaRPr>
          </a:p>
          <a:p>
            <a:r>
              <a:rPr lang="en-US" sz="2400" dirty="0" smtClean="0">
                <a:cs typeface="Times New Roman" panose="02020603050405020304" pitchFamily="18" charset="0"/>
              </a:rPr>
              <a:t>Agreement</a:t>
            </a: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RAN4 </a:t>
            </a:r>
            <a:r>
              <a:rPr lang="en-US" altLang="zh-CN" sz="2000" dirty="0">
                <a:cs typeface="Times New Roman" panose="02020603050405020304" pitchFamily="18" charset="0"/>
              </a:rPr>
              <a:t>should not go with test mode unless this is the only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solution. If identified, it should be discussed under the umbrella of the hybrid methods in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WF6</a:t>
            </a:r>
          </a:p>
          <a:p>
            <a:pPr marL="457200" lvl="1" indent="0">
              <a:buNone/>
            </a:pPr>
            <a:endParaRPr lang="en-US" altLang="zh-CN" sz="2000" strike="sngStrike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CN" sz="2000" dirty="0" smtClean="0">
                <a:cs typeface="Times New Roman" panose="02020603050405020304" pitchFamily="18" charset="0"/>
              </a:rPr>
              <a:t>Option 1: Introduce TPMI side condition test method only </a:t>
            </a:r>
          </a:p>
          <a:p>
            <a:pPr marL="457200" lvl="1" indent="0">
              <a:buNone/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  . FFS whether additional test methods need to be introduced </a:t>
            </a:r>
            <a:endParaRPr lang="en-US" altLang="zh-CN" sz="20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CN" sz="2000" dirty="0" smtClean="0">
                <a:cs typeface="Times New Roman" panose="02020603050405020304" pitchFamily="18" charset="0"/>
              </a:rPr>
              <a:t>Option 2:  Introduce TPMI side condition + </a:t>
            </a:r>
            <a:r>
              <a:rPr lang="en-US" altLang="zh-CN" sz="2000" dirty="0">
                <a:cs typeface="Times New Roman" panose="02020603050405020304" pitchFamily="18" charset="0"/>
              </a:rPr>
              <a:t>DL scan / test mode to trigger TX diversity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(backup method up to OEM declaration )    </a:t>
            </a:r>
          </a:p>
          <a:p>
            <a:pPr marL="457200" lvl="1" indent="0">
              <a:buNone/>
            </a:pPr>
            <a:r>
              <a:rPr lang="en-US" altLang="zh-CN" sz="2000" dirty="0" smtClean="0">
                <a:cs typeface="Times New Roman" panose="02020603050405020304" pitchFamily="18" charset="0"/>
              </a:rPr>
              <a:t>Option 3</a:t>
            </a:r>
            <a:r>
              <a:rPr lang="en-US" altLang="zh-CN" sz="2000" dirty="0">
                <a:cs typeface="Times New Roman" panose="02020603050405020304" pitchFamily="18" charset="0"/>
              </a:rPr>
              <a:t>: Introduce TPMI side condition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+</a:t>
            </a:r>
            <a:r>
              <a:rPr lang="en-US" altLang="zh-CN" sz="2000" dirty="0">
                <a:cs typeface="Times New Roman" panose="02020603050405020304" pitchFamily="18" charset="0"/>
              </a:rPr>
              <a:t>test mode to trigger TX diversity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(backup method)</a:t>
            </a:r>
          </a:p>
          <a:p>
            <a:pPr marL="457200" lvl="1" indent="0">
              <a:buNone/>
            </a:pPr>
            <a:endParaRPr lang="en-US" altLang="zh-CN" sz="20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zh-CN" sz="20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zh-CN" sz="20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zh-CN" sz="20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6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" y="191389"/>
            <a:ext cx="12121896" cy="743239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WF4: EIRP measurement 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– power up command to trigger TX </a:t>
            </a:r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diversity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014984"/>
            <a:ext cx="11667744" cy="58430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Proposal</a:t>
            </a:r>
          </a:p>
          <a:p>
            <a:pPr lvl="1"/>
            <a:r>
              <a:rPr lang="en-US" altLang="zh-CN" sz="1800" dirty="0" smtClean="0"/>
              <a:t>Test </a:t>
            </a:r>
            <a:r>
              <a:rPr lang="en-US" altLang="zh-CN" sz="1800" dirty="0"/>
              <a:t>enhancement for EIRP shall focus on the power command as it is the only command that the network can use to control the UE output power in the field</a:t>
            </a:r>
            <a:endParaRPr lang="en-US" sz="1800" dirty="0" smtClean="0">
              <a:cs typeface="Times New Roman" panose="02020603050405020304" pitchFamily="18" charset="0"/>
            </a:endParaRPr>
          </a:p>
          <a:p>
            <a:r>
              <a:rPr lang="en-US" sz="2400" dirty="0" smtClean="0">
                <a:cs typeface="Times New Roman" panose="02020603050405020304" pitchFamily="18" charset="0"/>
              </a:rPr>
              <a:t>Agreement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The </a:t>
            </a:r>
            <a:r>
              <a:rPr lang="en-US" sz="2000" dirty="0">
                <a:cs typeface="Times New Roman" panose="02020603050405020304" pitchFamily="18" charset="0"/>
              </a:rPr>
              <a:t>power up command to trigger TX diversity is not a feasible method to enhance the UE EIRP </a:t>
            </a:r>
            <a:r>
              <a:rPr lang="en-US" sz="2000" dirty="0" smtClean="0">
                <a:cs typeface="Times New Roman" panose="02020603050405020304" pitchFamily="18" charset="0"/>
              </a:rPr>
              <a:t>measurement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3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" y="191389"/>
            <a:ext cx="10515600" cy="7432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WF5: EIRP measurement – Configuration of </a:t>
            </a:r>
            <a:r>
              <a:rPr lang="en-US" altLang="zh-CN" sz="3200" dirty="0" smtClean="0">
                <a:latin typeface="+mn-lt"/>
                <a:cs typeface="Times New Roman" panose="02020603050405020304" pitchFamily="18" charset="0"/>
              </a:rPr>
              <a:t>2-port </a:t>
            </a:r>
            <a:r>
              <a:rPr lang="en-US" altLang="zh-CN" sz="3200" dirty="0">
                <a:latin typeface="+mn-lt"/>
                <a:cs typeface="Times New Roman" panose="02020603050405020304" pitchFamily="18" charset="0"/>
              </a:rPr>
              <a:t>CSI-RS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014984"/>
            <a:ext cx="11667744" cy="58430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Proposal</a:t>
            </a:r>
          </a:p>
          <a:p>
            <a:pPr lvl="1"/>
            <a:r>
              <a:rPr lang="en-GB" altLang="zh-CN" sz="2000" dirty="0"/>
              <a:t>“2-port CSI-RS” shall be provided in EIRP test procedure; it can be provided simultaneously or </a:t>
            </a:r>
            <a:r>
              <a:rPr lang="en-GB" altLang="zh-CN" sz="2000" dirty="0" smtClean="0"/>
              <a:t>sequentially</a:t>
            </a:r>
            <a:endParaRPr lang="en-US" sz="2000" dirty="0" smtClean="0">
              <a:cs typeface="Times New Roman" panose="02020603050405020304" pitchFamily="18" charset="0"/>
            </a:endParaRPr>
          </a:p>
          <a:p>
            <a:r>
              <a:rPr lang="en-US" sz="2400" dirty="0" smtClean="0">
                <a:cs typeface="Times New Roman" panose="02020603050405020304" pitchFamily="18" charset="0"/>
              </a:rPr>
              <a:t>Open issues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Simultaneous </a:t>
            </a:r>
            <a:r>
              <a:rPr lang="en-US" sz="2000" dirty="0">
                <a:cs typeface="Times New Roman" panose="02020603050405020304" pitchFamily="18" charset="0"/>
              </a:rPr>
              <a:t>vs. sequential configuration and whether sequential is feasible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Mapping </a:t>
            </a:r>
            <a:r>
              <a:rPr lang="en-US" sz="2000" dirty="0">
                <a:cs typeface="Times New Roman" panose="02020603050405020304" pitchFamily="18" charset="0"/>
              </a:rPr>
              <a:t>between ports and polarizations in the test equipment and whether this is feasible for test equipment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Applicability </a:t>
            </a:r>
            <a:r>
              <a:rPr lang="en-US" sz="2000" dirty="0">
                <a:cs typeface="Times New Roman" panose="02020603050405020304" pitchFamily="18" charset="0"/>
              </a:rPr>
              <a:t>to Rel-16 beam correspondence capabilities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Whether </a:t>
            </a:r>
            <a:r>
              <a:rPr lang="en-US" sz="2000" dirty="0">
                <a:cs typeface="Times New Roman" panose="02020603050405020304" pitchFamily="18" charset="0"/>
              </a:rPr>
              <a:t>phase coherency between ports at the test equipment side is needed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Whether </a:t>
            </a:r>
            <a:r>
              <a:rPr lang="en-US" sz="2000" dirty="0">
                <a:cs typeface="Times New Roman" panose="02020603050405020304" pitchFamily="18" charset="0"/>
              </a:rPr>
              <a:t>this configuration can actually help to trigger TX diversity behavior at the UE</a:t>
            </a:r>
          </a:p>
          <a:p>
            <a:r>
              <a:rPr lang="en-US" sz="2400" dirty="0" smtClean="0">
                <a:cs typeface="Times New Roman" panose="02020603050405020304" pitchFamily="18" charset="0"/>
              </a:rPr>
              <a:t>Agreement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further </a:t>
            </a:r>
            <a:r>
              <a:rPr lang="en-US" sz="2000" dirty="0">
                <a:cs typeface="Times New Roman" panose="02020603050405020304" pitchFamily="18" charset="0"/>
              </a:rPr>
              <a:t>discuss 2-port </a:t>
            </a:r>
            <a:r>
              <a:rPr lang="en-US" sz="2000" dirty="0" smtClean="0">
                <a:cs typeface="Times New Roman" panose="02020603050405020304" pitchFamily="18" charset="0"/>
              </a:rPr>
              <a:t>CSI-RS method under the umbrella of the hybrid methods in WF6 if above issues could be addressed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4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" y="191389"/>
            <a:ext cx="10515600" cy="7432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WF6: EIRP measurement – hybrid methods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014984"/>
            <a:ext cx="11667744" cy="58430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Proposal</a:t>
            </a:r>
          </a:p>
          <a:p>
            <a:pPr lvl="1"/>
            <a:r>
              <a:rPr lang="en-GB" altLang="zh-CN" sz="2000" dirty="0"/>
              <a:t>select the method based on manufacturer declaration:</a:t>
            </a:r>
          </a:p>
          <a:p>
            <a:pPr lvl="2"/>
            <a:r>
              <a:rPr lang="en-GB" altLang="zh-CN" sz="1800" dirty="0" smtClean="0"/>
              <a:t>a.	If </a:t>
            </a:r>
            <a:r>
              <a:rPr lang="en-GB" altLang="zh-CN" sz="1800" dirty="0"/>
              <a:t>UE declares </a:t>
            </a:r>
            <a:r>
              <a:rPr lang="en-GB" altLang="zh-CN" sz="1800" dirty="0" err="1"/>
              <a:t>codebookSubset</a:t>
            </a:r>
            <a:r>
              <a:rPr lang="en-GB" altLang="zh-CN" sz="1800" dirty="0"/>
              <a:t> = </a:t>
            </a:r>
            <a:r>
              <a:rPr lang="en-GB" altLang="zh-CN" sz="1800" dirty="0" err="1"/>
              <a:t>fullyAndPartialAndNonCoherent</a:t>
            </a:r>
            <a:r>
              <a:rPr lang="en-GB" altLang="zh-CN" sz="1800" dirty="0"/>
              <a:t>, TPMI index is set to [2]. This is applicable to UE’s from Rel.15 onwards.</a:t>
            </a:r>
          </a:p>
          <a:p>
            <a:pPr lvl="2"/>
            <a:r>
              <a:rPr lang="en-GB" altLang="zh-CN" sz="1800" dirty="0" smtClean="0"/>
              <a:t>b.	If </a:t>
            </a:r>
            <a:r>
              <a:rPr lang="en-GB" altLang="zh-CN" sz="1800" dirty="0"/>
              <a:t>UE declares </a:t>
            </a:r>
            <a:r>
              <a:rPr lang="en-GB" altLang="zh-CN" sz="1800" dirty="0" err="1"/>
              <a:t>codebookSubset</a:t>
            </a:r>
            <a:r>
              <a:rPr lang="en-GB" altLang="zh-CN" sz="1800" dirty="0"/>
              <a:t> = </a:t>
            </a:r>
            <a:r>
              <a:rPr lang="en-GB" altLang="zh-CN" sz="1800" dirty="0" err="1"/>
              <a:t>nonCoherent</a:t>
            </a:r>
            <a:r>
              <a:rPr lang="en-GB" altLang="zh-CN" sz="1800" dirty="0"/>
              <a:t> and ul-FullPowerTransmission-r16 = fullpowerMode1, TPMI index is set to [2]. This is applicable to UE’s from Rel.16 onwards.</a:t>
            </a:r>
          </a:p>
          <a:p>
            <a:pPr lvl="2"/>
            <a:r>
              <a:rPr lang="en-GB" altLang="zh-CN" sz="1800" dirty="0" smtClean="0"/>
              <a:t>c</a:t>
            </a:r>
            <a:r>
              <a:rPr lang="en-GB" altLang="zh-CN" sz="1800" dirty="0"/>
              <a:t>.	Otherwise, an alternate method TBC is to be used (e.g. 2-port CSI-RS, test mode or other).</a:t>
            </a:r>
          </a:p>
          <a:p>
            <a:r>
              <a:rPr lang="en-US" sz="2400" dirty="0" smtClean="0">
                <a:cs typeface="Times New Roman" panose="02020603050405020304" pitchFamily="18" charset="0"/>
              </a:rPr>
              <a:t>Agreement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Different </a:t>
            </a:r>
            <a:r>
              <a:rPr lang="en-US" sz="2000" dirty="0">
                <a:cs typeface="Times New Roman" panose="02020603050405020304" pitchFamily="18" charset="0"/>
              </a:rPr>
              <a:t>approaches can be adopted based on UE </a:t>
            </a:r>
            <a:r>
              <a:rPr lang="en-US" sz="2000" dirty="0" smtClean="0">
                <a:cs typeface="Times New Roman" panose="02020603050405020304" pitchFamily="18" charset="0"/>
              </a:rPr>
              <a:t>capability, detailed applicability rule can be further discussed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TPMI method is applicable for EIRP measurement test cases for </a:t>
            </a:r>
            <a:r>
              <a:rPr lang="en-US" altLang="zh-CN" sz="2000" dirty="0">
                <a:cs typeface="Times New Roman" panose="02020603050405020304" pitchFamily="18" charset="0"/>
              </a:rPr>
              <a:t>1 layer transmission with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2 </a:t>
            </a:r>
            <a:r>
              <a:rPr lang="en-US" altLang="zh-CN" sz="2000" dirty="0">
                <a:cs typeface="Times New Roman" panose="02020603050405020304" pitchFamily="18" charset="0"/>
              </a:rPr>
              <a:t>SRS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ports </a:t>
            </a:r>
            <a:r>
              <a:rPr lang="en-US" altLang="zh-CN" sz="2000" dirty="0">
                <a:cs typeface="Times New Roman" panose="02020603050405020304" pitchFamily="18" charset="0"/>
              </a:rPr>
              <a:t>configured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.</a:t>
            </a:r>
            <a:endParaRPr lang="en-US" sz="2000" dirty="0" smtClean="0"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UE supporting transparent TX diversity shall be considered in the applicability rule of hybrid methods if there is EIRP measurement test case for 1 layer transmission with 1 </a:t>
            </a:r>
            <a:r>
              <a:rPr lang="en-US" altLang="zh-CN" sz="2000" dirty="0" smtClean="0">
                <a:cs typeface="Times New Roman" panose="02020603050405020304" pitchFamily="18" charset="0"/>
              </a:rPr>
              <a:t>SRS port configured</a:t>
            </a:r>
            <a:r>
              <a:rPr lang="en-US" sz="2000" dirty="0" smtClean="0">
                <a:cs typeface="Times New Roman" panose="02020603050405020304" pitchFamily="18" charset="0"/>
              </a:rPr>
              <a:t>.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" y="191389"/>
            <a:ext cx="10515600" cy="7432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WF7: UL demodulation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014984"/>
            <a:ext cx="11667744" cy="58430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Proposal</a:t>
            </a:r>
          </a:p>
          <a:p>
            <a:pPr lvl="1"/>
            <a:r>
              <a:rPr lang="en-US" sz="2000" dirty="0">
                <a:cs typeface="Times New Roman" panose="02020603050405020304" pitchFamily="18" charset="0"/>
              </a:rPr>
              <a:t>It is proposed to confirm the dual polarization coherent receivers measurement setup as the enhancement which addresses the UE demodulation part of the polarization mismatch objective</a:t>
            </a:r>
            <a:endParaRPr lang="en-US" sz="2000" dirty="0" smtClean="0">
              <a:cs typeface="Times New Roman" panose="02020603050405020304" pitchFamily="18" charset="0"/>
            </a:endParaRPr>
          </a:p>
          <a:p>
            <a:r>
              <a:rPr lang="en-US" sz="2400" dirty="0" smtClean="0">
                <a:cs typeface="Times New Roman" panose="02020603050405020304" pitchFamily="18" charset="0"/>
              </a:rPr>
              <a:t>Agreement</a:t>
            </a:r>
          </a:p>
          <a:p>
            <a:pPr lvl="1"/>
            <a:r>
              <a:rPr lang="en-US" sz="2000" dirty="0" smtClean="0">
                <a:cs typeface="Times New Roman" panose="02020603050405020304" pitchFamily="18" charset="0"/>
              </a:rPr>
              <a:t>RAN4 confirms the </a:t>
            </a:r>
            <a:r>
              <a:rPr lang="en-US" sz="2000" dirty="0">
                <a:cs typeface="Times New Roman" panose="02020603050405020304" pitchFamily="18" charset="0"/>
              </a:rPr>
              <a:t>dual polarization coherent receivers measurement setup as the enhancement which addresses the UE demodulation part of the polarization mismatch objective</a:t>
            </a:r>
          </a:p>
          <a:p>
            <a:pPr lvl="1"/>
            <a:endParaRPr lang="en-US" sz="16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2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1486</Words>
  <Application>Microsoft Office PowerPoint</Application>
  <PresentationFormat>自定义</PresentationFormat>
  <Paragraphs>140</Paragraphs>
  <Slides>10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Theme</vt:lpstr>
      <vt:lpstr>PowerPoint 演示文稿</vt:lpstr>
      <vt:lpstr>Background</vt:lpstr>
      <vt:lpstr>WF1: EIRP measurement - TPMI side condition method</vt:lpstr>
      <vt:lpstr>WF2: EIRP measurement - DL polarization scan method</vt:lpstr>
      <vt:lpstr>WF3: EIRP measurement - Test mode to trigger TX diversity</vt:lpstr>
      <vt:lpstr>WF4: EIRP measurement – power up command to trigger TX diversity</vt:lpstr>
      <vt:lpstr>WF5: EIRP measurement – Configuration of 2-port CSI-RS</vt:lpstr>
      <vt:lpstr>WF6: EIRP measurement – hybrid methods</vt:lpstr>
      <vt:lpstr>WF7: UL demodulation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Samsung</cp:lastModifiedBy>
  <cp:revision>127</cp:revision>
  <dcterms:created xsi:type="dcterms:W3CDTF">2020-11-05T21:09:06Z</dcterms:created>
  <dcterms:modified xsi:type="dcterms:W3CDTF">2020-11-10T16:28:05Z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D:\RAN4 Meeting Doc\RAN4_97e\Management\GTW\GTW1110\draft R4-2017594 WF_testability_polarization_objective_v02.pptx</vt:lpwstr>
  </property>
</Properties>
</file>