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4"/>
  </p:notesMasterIdLst>
  <p:handoutMasterIdLst>
    <p:handoutMasterId r:id="rId25"/>
  </p:handoutMasterIdLst>
  <p:sldIdLst>
    <p:sldId id="341" r:id="rId5"/>
    <p:sldId id="363" r:id="rId6"/>
    <p:sldId id="364" r:id="rId7"/>
    <p:sldId id="365" r:id="rId8"/>
    <p:sldId id="366" r:id="rId9"/>
    <p:sldId id="383" r:id="rId10"/>
    <p:sldId id="371" r:id="rId11"/>
    <p:sldId id="372" r:id="rId12"/>
    <p:sldId id="373" r:id="rId13"/>
    <p:sldId id="385" r:id="rId14"/>
    <p:sldId id="374" r:id="rId15"/>
    <p:sldId id="375" r:id="rId16"/>
    <p:sldId id="384" r:id="rId17"/>
    <p:sldId id="376" r:id="rId18"/>
    <p:sldId id="381" r:id="rId19"/>
    <p:sldId id="382" r:id="rId20"/>
    <p:sldId id="377" r:id="rId21"/>
    <p:sldId id="378" r:id="rId22"/>
    <p:sldId id="379" r:id="rId23"/>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sson" initials="E" lastIdx="6" clrIdx="0">
    <p:extLst>
      <p:ext uri="{19B8F6BF-5375-455C-9EA6-DF929625EA0E}">
        <p15:presenceInfo xmlns:p15="http://schemas.microsoft.com/office/powerpoint/2012/main" userId="Erics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10" autoAdjust="0"/>
    <p:restoredTop sz="94705" autoAdjust="0"/>
  </p:normalViewPr>
  <p:slideViewPr>
    <p:cSldViewPr snapToGrid="0">
      <p:cViewPr varScale="1">
        <p:scale>
          <a:sx n="78" d="100"/>
          <a:sy n="78" d="100"/>
        </p:scale>
        <p:origin x="82" y="134"/>
      </p:cViewPr>
      <p:guideLst>
        <p:guide orient="horz" pos="2160"/>
        <p:guide pos="3840"/>
      </p:guideLst>
    </p:cSldViewPr>
  </p:slideViewPr>
  <p:outlineViewPr>
    <p:cViewPr>
      <p:scale>
        <a:sx n="33" d="100"/>
        <a:sy n="33" d="100"/>
      </p:scale>
      <p:origin x="0" y="5741"/>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nus Larsson K" userId="c9b12698-ff58-48bd-93ce-7160bdd83897" providerId="ADAL" clId="{37394AF9-3193-4548-8C11-80244851EBED}"/>
    <pc:docChg chg="custSel modSld">
      <pc:chgData name="Magnus Larsson K" userId="c9b12698-ff58-48bd-93ce-7160bdd83897" providerId="ADAL" clId="{37394AF9-3193-4548-8C11-80244851EBED}" dt="2020-11-11T15:54:46.829" v="16" actId="1592"/>
      <pc:docMkLst>
        <pc:docMk/>
      </pc:docMkLst>
      <pc:sldChg chg="addCm delCm modCm">
        <pc:chgData name="Magnus Larsson K" userId="c9b12698-ff58-48bd-93ce-7160bdd83897" providerId="ADAL" clId="{37394AF9-3193-4548-8C11-80244851EBED}" dt="2020-11-11T15:54:39.949" v="14" actId="1592"/>
        <pc:sldMkLst>
          <pc:docMk/>
          <pc:sldMk cId="2338882939" sldId="373"/>
        </pc:sldMkLst>
      </pc:sldChg>
      <pc:sldChg chg="addCm delCm modCm">
        <pc:chgData name="Magnus Larsson K" userId="c9b12698-ff58-48bd-93ce-7160bdd83897" providerId="ADAL" clId="{37394AF9-3193-4548-8C11-80244851EBED}" dt="2020-11-11T15:54:46.829" v="16" actId="1592"/>
        <pc:sldMkLst>
          <pc:docMk/>
          <pc:sldMk cId="1852524566" sldId="374"/>
        </pc:sldMkLst>
      </pc:sldChg>
      <pc:sldChg chg="addCm delCm modCm">
        <pc:chgData name="Magnus Larsson K" userId="c9b12698-ff58-48bd-93ce-7160bdd83897" providerId="ADAL" clId="{37394AF9-3193-4548-8C11-80244851EBED}" dt="2020-11-11T15:38:40.675" v="4"/>
        <pc:sldMkLst>
          <pc:docMk/>
          <pc:sldMk cId="1415043132" sldId="383"/>
        </pc:sldMkLst>
      </pc:sldChg>
      <pc:sldChg chg="addCm delCm modCm">
        <pc:chgData name="Magnus Larsson K" userId="c9b12698-ff58-48bd-93ce-7160bdd83897" providerId="ADAL" clId="{37394AF9-3193-4548-8C11-80244851EBED}" dt="2020-11-11T15:48:35.425" v="7" actId="1592"/>
        <pc:sldMkLst>
          <pc:docMk/>
          <pc:sldMk cId="3437438161" sldId="384"/>
        </pc:sldMkLst>
      </pc:sldChg>
      <pc:sldChg chg="addCm delCm modCm">
        <pc:chgData name="Magnus Larsson K" userId="c9b12698-ff58-48bd-93ce-7160bdd83897" providerId="ADAL" clId="{37394AF9-3193-4548-8C11-80244851EBED}" dt="2020-11-11T15:54:43.104" v="15" actId="1592"/>
        <pc:sldMkLst>
          <pc:docMk/>
          <pc:sldMk cId="3174014976" sldId="385"/>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6:38:36.935" idx="2">
    <p:pos x="7116" y="2539"/>
    <p:text>DISAGREE (The starting point would be existing rel-16 requirements and then we remove or add to that, if and when needed, based on analysis. There might also be additional requirements depending on the RAN1/RAN2 work. However there is significant dependency of RRM on RAN1 and RAN2 work and also on the progress in the RF. Therefore, RRM related agreements can be done once RAN1/RAN2 design has sufficiently progressed and there are agreements on RF on scenarios etc.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2003174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4721959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BB8994A5-D808-4BF9-9C30-40F75349FF45}"/>
              </a:ext>
            </a:extLst>
          </p:cNvPr>
          <p:cNvSpPr txBox="1">
            <a:spLocks noChangeArrowheads="1"/>
          </p:cNvSpPr>
          <p:nvPr userDrawn="1"/>
        </p:nvSpPr>
        <p:spPr bwMode="auto">
          <a:xfrm>
            <a:off x="133350" y="36513"/>
            <a:ext cx="5810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&lt;</a:t>
            </a:r>
            <a:r>
              <a:rPr lang="sv-SE" altLang="en-US" sz="1200" b="1" i="1" dirty="0">
                <a:latin typeface="Arial "/>
              </a:rPr>
              <a:t>meeting</a:t>
            </a:r>
            <a:r>
              <a:rPr lang="sv-SE" altLang="en-US" sz="1200" b="1" dirty="0">
                <a:latin typeface="Arial "/>
              </a:rPr>
              <a:t>&gt;</a:t>
            </a:r>
          </a:p>
          <a:p>
            <a:pPr eaLnBrk="1" hangingPunct="1">
              <a:defRPr/>
            </a:pPr>
            <a:r>
              <a:rPr lang="sv-SE" altLang="en-US" sz="1200" b="1" dirty="0">
                <a:latin typeface="Arial "/>
              </a:rPr>
              <a:t>&lt;</a:t>
            </a:r>
            <a:r>
              <a:rPr lang="sv-SE" altLang="en-US" sz="1200" b="1" i="1" dirty="0">
                <a:latin typeface="Arial "/>
              </a:rPr>
              <a:t>location</a:t>
            </a:r>
            <a:r>
              <a:rPr lang="sv-SE" altLang="en-US" sz="1200" b="1" dirty="0">
                <a:latin typeface="Arial "/>
              </a:rPr>
              <a:t>&gt; – &lt;</a:t>
            </a:r>
            <a:r>
              <a:rPr lang="sv-SE" altLang="en-US" sz="1200" b="1" i="1" dirty="0">
                <a:latin typeface="Arial "/>
              </a:rPr>
              <a:t>month</a:t>
            </a:r>
            <a:r>
              <a:rPr lang="sv-SE" altLang="en-US" sz="1200" b="1" dirty="0">
                <a:latin typeface="Arial "/>
              </a:rPr>
              <a:t>&gt; 2019</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2020</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42862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1200" b="1" dirty="0">
                <a:latin typeface="Arial "/>
              </a:rPr>
              <a:t>3GPP TSG-RAN WG4 Meeting # 97-e</a:t>
            </a:r>
            <a:r>
              <a:rPr lang="sv-SE" altLang="en-US" sz="1200" b="1" dirty="0">
                <a:latin typeface="Arial "/>
              </a:rPr>
              <a:t>	</a:t>
            </a:r>
          </a:p>
          <a:p>
            <a:pPr eaLnBrk="1" hangingPunct="1">
              <a:defRPr/>
            </a:pPr>
            <a:r>
              <a:rPr lang="sv-SE" altLang="en-US" sz="1200" b="1" dirty="0">
                <a:latin typeface="Arial "/>
              </a:rPr>
              <a:t>E-meeting, 2 - 13th November 2020</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R4-2017268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US" altLang="en-US" noProof="0" dirty="0"/>
              <a:t>WF on NR NTN RRM requirements</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endParaRPr lang="en-US" altLang="en-US" noProof="0" dirty="0"/>
          </a:p>
          <a:p>
            <a:pPr marL="0" indent="0" eaLnBrk="1" hangingPunct="1">
              <a:buFontTx/>
              <a:buNone/>
            </a:pPr>
            <a:r>
              <a:rPr lang="en-US" altLang="en-US" noProof="0" dirty="0"/>
              <a:t>Moderator, THALES</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876168" cy="1325563"/>
          </a:xfrm>
        </p:spPr>
        <p:txBody>
          <a:bodyPr/>
          <a:lstStyle/>
          <a:p>
            <a:r>
              <a:rPr lang="en-US" sz="3600" noProof="0" dirty="0"/>
              <a:t>Topic #4: NTN UL Time synchronization requirements (cont’d)</a:t>
            </a:r>
          </a:p>
        </p:txBody>
      </p:sp>
      <p:sp>
        <p:nvSpPr>
          <p:cNvPr id="3" name="Espace réservé du contenu 2"/>
          <p:cNvSpPr>
            <a:spLocks noGrp="1"/>
          </p:cNvSpPr>
          <p:nvPr>
            <p:ph idx="1"/>
          </p:nvPr>
        </p:nvSpPr>
        <p:spPr>
          <a:xfrm>
            <a:off x="838200" y="1800225"/>
            <a:ext cx="10515600" cy="4224338"/>
          </a:xfrm>
        </p:spPr>
        <p:txBody>
          <a:bodyPr/>
          <a:lstStyle/>
          <a:p>
            <a:r>
              <a:rPr lang="en-US" sz="2400" noProof="0" dirty="0"/>
              <a:t>Test definition should be considered by RAN4 for NTN delay compensation. The test can be discussed once the core requirements are completed.</a:t>
            </a:r>
          </a:p>
          <a:p>
            <a:pPr lvl="1"/>
            <a:r>
              <a:rPr lang="en-US" dirty="0">
                <a:solidFill>
                  <a:srgbClr val="FF6600"/>
                </a:solidFill>
              </a:rPr>
              <a:t>Potential agreement with changes:</a:t>
            </a:r>
            <a:r>
              <a:rPr lang="en-US" dirty="0"/>
              <a:t> </a:t>
            </a:r>
            <a:r>
              <a:rPr lang="en-US" dirty="0">
                <a:solidFill>
                  <a:srgbClr val="FF6600"/>
                </a:solidFill>
              </a:rPr>
              <a:t>“Test definition should be considered by RAN4 for NTN delay compensation. The test can be discussed once the core requirements are completed</a:t>
            </a:r>
            <a:r>
              <a:rPr lang="en-US" u="sng" dirty="0">
                <a:solidFill>
                  <a:srgbClr val="FF6600"/>
                </a:solidFill>
              </a:rPr>
              <a:t>, if such a test is found feasible</a:t>
            </a:r>
            <a:r>
              <a:rPr lang="en-US" dirty="0">
                <a:solidFill>
                  <a:srgbClr val="FF6600"/>
                </a:solidFill>
              </a:rPr>
              <a:t>”. </a:t>
            </a:r>
          </a:p>
          <a:p>
            <a:pPr lvl="1"/>
            <a:endParaRPr lang="en-US" sz="2800" noProof="0" dirty="0">
              <a:solidFill>
                <a:srgbClr val="7030A0"/>
              </a:solidFill>
            </a:endParaRPr>
          </a:p>
        </p:txBody>
      </p:sp>
    </p:spTree>
    <p:extLst>
      <p:ext uri="{BB962C8B-B14F-4D97-AF65-F5344CB8AC3E}">
        <p14:creationId xmlns:p14="http://schemas.microsoft.com/office/powerpoint/2010/main" val="3174014976"/>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a:t>Topic #5: NTN UL frequency synchronization requirement</a:t>
            </a:r>
          </a:p>
        </p:txBody>
      </p:sp>
      <p:sp>
        <p:nvSpPr>
          <p:cNvPr id="3" name="Espace réservé du contenu 2"/>
          <p:cNvSpPr>
            <a:spLocks noGrp="1"/>
          </p:cNvSpPr>
          <p:nvPr>
            <p:ph idx="1"/>
          </p:nvPr>
        </p:nvSpPr>
        <p:spPr/>
        <p:txBody>
          <a:bodyPr/>
          <a:lstStyle/>
          <a:p>
            <a:r>
              <a:rPr lang="en-US" sz="2400" noProof="0" dirty="0"/>
              <a:t>Even if UE Doppler UL pre-compensation method is based on GNSS, NTN UL Synchronization Requirement can be considered in RF session.</a:t>
            </a:r>
          </a:p>
          <a:p>
            <a:pPr lvl="1"/>
            <a:r>
              <a:rPr lang="en-US" sz="2000" dirty="0">
                <a:solidFill>
                  <a:schemeClr val="accent6">
                    <a:lumMod val="75000"/>
                  </a:schemeClr>
                </a:solidFill>
              </a:rPr>
              <a:t>No concern raised so far. It is agreed to have </a:t>
            </a:r>
            <a:r>
              <a:rPr lang="en-GB" sz="2000" dirty="0">
                <a:solidFill>
                  <a:schemeClr val="accent6">
                    <a:lumMod val="75000"/>
                  </a:schemeClr>
                </a:solidFill>
              </a:rPr>
              <a:t>UL pre-compensation method based on GNSS. The final UE UL frequency accuracy requirement is defined in RAN4 UE RF session.</a:t>
            </a:r>
          </a:p>
          <a:p>
            <a:pPr marL="457200" lvl="1" indent="0">
              <a:buNone/>
            </a:pPr>
            <a:endParaRPr lang="en-US" sz="2000" dirty="0">
              <a:solidFill>
                <a:schemeClr val="accent6">
                  <a:lumMod val="75000"/>
                </a:schemeClr>
              </a:solidFill>
            </a:endParaRPr>
          </a:p>
          <a:p>
            <a:r>
              <a:rPr lang="en-US" sz="2400" dirty="0"/>
              <a:t>Test definition should be considered by RAN4 for NTN Doppler compensation. The test can be discussed once the core requirements are completed. </a:t>
            </a:r>
          </a:p>
          <a:p>
            <a:pPr lvl="1"/>
            <a:r>
              <a:rPr lang="en-US" sz="2000" dirty="0">
                <a:solidFill>
                  <a:srgbClr val="FF6600"/>
                </a:solidFill>
              </a:rPr>
              <a:t>Potential agreement with changes:</a:t>
            </a:r>
            <a:r>
              <a:rPr lang="en-US" sz="2000" dirty="0"/>
              <a:t> </a:t>
            </a:r>
            <a:r>
              <a:rPr lang="en-US" sz="2000" dirty="0">
                <a:solidFill>
                  <a:srgbClr val="FF6600"/>
                </a:solidFill>
              </a:rPr>
              <a:t>“Test definition should be considered by RAN4 for NTN Doppler compensation. The test can be discussed once the core requirements are completed</a:t>
            </a:r>
            <a:r>
              <a:rPr lang="en-US" sz="2000" u="sng" dirty="0">
                <a:solidFill>
                  <a:srgbClr val="FF6600"/>
                </a:solidFill>
              </a:rPr>
              <a:t>, if such a test is found feasible</a:t>
            </a:r>
            <a:r>
              <a:rPr lang="en-US" sz="2000" dirty="0">
                <a:solidFill>
                  <a:srgbClr val="FF6600"/>
                </a:solidFill>
              </a:rPr>
              <a:t>”. </a:t>
            </a:r>
          </a:p>
          <a:p>
            <a:pPr lvl="1"/>
            <a:endParaRPr lang="en-US" sz="2000" dirty="0">
              <a:solidFill>
                <a:srgbClr val="7030A0"/>
              </a:solidFill>
            </a:endParaRPr>
          </a:p>
          <a:p>
            <a:pPr lvl="1"/>
            <a:endParaRPr lang="en-US" noProof="0" dirty="0"/>
          </a:p>
        </p:txBody>
      </p:sp>
    </p:spTree>
    <p:extLst>
      <p:ext uri="{BB962C8B-B14F-4D97-AF65-F5344CB8AC3E}">
        <p14:creationId xmlns:p14="http://schemas.microsoft.com/office/powerpoint/2010/main" val="185252456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a:t>Topic #6: NTN Measurements</a:t>
            </a:r>
          </a:p>
        </p:txBody>
      </p:sp>
      <p:sp>
        <p:nvSpPr>
          <p:cNvPr id="3" name="Espace réservé du contenu 2"/>
          <p:cNvSpPr>
            <a:spLocks noGrp="1"/>
          </p:cNvSpPr>
          <p:nvPr>
            <p:ph idx="1"/>
          </p:nvPr>
        </p:nvSpPr>
        <p:spPr>
          <a:xfrm>
            <a:off x="838200" y="1739900"/>
            <a:ext cx="10515600" cy="4351338"/>
          </a:xfrm>
        </p:spPr>
        <p:txBody>
          <a:bodyPr/>
          <a:lstStyle/>
          <a:p>
            <a:r>
              <a:rPr lang="en-US" noProof="0" dirty="0"/>
              <a:t>At least RSRP measurement accuracy for NTN-specific operation should be considered as a candidate option.</a:t>
            </a:r>
          </a:p>
          <a:p>
            <a:pPr lvl="1"/>
            <a:r>
              <a:rPr lang="en-US" dirty="0">
                <a:solidFill>
                  <a:schemeClr val="accent6">
                    <a:lumMod val="75000"/>
                  </a:schemeClr>
                </a:solidFill>
              </a:rPr>
              <a:t>No concern raised so far. There are also other measurements like RSRQ and SINR to consider.</a:t>
            </a:r>
            <a:endParaRPr lang="en-US" noProof="0" dirty="0"/>
          </a:p>
          <a:p>
            <a:r>
              <a:rPr lang="en-US" noProof="0" dirty="0"/>
              <a:t>Consider new measurement type requirements for</a:t>
            </a:r>
          </a:p>
          <a:p>
            <a:pPr lvl="1"/>
            <a:r>
              <a:rPr lang="en-US" noProof="0" dirty="0"/>
              <a:t>New HO procedures defined by RAN2 if any (part of normal RAN4 working process)</a:t>
            </a:r>
          </a:p>
          <a:p>
            <a:pPr lvl="1"/>
            <a:r>
              <a:rPr lang="en-US" noProof="0" dirty="0"/>
              <a:t>All scenarios NTN-to-NTN, NTN-to-TN and TN-to-NTN</a:t>
            </a:r>
          </a:p>
          <a:p>
            <a:pPr lvl="2"/>
            <a:r>
              <a:rPr lang="en-US" noProof="0" dirty="0"/>
              <a:t>Discuss once the Intra NTN mobility has sufficiently progressed. Intra NTN mobility refers to idle and connected mode mobility between NTN cells (e.g. intra or inter satellite).</a:t>
            </a:r>
          </a:p>
          <a:p>
            <a:pPr lvl="1"/>
            <a:r>
              <a:rPr lang="en-US" dirty="0">
                <a:solidFill>
                  <a:schemeClr val="accent6">
                    <a:lumMod val="75000"/>
                  </a:schemeClr>
                </a:solidFill>
              </a:rPr>
              <a:t>No concern raised so far</a:t>
            </a:r>
            <a:endParaRPr lang="en-US" noProof="0" dirty="0"/>
          </a:p>
        </p:txBody>
      </p:sp>
    </p:spTree>
    <p:extLst>
      <p:ext uri="{BB962C8B-B14F-4D97-AF65-F5344CB8AC3E}">
        <p14:creationId xmlns:p14="http://schemas.microsoft.com/office/powerpoint/2010/main" val="1961538609"/>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a:t>Topic #6: NTN Measurements</a:t>
            </a:r>
          </a:p>
        </p:txBody>
      </p:sp>
      <p:sp>
        <p:nvSpPr>
          <p:cNvPr id="3" name="Espace réservé du contenu 2"/>
          <p:cNvSpPr>
            <a:spLocks noGrp="1"/>
          </p:cNvSpPr>
          <p:nvPr>
            <p:ph idx="1"/>
          </p:nvPr>
        </p:nvSpPr>
        <p:spPr>
          <a:xfrm>
            <a:off x="838200" y="1739900"/>
            <a:ext cx="10515600" cy="4351338"/>
          </a:xfrm>
        </p:spPr>
        <p:txBody>
          <a:bodyPr/>
          <a:lstStyle/>
          <a:p>
            <a:r>
              <a:rPr lang="en-US" noProof="0" dirty="0"/>
              <a:t>Select a list of (core) measurement requirements to be considered </a:t>
            </a:r>
            <a:r>
              <a:rPr lang="en-US" dirty="0"/>
              <a:t>with</a:t>
            </a:r>
            <a:r>
              <a:rPr lang="en-US" noProof="0" dirty="0"/>
              <a:t> priority.</a:t>
            </a:r>
            <a:endParaRPr lang="en-US" dirty="0"/>
          </a:p>
          <a:p>
            <a:pPr lvl="1"/>
            <a:r>
              <a:rPr lang="en-US" dirty="0">
                <a:solidFill>
                  <a:srgbClr val="7030A0"/>
                </a:solidFill>
              </a:rPr>
              <a:t>After </a:t>
            </a:r>
            <a:r>
              <a:rPr lang="en-US" noProof="0" dirty="0">
                <a:solidFill>
                  <a:srgbClr val="7030A0"/>
                </a:solidFill>
              </a:rPr>
              <a:t>sufficient progress is made in RAN1 / RAN2.</a:t>
            </a:r>
          </a:p>
          <a:p>
            <a:pPr lvl="1"/>
            <a:r>
              <a:rPr lang="en-US" dirty="0">
                <a:solidFill>
                  <a:srgbClr val="7030A0"/>
                </a:solidFill>
              </a:rPr>
              <a:t>However, an initial list has been already proposed.</a:t>
            </a:r>
            <a:endParaRPr lang="en-US" noProof="0" dirty="0">
              <a:solidFill>
                <a:srgbClr val="7030A0"/>
              </a:solidFill>
            </a:endParaRPr>
          </a:p>
        </p:txBody>
      </p:sp>
    </p:spTree>
    <p:extLst>
      <p:ext uri="{BB962C8B-B14F-4D97-AF65-F5344CB8AC3E}">
        <p14:creationId xmlns:p14="http://schemas.microsoft.com/office/powerpoint/2010/main" val="3437438161"/>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a:t>Topic #7: RRM requirements for beam switching </a:t>
            </a:r>
          </a:p>
        </p:txBody>
      </p:sp>
      <p:sp>
        <p:nvSpPr>
          <p:cNvPr id="3" name="Espace réservé du contenu 2"/>
          <p:cNvSpPr>
            <a:spLocks noGrp="1"/>
          </p:cNvSpPr>
          <p:nvPr>
            <p:ph idx="1"/>
          </p:nvPr>
        </p:nvSpPr>
        <p:spPr/>
        <p:txBody>
          <a:bodyPr/>
          <a:lstStyle/>
          <a:p>
            <a:r>
              <a:rPr lang="en-US" sz="2400" noProof="0" dirty="0"/>
              <a:t>Define necessary beam management RRM requirements for UEs supporting NTN, depending on the selected NTN solution:</a:t>
            </a:r>
          </a:p>
          <a:p>
            <a:pPr lvl="1"/>
            <a:r>
              <a:rPr lang="en-US" sz="2000" noProof="0" dirty="0"/>
              <a:t>e.g. beam(s)-to-cell mapping, is same PCI for several satellite beams, if one PCI per satellite beam etc.</a:t>
            </a:r>
          </a:p>
          <a:p>
            <a:pPr lvl="1"/>
            <a:r>
              <a:rPr lang="en-US" sz="2000" dirty="0">
                <a:solidFill>
                  <a:srgbClr val="7030A0"/>
                </a:solidFill>
              </a:rPr>
              <a:t>RAN4 beam management requirements do not cover PCI change. Too early, we also need to understand if new procedures are introduced in other groups.</a:t>
            </a:r>
            <a:endParaRPr lang="en-US" sz="2000" noProof="0" dirty="0">
              <a:solidFill>
                <a:srgbClr val="7030A0"/>
              </a:solidFill>
            </a:endParaRPr>
          </a:p>
          <a:p>
            <a:r>
              <a:rPr lang="en-US" sz="2400" noProof="0" dirty="0"/>
              <a:t>As baseline, similar procedures as for TN beam switching RRM requirements should apply to NTN.</a:t>
            </a:r>
          </a:p>
          <a:p>
            <a:pPr lvl="1"/>
            <a:r>
              <a:rPr lang="en-US" sz="2000" dirty="0">
                <a:solidFill>
                  <a:srgbClr val="7030A0"/>
                </a:solidFill>
              </a:rPr>
              <a:t>It is too early to conclude. NTN beam switching is not yet defined. There is no such thing as TN beam switching in legacy NR</a:t>
            </a:r>
          </a:p>
          <a:p>
            <a:pPr lvl="1"/>
            <a:r>
              <a:rPr lang="en-US" sz="2000" dirty="0">
                <a:solidFill>
                  <a:srgbClr val="7030A0"/>
                </a:solidFill>
              </a:rPr>
              <a:t>the context of beam management is not clear</a:t>
            </a:r>
            <a:endParaRPr lang="en-US" sz="2000" noProof="0" dirty="0">
              <a:solidFill>
                <a:srgbClr val="7030A0"/>
              </a:solidFill>
            </a:endParaRPr>
          </a:p>
          <a:p>
            <a:endParaRPr lang="en-US" sz="2400" noProof="0" dirty="0"/>
          </a:p>
        </p:txBody>
      </p:sp>
    </p:spTree>
    <p:extLst>
      <p:ext uri="{BB962C8B-B14F-4D97-AF65-F5344CB8AC3E}">
        <p14:creationId xmlns:p14="http://schemas.microsoft.com/office/powerpoint/2010/main" val="2673098021"/>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Open issues (</a:t>
            </a:r>
            <a:r>
              <a:rPr lang="fr-FR" dirty="0" err="1"/>
              <a:t>others</a:t>
            </a:r>
            <a:r>
              <a:rPr lang="fr-FR" dirty="0"/>
              <a:t>)</a:t>
            </a:r>
          </a:p>
        </p:txBody>
      </p:sp>
      <p:sp>
        <p:nvSpPr>
          <p:cNvPr id="3" name="Espace réservé du contenu 2"/>
          <p:cNvSpPr>
            <a:spLocks noGrp="1"/>
          </p:cNvSpPr>
          <p:nvPr>
            <p:ph idx="1"/>
          </p:nvPr>
        </p:nvSpPr>
        <p:spPr/>
        <p:txBody>
          <a:bodyPr/>
          <a:lstStyle/>
          <a:p>
            <a:r>
              <a:rPr lang="en-US" sz="2400" dirty="0"/>
              <a:t>Topic #1: General RAN4 RRM NTN related aspects</a:t>
            </a:r>
          </a:p>
          <a:p>
            <a:pPr lvl="1"/>
            <a:r>
              <a:rPr lang="en-US" sz="2000" dirty="0"/>
              <a:t>FFS the required PVT accuracy. Need more RAN1 agreement/conclusion.</a:t>
            </a:r>
          </a:p>
          <a:p>
            <a:r>
              <a:rPr lang="en-US" sz="2400" dirty="0"/>
              <a:t>Topic #2: GNSS requirements	</a:t>
            </a:r>
          </a:p>
          <a:p>
            <a:pPr lvl="1"/>
            <a:r>
              <a:rPr lang="en-GB" sz="2000" dirty="0"/>
              <a:t>It is assumed that there are no interruptions of GNSS measurements during NTN operation</a:t>
            </a:r>
          </a:p>
          <a:p>
            <a:pPr lvl="1"/>
            <a:r>
              <a:rPr lang="en-GB" sz="2000" dirty="0">
                <a:solidFill>
                  <a:srgbClr val="7030A0"/>
                </a:solidFill>
              </a:rPr>
              <a:t>Wait for RAN RF exemplary (FR1) band decision</a:t>
            </a:r>
          </a:p>
          <a:p>
            <a:pPr lvl="1"/>
            <a:r>
              <a:rPr lang="en-GB" sz="2000" dirty="0"/>
              <a:t>GNSS measurement &amp; report required periodicities</a:t>
            </a:r>
          </a:p>
          <a:p>
            <a:r>
              <a:rPr lang="en-US" sz="2400" dirty="0"/>
              <a:t>Topic #3: PVT Satellite precision</a:t>
            </a:r>
          </a:p>
          <a:p>
            <a:pPr lvl="1"/>
            <a:r>
              <a:rPr lang="en-US" sz="2000" dirty="0"/>
              <a:t>The Satellite position accuracy (ΔU) and satellite velocity accuracy (ΔV) topic is not yet mature to be discussed.</a:t>
            </a:r>
          </a:p>
          <a:p>
            <a:pPr lvl="1"/>
            <a:r>
              <a:rPr lang="en-US" sz="2000" dirty="0">
                <a:solidFill>
                  <a:srgbClr val="7030A0"/>
                </a:solidFill>
              </a:rPr>
              <a:t>Wait for RAN1 decisions</a:t>
            </a:r>
          </a:p>
          <a:p>
            <a:r>
              <a:rPr lang="en-US" sz="2400" dirty="0"/>
              <a:t>Topic #5: NTN UL frequency synchronization requirement</a:t>
            </a:r>
          </a:p>
          <a:p>
            <a:pPr lvl="1"/>
            <a:r>
              <a:rPr lang="en-GB" sz="2000" dirty="0"/>
              <a:t>Further discuss NTN UL Synchronization Behaviour</a:t>
            </a:r>
          </a:p>
          <a:p>
            <a:pPr lvl="1"/>
            <a:r>
              <a:rPr lang="en-US" sz="2000" dirty="0">
                <a:solidFill>
                  <a:srgbClr val="7030A0"/>
                </a:solidFill>
              </a:rPr>
              <a:t>Wait for RAN1 decisions</a:t>
            </a:r>
          </a:p>
          <a:p>
            <a:endParaRPr lang="fr-FR" sz="2400" dirty="0"/>
          </a:p>
        </p:txBody>
      </p:sp>
    </p:spTree>
    <p:extLst>
      <p:ext uri="{BB962C8B-B14F-4D97-AF65-F5344CB8AC3E}">
        <p14:creationId xmlns:p14="http://schemas.microsoft.com/office/powerpoint/2010/main" val="1913374181"/>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2971801" y="2408238"/>
            <a:ext cx="56388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fr-FR"/>
              <a:t>Annex for information</a:t>
            </a:r>
            <a:endParaRPr lang="fr-FR" dirty="0"/>
          </a:p>
        </p:txBody>
      </p:sp>
    </p:spTree>
    <p:extLst>
      <p:ext uri="{BB962C8B-B14F-4D97-AF65-F5344CB8AC3E}">
        <p14:creationId xmlns:p14="http://schemas.microsoft.com/office/powerpoint/2010/main" val="2462080702"/>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75756" cy="1325563"/>
          </a:xfrm>
        </p:spPr>
        <p:txBody>
          <a:bodyPr/>
          <a:lstStyle/>
          <a:p>
            <a:r>
              <a:rPr lang="en-US" sz="3600" dirty="0"/>
              <a:t>Possible NTN Parameters</a:t>
            </a:r>
            <a:endParaRPr lang="en-US" sz="3600" noProof="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60722248"/>
              </p:ext>
            </p:extLst>
          </p:nvPr>
        </p:nvGraphicFramePr>
        <p:xfrm>
          <a:off x="645993" y="3038911"/>
          <a:ext cx="10613409" cy="3017520"/>
        </p:xfrm>
        <a:graphic>
          <a:graphicData uri="http://schemas.openxmlformats.org/drawingml/2006/table">
            <a:tbl>
              <a:tblPr firstRow="1" firstCol="1" bandRow="1">
                <a:tableStyleId>{5C22544A-7EE6-4342-B048-85BDC9FD1C3A}</a:tableStyleId>
              </a:tblPr>
              <a:tblGrid>
                <a:gridCol w="2465697">
                  <a:extLst>
                    <a:ext uri="{9D8B030D-6E8A-4147-A177-3AD203B41FA5}">
                      <a16:colId xmlns:a16="http://schemas.microsoft.com/office/drawing/2014/main" val="20000"/>
                    </a:ext>
                  </a:extLst>
                </a:gridCol>
                <a:gridCol w="2729552">
                  <a:extLst>
                    <a:ext uri="{9D8B030D-6E8A-4147-A177-3AD203B41FA5}">
                      <a16:colId xmlns:a16="http://schemas.microsoft.com/office/drawing/2014/main" val="20001"/>
                    </a:ext>
                  </a:extLst>
                </a:gridCol>
                <a:gridCol w="5418160">
                  <a:extLst>
                    <a:ext uri="{9D8B030D-6E8A-4147-A177-3AD203B41FA5}">
                      <a16:colId xmlns:a16="http://schemas.microsoft.com/office/drawing/2014/main" val="20002"/>
                    </a:ext>
                  </a:extLst>
                </a:gridCol>
              </a:tblGrid>
              <a:tr h="0">
                <a:tc>
                  <a:txBody>
                    <a:bodyPr/>
                    <a:lstStyle/>
                    <a:p>
                      <a:pPr algn="ctr" fontAlgn="auto" hangingPunct="1">
                        <a:spcBef>
                          <a:spcPts val="600"/>
                        </a:spcBef>
                        <a:spcAft>
                          <a:spcPts val="600"/>
                        </a:spcAft>
                        <a:tabLst>
                          <a:tab pos="504190" algn="l"/>
                          <a:tab pos="756285" algn="l"/>
                          <a:tab pos="1008380" algn="l"/>
                          <a:tab pos="1260475" algn="l"/>
                        </a:tabLst>
                      </a:pPr>
                      <a:r>
                        <a:rPr lang="en-US" sz="1800" dirty="0">
                          <a:effectLst/>
                        </a:rPr>
                        <a:t>SA Mobility States</a:t>
                      </a:r>
                      <a:endParaRPr lang="fr-FR" sz="2000" dirty="0">
                        <a:effectLst/>
                        <a:latin typeface="Times New Roman"/>
                        <a:ea typeface="SimSun"/>
                      </a:endParaRPr>
                    </a:p>
                  </a:txBody>
                  <a:tcPr marL="68580" marR="68580" marT="0" marB="0"/>
                </a:tc>
                <a:tc>
                  <a:txBody>
                    <a:bodyPr/>
                    <a:lstStyle/>
                    <a:p>
                      <a:pPr fontAlgn="auto" hangingPunct="1">
                        <a:spcAft>
                          <a:spcPts val="600"/>
                        </a:spcAft>
                      </a:pPr>
                      <a:r>
                        <a:rPr lang="en-US" sz="1800">
                          <a:effectLst/>
                        </a:rPr>
                        <a:t>Essential Parameter</a:t>
                      </a:r>
                      <a:endParaRPr lang="fr-FR" sz="2000">
                        <a:effectLst/>
                        <a:latin typeface="Times New Roman"/>
                        <a:ea typeface="SimSun"/>
                      </a:endParaRPr>
                    </a:p>
                  </a:txBody>
                  <a:tcPr marL="68580" marR="68580" marT="0" marB="0"/>
                </a:tc>
                <a:tc>
                  <a:txBody>
                    <a:bodyPr/>
                    <a:lstStyle/>
                    <a:p>
                      <a:pPr fontAlgn="auto" hangingPunct="1">
                        <a:spcAft>
                          <a:spcPts val="600"/>
                        </a:spcAft>
                      </a:pPr>
                      <a:r>
                        <a:rPr lang="en-US" sz="1800">
                          <a:effectLst/>
                        </a:rPr>
                        <a:t>Parameter Name</a:t>
                      </a:r>
                      <a:endParaRPr lang="fr-FR" sz="2000">
                        <a:effectLst/>
                        <a:latin typeface="Times New Roman"/>
                        <a:ea typeface="SimSun"/>
                      </a:endParaRPr>
                    </a:p>
                  </a:txBody>
                  <a:tcPr marL="68580" marR="68580" marT="0" marB="0"/>
                </a:tc>
                <a:extLst>
                  <a:ext uri="{0D108BD9-81ED-4DB2-BD59-A6C34878D82A}">
                    <a16:rowId xmlns:a16="http://schemas.microsoft.com/office/drawing/2014/main" val="10000"/>
                  </a:ext>
                </a:extLst>
              </a:tr>
              <a:tr h="159385">
                <a:tc rowSpan="5">
                  <a:txBody>
                    <a:bodyPr/>
                    <a:lstStyle/>
                    <a:p>
                      <a:pPr fontAlgn="auto" hangingPunct="1">
                        <a:spcAft>
                          <a:spcPts val="600"/>
                        </a:spcAft>
                      </a:pPr>
                      <a:r>
                        <a:rPr lang="en-US" sz="1800" dirty="0">
                          <a:effectLst/>
                        </a:rPr>
                        <a:t>RRC_IDLE state mobility</a:t>
                      </a:r>
                      <a:endParaRPr lang="fr-FR" sz="2000" dirty="0">
                        <a:effectLst/>
                        <a:latin typeface="Times New Roman"/>
                        <a:ea typeface="SimSun"/>
                      </a:endParaRPr>
                    </a:p>
                  </a:txBody>
                  <a:tcPr marL="68580" marR="68580" marT="0" marB="0"/>
                </a:tc>
                <a:tc rowSpan="5">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Cell Re-selection</a:t>
                      </a:r>
                      <a:endParaRPr lang="fr-FR" sz="200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UE measurement capability</a:t>
                      </a:r>
                      <a:endParaRPr lang="fr-FR" sz="2000">
                        <a:effectLst/>
                        <a:latin typeface="Times New Roman"/>
                        <a:ea typeface="SimSun"/>
                      </a:endParaRPr>
                    </a:p>
                  </a:txBody>
                  <a:tcPr marL="68580" marR="68580" marT="0" marB="0"/>
                </a:tc>
                <a:extLst>
                  <a:ext uri="{0D108BD9-81ED-4DB2-BD59-A6C34878D82A}">
                    <a16:rowId xmlns:a16="http://schemas.microsoft.com/office/drawing/2014/main" val="10001"/>
                  </a:ext>
                </a:extLst>
              </a:tr>
              <a:tr h="0">
                <a:tc vMerge="1">
                  <a:txBody>
                    <a:bodyPr/>
                    <a:lstStyle/>
                    <a:p>
                      <a:endParaRPr lang="fr-FR"/>
                    </a:p>
                  </a:txBody>
                  <a:tcPr/>
                </a:tc>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Measurement and evaluation of serving cell</a:t>
                      </a:r>
                      <a:endParaRPr lang="fr-FR" sz="2000">
                        <a:effectLst/>
                        <a:latin typeface="Times New Roman"/>
                        <a:ea typeface="SimSun"/>
                      </a:endParaRPr>
                    </a:p>
                  </a:txBody>
                  <a:tcPr marL="68580" marR="68580" marT="0" marB="0"/>
                </a:tc>
                <a:extLst>
                  <a:ext uri="{0D108BD9-81ED-4DB2-BD59-A6C34878D82A}">
                    <a16:rowId xmlns:a16="http://schemas.microsoft.com/office/drawing/2014/main" val="10002"/>
                  </a:ext>
                </a:extLst>
              </a:tr>
              <a:tr h="0">
                <a:tc vMerge="1">
                  <a:txBody>
                    <a:bodyPr/>
                    <a:lstStyle/>
                    <a:p>
                      <a:endParaRPr lang="fr-FR"/>
                    </a:p>
                  </a:txBody>
                  <a:tcPr/>
                </a:tc>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Measurements of intra-frequency NR cells</a:t>
                      </a:r>
                      <a:endParaRPr lang="fr-FR" sz="2000">
                        <a:effectLst/>
                        <a:latin typeface="Times New Roman"/>
                        <a:ea typeface="SimSun"/>
                      </a:endParaRPr>
                    </a:p>
                  </a:txBody>
                  <a:tcPr marL="68580" marR="68580" marT="0" marB="0"/>
                </a:tc>
                <a:extLst>
                  <a:ext uri="{0D108BD9-81ED-4DB2-BD59-A6C34878D82A}">
                    <a16:rowId xmlns:a16="http://schemas.microsoft.com/office/drawing/2014/main" val="10003"/>
                  </a:ext>
                </a:extLst>
              </a:tr>
              <a:tr h="0">
                <a:tc vMerge="1">
                  <a:txBody>
                    <a:bodyPr/>
                    <a:lstStyle/>
                    <a:p>
                      <a:endParaRPr lang="fr-FR"/>
                    </a:p>
                  </a:txBody>
                  <a:tcPr/>
                </a:tc>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Measurements of inter-frequency NR cells</a:t>
                      </a:r>
                      <a:endParaRPr lang="fr-FR" sz="2000">
                        <a:effectLst/>
                        <a:latin typeface="Times New Roman"/>
                        <a:ea typeface="SimSun"/>
                      </a:endParaRPr>
                    </a:p>
                  </a:txBody>
                  <a:tcPr marL="68580" marR="68580" marT="0" marB="0"/>
                </a:tc>
                <a:extLst>
                  <a:ext uri="{0D108BD9-81ED-4DB2-BD59-A6C34878D82A}">
                    <a16:rowId xmlns:a16="http://schemas.microsoft.com/office/drawing/2014/main" val="10004"/>
                  </a:ext>
                </a:extLst>
              </a:tr>
              <a:tr h="0">
                <a:tc vMerge="1">
                  <a:txBody>
                    <a:bodyPr/>
                    <a:lstStyle/>
                    <a:p>
                      <a:endParaRPr lang="fr-FR"/>
                    </a:p>
                  </a:txBody>
                  <a:tcPr/>
                </a:tc>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Maximum interruption in paging reception</a:t>
                      </a:r>
                      <a:endParaRPr lang="fr-FR" sz="2000">
                        <a:effectLst/>
                        <a:latin typeface="Times New Roman"/>
                        <a:ea typeface="SimSun"/>
                      </a:endParaRPr>
                    </a:p>
                  </a:txBody>
                  <a:tcPr marL="68580" marR="68580" marT="0" marB="0"/>
                </a:tc>
                <a:extLst>
                  <a:ext uri="{0D108BD9-81ED-4DB2-BD59-A6C34878D82A}">
                    <a16:rowId xmlns:a16="http://schemas.microsoft.com/office/drawing/2014/main" val="10005"/>
                  </a:ext>
                </a:extLst>
              </a:tr>
              <a:tr h="0">
                <a:tc rowSpan="4">
                  <a:txBody>
                    <a:bodyPr/>
                    <a:lstStyle/>
                    <a:p>
                      <a:pPr fontAlgn="auto" hangingPunct="1">
                        <a:spcAft>
                          <a:spcPts val="600"/>
                        </a:spcAft>
                      </a:pPr>
                      <a:r>
                        <a:rPr lang="en-US" sz="1800">
                          <a:effectLst/>
                        </a:rPr>
                        <a:t>RRC_CONNECTED state mobility</a:t>
                      </a:r>
                      <a:endParaRPr lang="fr-FR" sz="200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Handover Parameters - NR Handover</a:t>
                      </a:r>
                      <a:endParaRPr lang="fr-FR" sz="200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NR FR1 - NR FR1 Handover</a:t>
                      </a:r>
                      <a:endParaRPr lang="fr-FR" sz="2000">
                        <a:effectLst/>
                        <a:latin typeface="Times New Roman"/>
                        <a:ea typeface="SimSun"/>
                      </a:endParaRPr>
                    </a:p>
                  </a:txBody>
                  <a:tcPr marL="68580" marR="68580" marT="0" marB="0"/>
                </a:tc>
                <a:extLst>
                  <a:ext uri="{0D108BD9-81ED-4DB2-BD59-A6C34878D82A}">
                    <a16:rowId xmlns:a16="http://schemas.microsoft.com/office/drawing/2014/main" val="10006"/>
                  </a:ext>
                </a:extLst>
              </a:tr>
              <a:tr h="173355">
                <a:tc vMerge="1">
                  <a:txBody>
                    <a:bodyPr/>
                    <a:lstStyle/>
                    <a:p>
                      <a:endParaRPr lang="fr-FR"/>
                    </a:p>
                  </a:txBody>
                  <a:tcPr/>
                </a:tc>
                <a:tc rowSpan="3">
                  <a:txBody>
                    <a:bodyPr/>
                    <a:lstStyle/>
                    <a:p>
                      <a:pPr algn="ctr" fontAlgn="auto" hangingPunct="1">
                        <a:spcBef>
                          <a:spcPts val="600"/>
                        </a:spcBef>
                        <a:spcAft>
                          <a:spcPts val="600"/>
                        </a:spcAft>
                        <a:tabLst>
                          <a:tab pos="504190" algn="l"/>
                          <a:tab pos="756285" algn="l"/>
                          <a:tab pos="1008380" algn="l"/>
                          <a:tab pos="1260475" algn="l"/>
                        </a:tabLst>
                      </a:pPr>
                      <a:r>
                        <a:rPr lang="en-US" sz="1800" dirty="0">
                          <a:effectLst/>
                        </a:rPr>
                        <a:t>RRC Connection Mobility Control</a:t>
                      </a:r>
                      <a:endParaRPr lang="fr-FR" sz="2000" dirty="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SA: RRC Re-establishment</a:t>
                      </a:r>
                      <a:endParaRPr lang="fr-FR" sz="2000">
                        <a:effectLst/>
                        <a:latin typeface="Times New Roman"/>
                        <a:ea typeface="SimSun"/>
                      </a:endParaRPr>
                    </a:p>
                  </a:txBody>
                  <a:tcPr marL="68580" marR="68580" marT="0" marB="0"/>
                </a:tc>
                <a:extLst>
                  <a:ext uri="{0D108BD9-81ED-4DB2-BD59-A6C34878D82A}">
                    <a16:rowId xmlns:a16="http://schemas.microsoft.com/office/drawing/2014/main" val="10007"/>
                  </a:ext>
                </a:extLst>
              </a:tr>
              <a:tr h="0">
                <a:tc vMerge="1">
                  <a:txBody>
                    <a:bodyPr/>
                    <a:lstStyle/>
                    <a:p>
                      <a:endParaRPr lang="fr-FR"/>
                    </a:p>
                  </a:txBody>
                  <a:tcPr/>
                </a:tc>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Random access</a:t>
                      </a:r>
                      <a:endParaRPr lang="fr-FR" sz="2000">
                        <a:effectLst/>
                        <a:latin typeface="Times New Roman"/>
                        <a:ea typeface="SimSun"/>
                      </a:endParaRPr>
                    </a:p>
                  </a:txBody>
                  <a:tcPr marL="68580" marR="68580" marT="0" marB="0"/>
                </a:tc>
                <a:extLst>
                  <a:ext uri="{0D108BD9-81ED-4DB2-BD59-A6C34878D82A}">
                    <a16:rowId xmlns:a16="http://schemas.microsoft.com/office/drawing/2014/main" val="10008"/>
                  </a:ext>
                </a:extLst>
              </a:tr>
              <a:tr h="31115">
                <a:tc vMerge="1">
                  <a:txBody>
                    <a:bodyPr/>
                    <a:lstStyle/>
                    <a:p>
                      <a:endParaRPr lang="fr-FR"/>
                    </a:p>
                  </a:txBody>
                  <a:tcPr/>
                </a:tc>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dirty="0">
                          <a:effectLst/>
                        </a:rPr>
                        <a:t>SA: RRC Connection Release with Redirection</a:t>
                      </a:r>
                      <a:endParaRPr lang="fr-FR" sz="2000" dirty="0">
                        <a:effectLst/>
                        <a:latin typeface="Times New Roman"/>
                        <a:ea typeface="SimSun"/>
                      </a:endParaRPr>
                    </a:p>
                  </a:txBody>
                  <a:tcPr marL="68580" marR="68580" marT="0" marB="0"/>
                </a:tc>
                <a:extLst>
                  <a:ext uri="{0D108BD9-81ED-4DB2-BD59-A6C34878D82A}">
                    <a16:rowId xmlns:a16="http://schemas.microsoft.com/office/drawing/2014/main" val="10009"/>
                  </a:ext>
                </a:extLst>
              </a:tr>
            </a:tbl>
          </a:graphicData>
        </a:graphic>
      </p:graphicFrame>
      <p:sp>
        <p:nvSpPr>
          <p:cNvPr id="5" name="Rectangle 4"/>
          <p:cNvSpPr/>
          <p:nvPr/>
        </p:nvSpPr>
        <p:spPr>
          <a:xfrm>
            <a:off x="645994" y="2218731"/>
            <a:ext cx="10340454" cy="369332"/>
          </a:xfrm>
          <a:prstGeom prst="rect">
            <a:avLst/>
          </a:prstGeom>
        </p:spPr>
        <p:txBody>
          <a:bodyPr wrap="square">
            <a:spAutoFit/>
          </a:bodyPr>
          <a:lstStyle/>
          <a:p>
            <a:r>
              <a:rPr lang="en-US" dirty="0"/>
              <a:t>Table 1 for information: Possible NTN Parameters related to SA mobility states</a:t>
            </a:r>
            <a:endParaRPr lang="fr-FR" dirty="0"/>
          </a:p>
        </p:txBody>
      </p:sp>
    </p:spTree>
    <p:extLst>
      <p:ext uri="{BB962C8B-B14F-4D97-AF65-F5344CB8AC3E}">
        <p14:creationId xmlns:p14="http://schemas.microsoft.com/office/powerpoint/2010/main" val="365445460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57650" cy="1325563"/>
          </a:xfrm>
        </p:spPr>
        <p:txBody>
          <a:bodyPr/>
          <a:lstStyle/>
          <a:p>
            <a:r>
              <a:rPr lang="en-US" sz="3600" dirty="0"/>
              <a:t>Possible NTN Parameters</a:t>
            </a:r>
            <a:r>
              <a:rPr lang="en-US" sz="3600" noProof="0" dirty="0"/>
              <a:t> (cont’d)</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571870479"/>
              </p:ext>
            </p:extLst>
          </p:nvPr>
        </p:nvGraphicFramePr>
        <p:xfrm>
          <a:off x="291151" y="2866478"/>
          <a:ext cx="5713864" cy="1645920"/>
        </p:xfrm>
        <a:graphic>
          <a:graphicData uri="http://schemas.openxmlformats.org/drawingml/2006/table">
            <a:tbl>
              <a:tblPr firstRow="1" firstCol="1" bandRow="1">
                <a:tableStyleId>{5C22544A-7EE6-4342-B048-85BDC9FD1C3A}</a:tableStyleId>
              </a:tblPr>
              <a:tblGrid>
                <a:gridCol w="2602176">
                  <a:extLst>
                    <a:ext uri="{9D8B030D-6E8A-4147-A177-3AD203B41FA5}">
                      <a16:colId xmlns:a16="http://schemas.microsoft.com/office/drawing/2014/main" val="20000"/>
                    </a:ext>
                  </a:extLst>
                </a:gridCol>
                <a:gridCol w="3111688">
                  <a:extLst>
                    <a:ext uri="{9D8B030D-6E8A-4147-A177-3AD203B41FA5}">
                      <a16:colId xmlns:a16="http://schemas.microsoft.com/office/drawing/2014/main" val="20001"/>
                    </a:ext>
                  </a:extLst>
                </a:gridCol>
              </a:tblGrid>
              <a:tr h="0">
                <a:tc>
                  <a:txBody>
                    <a:bodyPr/>
                    <a:lstStyle/>
                    <a:p>
                      <a:pPr fontAlgn="auto" hangingPunct="1">
                        <a:spcAft>
                          <a:spcPts val="600"/>
                        </a:spcAft>
                      </a:pPr>
                      <a:r>
                        <a:rPr lang="en-US" sz="1800" dirty="0">
                          <a:effectLst/>
                        </a:rPr>
                        <a:t>Essential Parameter</a:t>
                      </a:r>
                      <a:endParaRPr lang="fr-FR" sz="2000" dirty="0">
                        <a:effectLst/>
                        <a:latin typeface="Times New Roman"/>
                        <a:ea typeface="SimSun"/>
                      </a:endParaRPr>
                    </a:p>
                  </a:txBody>
                  <a:tcPr marL="68580" marR="68580" marT="0" marB="0"/>
                </a:tc>
                <a:tc>
                  <a:txBody>
                    <a:bodyPr/>
                    <a:lstStyle/>
                    <a:p>
                      <a:pPr fontAlgn="auto" hangingPunct="1">
                        <a:spcAft>
                          <a:spcPts val="600"/>
                        </a:spcAft>
                      </a:pPr>
                      <a:r>
                        <a:rPr lang="en-US" sz="1800">
                          <a:effectLst/>
                        </a:rPr>
                        <a:t>Parameter Name</a:t>
                      </a:r>
                      <a:endParaRPr lang="fr-FR" sz="2000">
                        <a:effectLst/>
                        <a:latin typeface="Times New Roman"/>
                        <a:ea typeface="SimSun"/>
                      </a:endParaRPr>
                    </a:p>
                  </a:txBody>
                  <a:tcPr marL="68580" marR="68580" marT="0" marB="0"/>
                </a:tc>
                <a:extLst>
                  <a:ext uri="{0D108BD9-81ED-4DB2-BD59-A6C34878D82A}">
                    <a16:rowId xmlns:a16="http://schemas.microsoft.com/office/drawing/2014/main" val="10000"/>
                  </a:ext>
                </a:extLst>
              </a:tr>
              <a:tr h="0">
                <a:tc rowSpan="3">
                  <a:txBody>
                    <a:bodyPr/>
                    <a:lstStyle/>
                    <a:p>
                      <a:pPr fontAlgn="auto" hangingPunct="1">
                        <a:spcAft>
                          <a:spcPts val="600"/>
                        </a:spcAft>
                      </a:pPr>
                      <a:r>
                        <a:rPr lang="en-US" sz="1800" dirty="0">
                          <a:effectLst/>
                        </a:rPr>
                        <a:t>Timing Parameter</a:t>
                      </a:r>
                      <a:endParaRPr lang="fr-FR" sz="2000" dirty="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UE transmit timing</a:t>
                      </a:r>
                      <a:endParaRPr lang="fr-FR" sz="2000">
                        <a:effectLst/>
                        <a:latin typeface="Times New Roman"/>
                        <a:ea typeface="SimSun"/>
                      </a:endParaRPr>
                    </a:p>
                  </a:txBody>
                  <a:tcPr marL="68580" marR="68580" marT="0" marB="0"/>
                </a:tc>
                <a:extLst>
                  <a:ext uri="{0D108BD9-81ED-4DB2-BD59-A6C34878D82A}">
                    <a16:rowId xmlns:a16="http://schemas.microsoft.com/office/drawing/2014/main" val="10001"/>
                  </a:ext>
                </a:extLst>
              </a:tr>
              <a:tr h="0">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UE timer accuracy</a:t>
                      </a:r>
                      <a:endParaRPr lang="fr-FR" sz="2000">
                        <a:effectLst/>
                        <a:latin typeface="Times New Roman"/>
                        <a:ea typeface="SimSun"/>
                      </a:endParaRPr>
                    </a:p>
                  </a:txBody>
                  <a:tcPr marL="68580" marR="68580" marT="0" marB="0"/>
                </a:tc>
                <a:extLst>
                  <a:ext uri="{0D108BD9-81ED-4DB2-BD59-A6C34878D82A}">
                    <a16:rowId xmlns:a16="http://schemas.microsoft.com/office/drawing/2014/main" val="10002"/>
                  </a:ext>
                </a:extLst>
              </a:tr>
              <a:tr h="0">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Timing advance</a:t>
                      </a:r>
                      <a:endParaRPr lang="fr-FR" sz="2000">
                        <a:effectLst/>
                        <a:latin typeface="Times New Roman"/>
                        <a:ea typeface="SimSun"/>
                      </a:endParaRPr>
                    </a:p>
                  </a:txBody>
                  <a:tcPr marL="68580" marR="68580" marT="0" marB="0"/>
                </a:tc>
                <a:extLst>
                  <a:ext uri="{0D108BD9-81ED-4DB2-BD59-A6C34878D82A}">
                    <a16:rowId xmlns:a16="http://schemas.microsoft.com/office/drawing/2014/main" val="10003"/>
                  </a:ext>
                </a:extLst>
              </a:tr>
              <a:tr h="0">
                <a:tc>
                  <a:txBody>
                    <a:bodyPr/>
                    <a:lstStyle/>
                    <a:p>
                      <a:pPr fontAlgn="auto" hangingPunct="1">
                        <a:spcAft>
                          <a:spcPts val="600"/>
                        </a:spcAft>
                      </a:pPr>
                      <a:r>
                        <a:rPr lang="en-US" sz="1800">
                          <a:effectLst/>
                        </a:rPr>
                        <a:t>Signalling characteristics Parameter</a:t>
                      </a:r>
                      <a:endParaRPr lang="fr-FR" sz="200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dirty="0">
                          <a:effectLst/>
                        </a:rPr>
                        <a:t>Radio Link Monitoring</a:t>
                      </a:r>
                      <a:endParaRPr lang="fr-FR" sz="2000" dirty="0">
                        <a:effectLst/>
                        <a:latin typeface="Times New Roman"/>
                        <a:ea typeface="SimSun"/>
                      </a:endParaRPr>
                    </a:p>
                  </a:txBody>
                  <a:tcPr marL="68580" marR="68580" marT="0" marB="0"/>
                </a:tc>
                <a:extLst>
                  <a:ext uri="{0D108BD9-81ED-4DB2-BD59-A6C34878D82A}">
                    <a16:rowId xmlns:a16="http://schemas.microsoft.com/office/drawing/2014/main" val="10004"/>
                  </a:ext>
                </a:extLst>
              </a:tr>
            </a:tbl>
          </a:graphicData>
        </a:graphic>
      </p:graphicFrame>
      <p:sp>
        <p:nvSpPr>
          <p:cNvPr id="4" name="Rectangle 3"/>
          <p:cNvSpPr/>
          <p:nvPr/>
        </p:nvSpPr>
        <p:spPr>
          <a:xfrm>
            <a:off x="222913" y="1889162"/>
            <a:ext cx="6096000" cy="646331"/>
          </a:xfrm>
          <a:prstGeom prst="rect">
            <a:avLst/>
          </a:prstGeom>
        </p:spPr>
        <p:txBody>
          <a:bodyPr>
            <a:spAutoFit/>
          </a:bodyPr>
          <a:lstStyle/>
          <a:p>
            <a:r>
              <a:rPr lang="en-US" dirty="0"/>
              <a:t>Table 2 for information : Possible NTN Parameters related to Timing and Signaling Characteristics</a:t>
            </a:r>
            <a:endParaRPr lang="fr-FR" dirty="0"/>
          </a:p>
        </p:txBody>
      </p:sp>
      <p:graphicFrame>
        <p:nvGraphicFramePr>
          <p:cNvPr id="6" name="Espace réservé du contenu 4"/>
          <p:cNvGraphicFramePr>
            <a:graphicFrameLocks/>
          </p:cNvGraphicFramePr>
          <p:nvPr>
            <p:extLst>
              <p:ext uri="{D42A27DB-BD31-4B8C-83A1-F6EECF244321}">
                <p14:modId xmlns:p14="http://schemas.microsoft.com/office/powerpoint/2010/main" val="2412931006"/>
              </p:ext>
            </p:extLst>
          </p:nvPr>
        </p:nvGraphicFramePr>
        <p:xfrm>
          <a:off x="6851183" y="2933393"/>
          <a:ext cx="4904752" cy="2468880"/>
        </p:xfrm>
        <a:graphic>
          <a:graphicData uri="http://schemas.openxmlformats.org/drawingml/2006/table">
            <a:tbl>
              <a:tblPr firstRow="1" firstCol="1" bandRow="1">
                <a:tableStyleId>{5C22544A-7EE6-4342-B048-85BDC9FD1C3A}</a:tableStyleId>
              </a:tblPr>
              <a:tblGrid>
                <a:gridCol w="2609337">
                  <a:extLst>
                    <a:ext uri="{9D8B030D-6E8A-4147-A177-3AD203B41FA5}">
                      <a16:colId xmlns:a16="http://schemas.microsoft.com/office/drawing/2014/main" val="20000"/>
                    </a:ext>
                  </a:extLst>
                </a:gridCol>
                <a:gridCol w="2295415">
                  <a:extLst>
                    <a:ext uri="{9D8B030D-6E8A-4147-A177-3AD203B41FA5}">
                      <a16:colId xmlns:a16="http://schemas.microsoft.com/office/drawing/2014/main" val="20001"/>
                    </a:ext>
                  </a:extLst>
                </a:gridCol>
              </a:tblGrid>
              <a:tr h="41910">
                <a:tc>
                  <a:txBody>
                    <a:bodyPr/>
                    <a:lstStyle/>
                    <a:p>
                      <a:pPr fontAlgn="auto" hangingPunct="1">
                        <a:spcAft>
                          <a:spcPts val="600"/>
                        </a:spcAft>
                      </a:pPr>
                      <a:r>
                        <a:rPr lang="en-US" sz="1800">
                          <a:effectLst/>
                        </a:rPr>
                        <a:t>Parameter Name</a:t>
                      </a:r>
                      <a:endParaRPr lang="fr-FR" sz="2000">
                        <a:effectLst/>
                        <a:latin typeface="Times New Roman"/>
                        <a:ea typeface="SimSun"/>
                      </a:endParaRPr>
                    </a:p>
                  </a:txBody>
                  <a:tcPr marL="68580" marR="68580" marT="0" marB="0"/>
                </a:tc>
                <a:tc>
                  <a:txBody>
                    <a:bodyPr/>
                    <a:lstStyle/>
                    <a:p>
                      <a:pPr fontAlgn="auto" hangingPunct="1">
                        <a:spcAft>
                          <a:spcPts val="600"/>
                        </a:spcAft>
                      </a:pPr>
                      <a:r>
                        <a:rPr lang="en-US" sz="1800">
                          <a:effectLst/>
                        </a:rPr>
                        <a:t>Specific parameter requirement</a:t>
                      </a:r>
                      <a:endParaRPr lang="fr-FR" sz="2000">
                        <a:effectLst/>
                        <a:latin typeface="Times New Roman"/>
                        <a:ea typeface="SimSun"/>
                      </a:endParaRPr>
                    </a:p>
                  </a:txBody>
                  <a:tcPr marL="68580" marR="68580" marT="0" marB="0"/>
                </a:tc>
                <a:extLst>
                  <a:ext uri="{0D108BD9-81ED-4DB2-BD59-A6C34878D82A}">
                    <a16:rowId xmlns:a16="http://schemas.microsoft.com/office/drawing/2014/main" val="10000"/>
                  </a:ext>
                </a:extLst>
              </a:tr>
              <a:tr h="31115">
                <a:tc rowSpan="2">
                  <a:txBody>
                    <a:bodyPr/>
                    <a:lstStyle/>
                    <a:p>
                      <a:pPr fontAlgn="auto" hangingPunct="1">
                        <a:spcAft>
                          <a:spcPts val="600"/>
                        </a:spcAft>
                      </a:pPr>
                      <a:r>
                        <a:rPr lang="en-US" sz="1800">
                          <a:effectLst/>
                        </a:rPr>
                        <a:t>General measurement requirement</a:t>
                      </a:r>
                      <a:endParaRPr lang="fr-FR" sz="200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Measurement gap</a:t>
                      </a:r>
                      <a:endParaRPr lang="fr-FR" sz="2000">
                        <a:effectLst/>
                        <a:latin typeface="Times New Roman"/>
                        <a:ea typeface="SimSun"/>
                      </a:endParaRPr>
                    </a:p>
                  </a:txBody>
                  <a:tcPr marL="68580" marR="68580" marT="0" marB="0"/>
                </a:tc>
                <a:extLst>
                  <a:ext uri="{0D108BD9-81ED-4DB2-BD59-A6C34878D82A}">
                    <a16:rowId xmlns:a16="http://schemas.microsoft.com/office/drawing/2014/main" val="10001"/>
                  </a:ext>
                </a:extLst>
              </a:tr>
              <a:tr h="34290">
                <a:tc vMerge="1">
                  <a:txBody>
                    <a:bodyPr/>
                    <a:lstStyle/>
                    <a:p>
                      <a:endParaRPr lang="fr-FR"/>
                    </a:p>
                  </a:txBody>
                  <a:tcPr/>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UE Measurement capability</a:t>
                      </a:r>
                      <a:endParaRPr lang="fr-FR" sz="2000">
                        <a:effectLst/>
                        <a:latin typeface="Times New Roman"/>
                        <a:ea typeface="SimSun"/>
                      </a:endParaRPr>
                    </a:p>
                  </a:txBody>
                  <a:tcPr marL="68580" marR="68580" marT="0" marB="0"/>
                </a:tc>
                <a:extLst>
                  <a:ext uri="{0D108BD9-81ED-4DB2-BD59-A6C34878D82A}">
                    <a16:rowId xmlns:a16="http://schemas.microsoft.com/office/drawing/2014/main" val="10002"/>
                  </a:ext>
                </a:extLst>
              </a:tr>
              <a:tr h="429260">
                <a:tc>
                  <a:txBody>
                    <a:bodyPr/>
                    <a:lstStyle/>
                    <a:p>
                      <a:pPr fontAlgn="auto" hangingPunct="1">
                        <a:spcAft>
                          <a:spcPts val="600"/>
                        </a:spcAft>
                      </a:pPr>
                      <a:r>
                        <a:rPr lang="en-US" sz="1800">
                          <a:effectLst/>
                        </a:rPr>
                        <a:t>NR intra-frequency measurements</a:t>
                      </a:r>
                      <a:endParaRPr lang="fr-FR" sz="200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Requirements applicability</a:t>
                      </a:r>
                      <a:endParaRPr lang="fr-FR" sz="2000">
                        <a:effectLst/>
                        <a:latin typeface="Times New Roman"/>
                        <a:ea typeface="SimSun"/>
                      </a:endParaRPr>
                    </a:p>
                  </a:txBody>
                  <a:tcPr marL="68580" marR="68580" marT="0" marB="0"/>
                </a:tc>
                <a:extLst>
                  <a:ext uri="{0D108BD9-81ED-4DB2-BD59-A6C34878D82A}">
                    <a16:rowId xmlns:a16="http://schemas.microsoft.com/office/drawing/2014/main" val="10003"/>
                  </a:ext>
                </a:extLst>
              </a:tr>
              <a:tr h="0">
                <a:tc>
                  <a:txBody>
                    <a:bodyPr/>
                    <a:lstStyle/>
                    <a:p>
                      <a:pPr fontAlgn="auto" hangingPunct="1">
                        <a:spcAft>
                          <a:spcPts val="600"/>
                        </a:spcAft>
                      </a:pPr>
                      <a:r>
                        <a:rPr lang="en-US" sz="1800">
                          <a:effectLst/>
                        </a:rPr>
                        <a:t>NR inter-frequency measurements</a:t>
                      </a:r>
                      <a:endParaRPr lang="fr-FR" sz="2000">
                        <a:effectLst/>
                        <a:latin typeface="Times New Roman"/>
                        <a:ea typeface="SimSun"/>
                      </a:endParaRPr>
                    </a:p>
                  </a:txBody>
                  <a:tcPr marL="68580" marR="68580" marT="0" marB="0"/>
                </a:tc>
                <a:tc>
                  <a:txBody>
                    <a:bodyPr/>
                    <a:lstStyle/>
                    <a:p>
                      <a:pPr algn="ctr" fontAlgn="auto" hangingPunct="1">
                        <a:spcBef>
                          <a:spcPts val="600"/>
                        </a:spcBef>
                        <a:spcAft>
                          <a:spcPts val="600"/>
                        </a:spcAft>
                        <a:tabLst>
                          <a:tab pos="504190" algn="l"/>
                          <a:tab pos="756285" algn="l"/>
                          <a:tab pos="1008380" algn="l"/>
                          <a:tab pos="1260475" algn="l"/>
                        </a:tabLst>
                      </a:pPr>
                      <a:r>
                        <a:rPr lang="en-US" sz="1800" dirty="0">
                          <a:effectLst/>
                        </a:rPr>
                        <a:t>Requirements applicability</a:t>
                      </a:r>
                      <a:endParaRPr lang="fr-FR" sz="2000" dirty="0">
                        <a:effectLst/>
                        <a:latin typeface="Times New Roman"/>
                        <a:ea typeface="SimSun"/>
                      </a:endParaRPr>
                    </a:p>
                  </a:txBody>
                  <a:tcPr marL="68580" marR="68580" marT="0" marB="0"/>
                </a:tc>
                <a:extLst>
                  <a:ext uri="{0D108BD9-81ED-4DB2-BD59-A6C34878D82A}">
                    <a16:rowId xmlns:a16="http://schemas.microsoft.com/office/drawing/2014/main" val="10004"/>
                  </a:ext>
                </a:extLst>
              </a:tr>
            </a:tbl>
          </a:graphicData>
        </a:graphic>
      </p:graphicFrame>
      <p:sp>
        <p:nvSpPr>
          <p:cNvPr id="7" name="Rectangle 6"/>
          <p:cNvSpPr/>
          <p:nvPr/>
        </p:nvSpPr>
        <p:spPr>
          <a:xfrm>
            <a:off x="6514555" y="1889162"/>
            <a:ext cx="5468187" cy="646331"/>
          </a:xfrm>
          <a:prstGeom prst="rect">
            <a:avLst/>
          </a:prstGeom>
        </p:spPr>
        <p:txBody>
          <a:bodyPr wrap="square">
            <a:spAutoFit/>
          </a:bodyPr>
          <a:lstStyle/>
          <a:p>
            <a:r>
              <a:rPr lang="en-US" dirty="0"/>
              <a:t>Table 3 for information: Possible NTN Parameters related to Measurement Procedures</a:t>
            </a:r>
            <a:endParaRPr lang="fr-FR" dirty="0"/>
          </a:p>
        </p:txBody>
      </p:sp>
    </p:spTree>
    <p:extLst>
      <p:ext uri="{BB962C8B-B14F-4D97-AF65-F5344CB8AC3E}">
        <p14:creationId xmlns:p14="http://schemas.microsoft.com/office/powerpoint/2010/main" val="2759462038"/>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Possible NTN Parameters</a:t>
            </a:r>
            <a:r>
              <a:rPr lang="en-US" sz="3600" noProof="0" dirty="0"/>
              <a:t> (cont’d)</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93033023"/>
              </p:ext>
            </p:extLst>
          </p:nvPr>
        </p:nvGraphicFramePr>
        <p:xfrm>
          <a:off x="768825" y="3300254"/>
          <a:ext cx="6756878" cy="2225040"/>
        </p:xfrm>
        <a:graphic>
          <a:graphicData uri="http://schemas.openxmlformats.org/drawingml/2006/table">
            <a:tbl>
              <a:tblPr firstRow="1" firstCol="1" bandRow="1">
                <a:tableStyleId>{5C22544A-7EE6-4342-B048-85BDC9FD1C3A}</a:tableStyleId>
              </a:tblPr>
              <a:tblGrid>
                <a:gridCol w="6756878">
                  <a:extLst>
                    <a:ext uri="{9D8B030D-6E8A-4147-A177-3AD203B41FA5}">
                      <a16:colId xmlns:a16="http://schemas.microsoft.com/office/drawing/2014/main" val="20000"/>
                    </a:ext>
                  </a:extLst>
                </a:gridCol>
              </a:tblGrid>
              <a:tr h="0">
                <a:tc>
                  <a:txBody>
                    <a:bodyPr/>
                    <a:lstStyle/>
                    <a:p>
                      <a:pPr fontAlgn="auto" hangingPunct="1">
                        <a:spcAft>
                          <a:spcPts val="600"/>
                        </a:spcAft>
                      </a:pPr>
                      <a:r>
                        <a:rPr lang="en-US" sz="1800" dirty="0">
                          <a:effectLst/>
                        </a:rPr>
                        <a:t>Intra-frequency RSRP accuracy requirements for FR1: </a:t>
                      </a:r>
                      <a:endParaRPr lang="fr-FR" sz="1800" dirty="0">
                        <a:effectLst/>
                      </a:endParaRPr>
                    </a:p>
                    <a:p>
                      <a:pPr marL="342900" lvl="0" indent="-342900" hangingPunct="0">
                        <a:spcAft>
                          <a:spcPts val="600"/>
                        </a:spcAft>
                        <a:buFont typeface="Times New Roman"/>
                        <a:buChar char="-"/>
                      </a:pPr>
                      <a:r>
                        <a:rPr lang="en-US" sz="1800" dirty="0">
                          <a:effectLst/>
                        </a:rPr>
                        <a:t>Specific-NTN Absolute SS-RSRP Accuracy</a:t>
                      </a:r>
                      <a:endParaRPr lang="fr-FR" sz="1800" dirty="0">
                        <a:effectLst/>
                      </a:endParaRPr>
                    </a:p>
                    <a:p>
                      <a:pPr marL="342900" lvl="0" indent="-342900" hangingPunct="0">
                        <a:spcAft>
                          <a:spcPts val="600"/>
                        </a:spcAft>
                        <a:buFont typeface="Times New Roman"/>
                        <a:buChar char="-"/>
                      </a:pPr>
                      <a:r>
                        <a:rPr lang="en-US" sz="1800" dirty="0">
                          <a:effectLst/>
                        </a:rPr>
                        <a:t>Specific-NTN Relative SS-RSRP Accuracy</a:t>
                      </a:r>
                      <a:endParaRPr lang="fr-FR" sz="1800" dirty="0">
                        <a:effectLst/>
                        <a:latin typeface="Times New Roman"/>
                        <a:ea typeface="Yu Mincho"/>
                      </a:endParaRPr>
                    </a:p>
                  </a:txBody>
                  <a:tcPr marL="68580" marR="68580" marT="0" marB="0"/>
                </a:tc>
                <a:extLst>
                  <a:ext uri="{0D108BD9-81ED-4DB2-BD59-A6C34878D82A}">
                    <a16:rowId xmlns:a16="http://schemas.microsoft.com/office/drawing/2014/main" val="10000"/>
                  </a:ext>
                </a:extLst>
              </a:tr>
              <a:tr h="0">
                <a:tc>
                  <a:txBody>
                    <a:bodyPr/>
                    <a:lstStyle/>
                    <a:p>
                      <a:pPr algn="ctr" fontAlgn="auto" hangingPunct="1">
                        <a:spcBef>
                          <a:spcPts val="600"/>
                        </a:spcBef>
                        <a:spcAft>
                          <a:spcPts val="600"/>
                        </a:spcAft>
                        <a:tabLst>
                          <a:tab pos="504190" algn="l"/>
                          <a:tab pos="756285" algn="l"/>
                          <a:tab pos="1008380" algn="l"/>
                          <a:tab pos="1260475" algn="l"/>
                        </a:tabLst>
                      </a:pPr>
                      <a:r>
                        <a:rPr lang="en-US" sz="1800">
                          <a:effectLst/>
                        </a:rPr>
                        <a:t>Inter-frequency RSRP accuracy requirements for FR1</a:t>
                      </a:r>
                      <a:endParaRPr lang="fr-FR" sz="1800">
                        <a:effectLst/>
                      </a:endParaRPr>
                    </a:p>
                    <a:p>
                      <a:pPr marL="342900" lvl="0" indent="-342900" hangingPunct="0">
                        <a:spcAft>
                          <a:spcPts val="600"/>
                        </a:spcAft>
                        <a:buFont typeface="Times New Roman"/>
                        <a:buChar char="-"/>
                      </a:pPr>
                      <a:r>
                        <a:rPr lang="en-US" sz="1800">
                          <a:effectLst/>
                        </a:rPr>
                        <a:t>Specific-NTN Absolute SS-RSRP Accuracy</a:t>
                      </a:r>
                      <a:endParaRPr lang="fr-FR" sz="1800">
                        <a:effectLst/>
                      </a:endParaRPr>
                    </a:p>
                    <a:p>
                      <a:pPr fontAlgn="auto" hangingPunct="1">
                        <a:spcAft>
                          <a:spcPts val="600"/>
                        </a:spcAft>
                      </a:pPr>
                      <a:r>
                        <a:rPr lang="en-US" sz="1800">
                          <a:effectLst/>
                        </a:rPr>
                        <a:t>Specific-NTN Relative SS-RSRP Accuracy</a:t>
                      </a:r>
                      <a:endParaRPr lang="fr-FR" sz="1800">
                        <a:effectLst/>
                        <a:latin typeface="Times New Roman"/>
                        <a:ea typeface="SimSun"/>
                      </a:endParaRPr>
                    </a:p>
                  </a:txBody>
                  <a:tcPr marL="68580" marR="68580" marT="0" marB="0"/>
                </a:tc>
                <a:extLst>
                  <a:ext uri="{0D108BD9-81ED-4DB2-BD59-A6C34878D82A}">
                    <a16:rowId xmlns:a16="http://schemas.microsoft.com/office/drawing/2014/main" val="10001"/>
                  </a:ext>
                </a:extLst>
              </a:tr>
              <a:tr h="0">
                <a:tc>
                  <a:txBody>
                    <a:bodyPr/>
                    <a:lstStyle/>
                    <a:p>
                      <a:pPr algn="ctr" fontAlgn="auto" hangingPunct="1">
                        <a:spcBef>
                          <a:spcPts val="600"/>
                        </a:spcBef>
                        <a:spcAft>
                          <a:spcPts val="600"/>
                        </a:spcAft>
                        <a:tabLst>
                          <a:tab pos="504190" algn="l"/>
                          <a:tab pos="756285" algn="l"/>
                          <a:tab pos="1008380" algn="l"/>
                          <a:tab pos="1260475" algn="l"/>
                        </a:tabLst>
                      </a:pPr>
                      <a:r>
                        <a:rPr lang="en-US" sz="1800" dirty="0">
                          <a:effectLst/>
                        </a:rPr>
                        <a:t>RSRP Measurement Report Mapping</a:t>
                      </a:r>
                      <a:endParaRPr lang="fr-FR" sz="1800" dirty="0">
                        <a:effectLst/>
                        <a:latin typeface="Times New Roman"/>
                        <a:ea typeface="SimSun"/>
                      </a:endParaRPr>
                    </a:p>
                  </a:txBody>
                  <a:tcPr marL="68580" marR="68580" marT="0" marB="0"/>
                </a:tc>
                <a:extLst>
                  <a:ext uri="{0D108BD9-81ED-4DB2-BD59-A6C34878D82A}">
                    <a16:rowId xmlns:a16="http://schemas.microsoft.com/office/drawing/2014/main" val="10002"/>
                  </a:ext>
                </a:extLst>
              </a:tr>
            </a:tbl>
          </a:graphicData>
        </a:graphic>
      </p:graphicFrame>
      <p:sp>
        <p:nvSpPr>
          <p:cNvPr id="5" name="Rectangle 4"/>
          <p:cNvSpPr/>
          <p:nvPr/>
        </p:nvSpPr>
        <p:spPr>
          <a:xfrm>
            <a:off x="768824" y="2203061"/>
            <a:ext cx="6096000" cy="923330"/>
          </a:xfrm>
          <a:prstGeom prst="rect">
            <a:avLst/>
          </a:prstGeom>
        </p:spPr>
        <p:txBody>
          <a:bodyPr>
            <a:spAutoFit/>
          </a:bodyPr>
          <a:lstStyle/>
          <a:p>
            <a:r>
              <a:rPr lang="en-US" dirty="0"/>
              <a:t>Table 4 for information : Possible NTN Parameters related to Measurement Performance Requirements (NR Measurements only)</a:t>
            </a:r>
            <a:endParaRPr lang="fr-FR" dirty="0"/>
          </a:p>
        </p:txBody>
      </p:sp>
    </p:spTree>
    <p:extLst>
      <p:ext uri="{BB962C8B-B14F-4D97-AF65-F5344CB8AC3E}">
        <p14:creationId xmlns:p14="http://schemas.microsoft.com/office/powerpoint/2010/main" val="240127117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en-US" sz="3600" noProof="0" dirty="0"/>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noProof="0" dirty="0"/>
              <a:t>Proposed way forward based on the outcomes of “</a:t>
            </a:r>
            <a:r>
              <a:rPr lang="en-US" noProof="0" dirty="0"/>
              <a:t>Email discussion summary for [97e][232] </a:t>
            </a:r>
            <a:r>
              <a:rPr lang="en-US" noProof="0" dirty="0" err="1"/>
              <a:t>NR_NTN_solutions_RRM</a:t>
            </a:r>
            <a:r>
              <a:rPr lang="en-US" noProof="0" dirty="0"/>
              <a:t>”</a:t>
            </a:r>
          </a:p>
          <a:p>
            <a:r>
              <a:rPr lang="en-US" altLang="en-US" noProof="0" dirty="0"/>
              <a:t>See </a:t>
            </a:r>
            <a:r>
              <a:rPr lang="en-GB" b="1" u="sng" dirty="0"/>
              <a:t>R4-2017302</a:t>
            </a:r>
            <a:endParaRPr lang="en-US" altLang="en-US" noProof="0"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sz="3600" noProof="0" dirty="0"/>
              <a:t>Content</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noProof="0" dirty="0"/>
              <a:t>Topic #1: General RAN4 RRM NTN related aspects</a:t>
            </a:r>
          </a:p>
          <a:p>
            <a:r>
              <a:rPr lang="en-US" noProof="0" dirty="0"/>
              <a:t>Topic #2: GNSS requirements	</a:t>
            </a:r>
          </a:p>
          <a:p>
            <a:r>
              <a:rPr lang="en-US" noProof="0" dirty="0"/>
              <a:t>Topic #3: PVT Satellite precision</a:t>
            </a:r>
          </a:p>
          <a:p>
            <a:r>
              <a:rPr lang="en-US" noProof="0" dirty="0"/>
              <a:t>Topic #4: NTN UL Time synchronization requirements</a:t>
            </a:r>
          </a:p>
          <a:p>
            <a:r>
              <a:rPr lang="en-US" noProof="0" dirty="0"/>
              <a:t>Topic #5: NTN UL frequency synchronization requirement</a:t>
            </a:r>
          </a:p>
          <a:p>
            <a:r>
              <a:rPr lang="en-US" noProof="0" dirty="0"/>
              <a:t>Topic #6: NTN Measurements</a:t>
            </a:r>
          </a:p>
          <a:p>
            <a:r>
              <a:rPr lang="en-US" noProof="0" dirty="0"/>
              <a:t>Topic #7: RRM requirements for beam switching	</a:t>
            </a:r>
          </a:p>
          <a:p>
            <a:endParaRPr lang="en-US" altLang="en-US" noProof="0"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US" altLang="en-US" noProof="0"/>
              <a:t>Summary</a:t>
            </a:r>
            <a:endParaRPr lang="en-US" altLang="en-US" noProof="0" dirty="0"/>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noProof="0" dirty="0"/>
              <a:t>Main RRM issues and preliminary proposals have been discussed</a:t>
            </a:r>
          </a:p>
          <a:p>
            <a:pPr lvl="1"/>
            <a:r>
              <a:rPr lang="en-US" altLang="en-US" dirty="0">
                <a:solidFill>
                  <a:schemeClr val="accent6">
                    <a:lumMod val="75000"/>
                  </a:schemeClr>
                </a:solidFill>
              </a:rPr>
              <a:t>In green: proposals for which no concern have been raised</a:t>
            </a:r>
          </a:p>
          <a:p>
            <a:pPr lvl="1"/>
            <a:r>
              <a:rPr lang="en-US" altLang="en-US" dirty="0">
                <a:solidFill>
                  <a:schemeClr val="accent2">
                    <a:lumMod val="75000"/>
                  </a:schemeClr>
                </a:solidFill>
              </a:rPr>
              <a:t>In orange: proposals for which a potential agreement may be found with suggested changes</a:t>
            </a:r>
          </a:p>
          <a:p>
            <a:pPr lvl="1"/>
            <a:r>
              <a:rPr lang="en-US" altLang="en-US" dirty="0">
                <a:solidFill>
                  <a:srgbClr val="7030A0"/>
                </a:solidFill>
              </a:rPr>
              <a:t>In purple: proposals for which there is no agreement</a:t>
            </a:r>
          </a:p>
          <a:p>
            <a:endParaRPr lang="en-US" altLang="en-US" dirty="0"/>
          </a:p>
          <a:p>
            <a:r>
              <a:rPr lang="en-US" altLang="en-US" dirty="0"/>
              <a:t>However RRM highly depends on</a:t>
            </a:r>
          </a:p>
          <a:p>
            <a:pPr lvl="1"/>
            <a:r>
              <a:rPr lang="en-US" altLang="en-US" dirty="0"/>
              <a:t>Use cases/scenarios selected and defined</a:t>
            </a:r>
          </a:p>
          <a:p>
            <a:pPr lvl="1"/>
            <a:r>
              <a:rPr lang="en-US" altLang="en-US" dirty="0"/>
              <a:t>RAN1/2 work progressed</a:t>
            </a:r>
          </a:p>
          <a:p>
            <a:pPr lvl="1"/>
            <a:r>
              <a:rPr lang="en-US" altLang="en-US" dirty="0"/>
              <a:t>Possibly on exemplary band(s) selected</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noProof="0" dirty="0"/>
              <a:t>Topic #1: General RAN4 RRM NTN related aspects</a:t>
            </a:r>
          </a:p>
        </p:txBody>
      </p:sp>
      <p:sp>
        <p:nvSpPr>
          <p:cNvPr id="3" name="Espace réservé du contenu 2"/>
          <p:cNvSpPr>
            <a:spLocks noGrp="1"/>
          </p:cNvSpPr>
          <p:nvPr>
            <p:ph idx="1"/>
          </p:nvPr>
        </p:nvSpPr>
        <p:spPr/>
        <p:txBody>
          <a:bodyPr/>
          <a:lstStyle/>
          <a:p>
            <a:r>
              <a:rPr lang="en-US" dirty="0"/>
              <a:t>Select and define NTN use cases and scenarios. Please also refer to </a:t>
            </a:r>
            <a:r>
              <a:rPr lang="en-GB" dirty="0"/>
              <a:t>[97e][312] </a:t>
            </a:r>
            <a:r>
              <a:rPr lang="en-GB" dirty="0" err="1"/>
              <a:t>NTN_Solutions</a:t>
            </a:r>
            <a:r>
              <a:rPr lang="en-GB" dirty="0"/>
              <a:t>.</a:t>
            </a:r>
            <a:endParaRPr lang="en-US" dirty="0"/>
          </a:p>
          <a:p>
            <a:pPr lvl="1"/>
            <a:r>
              <a:rPr lang="en-US" dirty="0"/>
              <a:t>Explanation: NTN use cases and scenarios to be selected and further defined in accordance with RAN4 RF session.</a:t>
            </a:r>
          </a:p>
          <a:p>
            <a:pPr lvl="1"/>
            <a:r>
              <a:rPr lang="en-US" dirty="0">
                <a:solidFill>
                  <a:schemeClr val="accent6">
                    <a:lumMod val="75000"/>
                  </a:schemeClr>
                </a:solidFill>
              </a:rPr>
              <a:t>No concern raised so far</a:t>
            </a:r>
          </a:p>
          <a:p>
            <a:r>
              <a:rPr lang="en-US" noProof="0" dirty="0"/>
              <a:t>Wait for the Reference Point (RP) to be defined by RAN1.</a:t>
            </a:r>
          </a:p>
          <a:p>
            <a:pPr lvl="1"/>
            <a:r>
              <a:rPr lang="en-US" dirty="0">
                <a:solidFill>
                  <a:schemeClr val="accent6">
                    <a:lumMod val="75000"/>
                  </a:schemeClr>
                </a:solidFill>
              </a:rPr>
              <a:t>No concern raised so far</a:t>
            </a:r>
            <a:endParaRPr lang="en-US" noProof="0" dirty="0"/>
          </a:p>
        </p:txBody>
      </p:sp>
    </p:spTree>
    <p:extLst>
      <p:ext uri="{BB962C8B-B14F-4D97-AF65-F5344CB8AC3E}">
        <p14:creationId xmlns:p14="http://schemas.microsoft.com/office/powerpoint/2010/main" val="186551052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noProof="0" dirty="0"/>
              <a:t>Topic #1: General RAN4 RRM NTN related aspects (cont’d)</a:t>
            </a:r>
          </a:p>
        </p:txBody>
      </p:sp>
      <p:sp>
        <p:nvSpPr>
          <p:cNvPr id="3" name="Espace réservé du contenu 2"/>
          <p:cNvSpPr>
            <a:spLocks noGrp="1"/>
          </p:cNvSpPr>
          <p:nvPr>
            <p:ph idx="1"/>
          </p:nvPr>
        </p:nvSpPr>
        <p:spPr/>
        <p:txBody>
          <a:bodyPr/>
          <a:lstStyle/>
          <a:p>
            <a:r>
              <a:rPr lang="en-US" noProof="0" dirty="0"/>
              <a:t>Work method to down select the list of NTN-related RRM KPIs:</a:t>
            </a:r>
          </a:p>
          <a:p>
            <a:pPr lvl="1"/>
            <a:r>
              <a:rPr lang="en-US" noProof="0" dirty="0"/>
              <a:t>1st step: Establish list of candidate RRM requirements for NTN based on existing Rel-16 set of parameters (e.g. TS 38.133);</a:t>
            </a:r>
          </a:p>
          <a:p>
            <a:pPr lvl="1"/>
            <a:r>
              <a:rPr lang="en-US" noProof="0" dirty="0"/>
              <a:t>2nd step: Based on use cases/scenarios definition as well as RAN1/2 framework definition, down-select the requirements to be considered with priority for NTN in Rel-17 and consider the need to add some additional ones.</a:t>
            </a:r>
          </a:p>
          <a:p>
            <a:r>
              <a:rPr lang="en-US" dirty="0">
                <a:solidFill>
                  <a:schemeClr val="accent2">
                    <a:lumMod val="75000"/>
                  </a:schemeClr>
                </a:solidFill>
              </a:rPr>
              <a:t>Based on feedbacks, moderator suggests proposal revision as follows</a:t>
            </a:r>
          </a:p>
          <a:p>
            <a:pPr lvl="1"/>
            <a:r>
              <a:rPr lang="en-US" dirty="0">
                <a:solidFill>
                  <a:schemeClr val="accent2">
                    <a:lumMod val="75000"/>
                  </a:schemeClr>
                </a:solidFill>
              </a:rPr>
              <a:t>“Work method to define the NTN-related RRM KPIs:</a:t>
            </a:r>
          </a:p>
          <a:p>
            <a:pPr lvl="2"/>
            <a:r>
              <a:rPr lang="en-US" dirty="0">
                <a:solidFill>
                  <a:schemeClr val="accent2">
                    <a:lumMod val="75000"/>
                  </a:schemeClr>
                </a:solidFill>
              </a:rPr>
              <a:t>1st step: Existing Rel-16 set of parameters</a:t>
            </a:r>
          </a:p>
          <a:p>
            <a:pPr lvl="2"/>
            <a:r>
              <a:rPr lang="en-US" dirty="0">
                <a:solidFill>
                  <a:schemeClr val="accent2">
                    <a:lumMod val="75000"/>
                  </a:schemeClr>
                </a:solidFill>
              </a:rPr>
              <a:t>2nd step: remove or add parameters if and when needed, based on analysis”</a:t>
            </a:r>
          </a:p>
        </p:txBody>
      </p:sp>
    </p:spTree>
    <p:extLst>
      <p:ext uri="{BB962C8B-B14F-4D97-AF65-F5344CB8AC3E}">
        <p14:creationId xmlns:p14="http://schemas.microsoft.com/office/powerpoint/2010/main" val="141504313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a:t>Topic #2: GNSS requirements</a:t>
            </a:r>
          </a:p>
        </p:txBody>
      </p:sp>
      <p:sp>
        <p:nvSpPr>
          <p:cNvPr id="3" name="Espace réservé du contenu 2"/>
          <p:cNvSpPr>
            <a:spLocks noGrp="1"/>
          </p:cNvSpPr>
          <p:nvPr>
            <p:ph idx="1"/>
          </p:nvPr>
        </p:nvSpPr>
        <p:spPr/>
        <p:txBody>
          <a:bodyPr/>
          <a:lstStyle/>
          <a:p>
            <a:r>
              <a:rPr lang="en-US" noProof="0" dirty="0"/>
              <a:t>UEs with GNSS capabilities are assumed (also in WID).</a:t>
            </a:r>
          </a:p>
          <a:p>
            <a:pPr lvl="1"/>
            <a:r>
              <a:rPr lang="en-US" dirty="0">
                <a:solidFill>
                  <a:schemeClr val="accent6">
                    <a:lumMod val="75000"/>
                  </a:schemeClr>
                </a:solidFill>
              </a:rPr>
              <a:t>No concern raised so far</a:t>
            </a:r>
            <a:endParaRPr lang="en-US" noProof="0" dirty="0"/>
          </a:p>
          <a:p>
            <a:r>
              <a:rPr lang="en-GB" dirty="0"/>
              <a:t>Further discuss the need for 3GPP to assume GNSS capability on board of satellites.</a:t>
            </a:r>
          </a:p>
          <a:p>
            <a:pPr lvl="1"/>
            <a:r>
              <a:rPr lang="en-US" dirty="0">
                <a:solidFill>
                  <a:schemeClr val="accent6">
                    <a:lumMod val="75000"/>
                  </a:schemeClr>
                </a:solidFill>
              </a:rPr>
              <a:t>No concern raised so far</a:t>
            </a:r>
            <a:endParaRPr lang="en-GB" dirty="0"/>
          </a:p>
          <a:p>
            <a:r>
              <a:rPr lang="en-US" dirty="0"/>
              <a:t>Further discuss the required accuracy (depending on the scenarios) of external reference to be used for UE timing &amp; frequency pre-compensation and how this compares with the accuracy provided by GNSS in a practical setup.</a:t>
            </a:r>
          </a:p>
          <a:p>
            <a:pPr lvl="1"/>
            <a:r>
              <a:rPr lang="en-US" dirty="0">
                <a:solidFill>
                  <a:schemeClr val="accent6">
                    <a:lumMod val="75000"/>
                  </a:schemeClr>
                </a:solidFill>
              </a:rPr>
              <a:t>No concern raised so far</a:t>
            </a:r>
          </a:p>
          <a:p>
            <a:pPr lvl="1"/>
            <a:endParaRPr lang="en-US" noProof="0" dirty="0">
              <a:solidFill>
                <a:srgbClr val="7030A0"/>
              </a:solidFill>
            </a:endParaRPr>
          </a:p>
        </p:txBody>
      </p:sp>
    </p:spTree>
    <p:extLst>
      <p:ext uri="{BB962C8B-B14F-4D97-AF65-F5344CB8AC3E}">
        <p14:creationId xmlns:p14="http://schemas.microsoft.com/office/powerpoint/2010/main" val="2283683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a:t>Topic #3: PVT Satellite precision</a:t>
            </a:r>
          </a:p>
        </p:txBody>
      </p:sp>
      <p:sp>
        <p:nvSpPr>
          <p:cNvPr id="3" name="Espace réservé du contenu 2"/>
          <p:cNvSpPr>
            <a:spLocks noGrp="1"/>
          </p:cNvSpPr>
          <p:nvPr>
            <p:ph idx="1"/>
          </p:nvPr>
        </p:nvSpPr>
        <p:spPr/>
        <p:txBody>
          <a:bodyPr/>
          <a:lstStyle/>
          <a:p>
            <a:r>
              <a:rPr lang="en-US" dirty="0">
                <a:solidFill>
                  <a:srgbClr val="7030A0"/>
                </a:solidFill>
              </a:rPr>
              <a:t>Topic not yet mature to be discussed.</a:t>
            </a:r>
          </a:p>
        </p:txBody>
      </p:sp>
    </p:spTree>
    <p:extLst>
      <p:ext uri="{BB962C8B-B14F-4D97-AF65-F5344CB8AC3E}">
        <p14:creationId xmlns:p14="http://schemas.microsoft.com/office/powerpoint/2010/main" val="139496078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876168" cy="1325563"/>
          </a:xfrm>
        </p:spPr>
        <p:txBody>
          <a:bodyPr/>
          <a:lstStyle/>
          <a:p>
            <a:r>
              <a:rPr lang="en-US" sz="3600" noProof="0" dirty="0"/>
              <a:t>Topic #4: NTN UL Time synchronization requirements (cont’d)</a:t>
            </a:r>
          </a:p>
        </p:txBody>
      </p:sp>
      <p:sp>
        <p:nvSpPr>
          <p:cNvPr id="3" name="Espace réservé du contenu 2"/>
          <p:cNvSpPr>
            <a:spLocks noGrp="1"/>
          </p:cNvSpPr>
          <p:nvPr>
            <p:ph idx="1"/>
          </p:nvPr>
        </p:nvSpPr>
        <p:spPr>
          <a:xfrm>
            <a:off x="838200" y="1828799"/>
            <a:ext cx="10515600" cy="4195763"/>
          </a:xfrm>
        </p:spPr>
        <p:txBody>
          <a:bodyPr/>
          <a:lstStyle/>
          <a:p>
            <a:r>
              <a:rPr lang="en-US" sz="2400" noProof="0" dirty="0"/>
              <a:t>The following requirements shall be defined but require RAN1 further progress</a:t>
            </a:r>
          </a:p>
          <a:p>
            <a:pPr lvl="1"/>
            <a:r>
              <a:rPr lang="en-US" noProof="0" dirty="0"/>
              <a:t>Timing Advance adjustment accuracy considering</a:t>
            </a:r>
          </a:p>
          <a:p>
            <a:pPr lvl="2"/>
            <a:r>
              <a:rPr lang="en-US" dirty="0">
                <a:solidFill>
                  <a:schemeClr val="accent6">
                    <a:lumMod val="75000"/>
                  </a:schemeClr>
                </a:solidFill>
              </a:rPr>
              <a:t>At least the total error budget for regulating TA during a call: ΔUE-</a:t>
            </a:r>
            <a:r>
              <a:rPr lang="en-US" dirty="0" err="1">
                <a:solidFill>
                  <a:schemeClr val="accent6">
                    <a:lumMod val="75000"/>
                  </a:schemeClr>
                </a:solidFill>
              </a:rPr>
              <a:t>pos</a:t>
            </a:r>
            <a:r>
              <a:rPr lang="en-US" dirty="0">
                <a:solidFill>
                  <a:schemeClr val="accent6">
                    <a:lumMod val="75000"/>
                  </a:schemeClr>
                </a:solidFill>
              </a:rPr>
              <a:t>, </a:t>
            </a:r>
            <a:r>
              <a:rPr lang="en-US" dirty="0" err="1">
                <a:solidFill>
                  <a:schemeClr val="accent6">
                    <a:lumMod val="75000"/>
                  </a:schemeClr>
                </a:solidFill>
              </a:rPr>
              <a:t>ΔSat-pos</a:t>
            </a:r>
            <a:r>
              <a:rPr lang="en-US" dirty="0">
                <a:solidFill>
                  <a:schemeClr val="accent6">
                    <a:lumMod val="75000"/>
                  </a:schemeClr>
                </a:solidFill>
              </a:rPr>
              <a:t>, Timing Advance adjustment accuracy and TA command resolution error</a:t>
            </a:r>
          </a:p>
          <a:p>
            <a:pPr lvl="1"/>
            <a:r>
              <a:rPr lang="en-US" noProof="0" dirty="0"/>
              <a:t>Timing error limits &amp; </a:t>
            </a:r>
            <a:r>
              <a:rPr lang="en-GB" dirty="0"/>
              <a:t>UE Time alignment behaviour</a:t>
            </a:r>
            <a:endParaRPr lang="en-US" noProof="0" dirty="0"/>
          </a:p>
          <a:p>
            <a:pPr lvl="2"/>
            <a:r>
              <a:rPr lang="en-US" dirty="0">
                <a:solidFill>
                  <a:srgbClr val="7030A0"/>
                </a:solidFill>
              </a:rPr>
              <a:t>More investigation required for timing error requirement, </a:t>
            </a:r>
            <a:r>
              <a:rPr lang="en-US" dirty="0">
                <a:solidFill>
                  <a:schemeClr val="accent6">
                    <a:lumMod val="75000"/>
                  </a:schemeClr>
                </a:solidFill>
              </a:rPr>
              <a:t>at least </a:t>
            </a:r>
            <a:r>
              <a:rPr lang="en-GB" dirty="0">
                <a:solidFill>
                  <a:schemeClr val="accent6">
                    <a:lumMod val="75000"/>
                  </a:schemeClr>
                </a:solidFill>
              </a:rPr>
              <a:t>CP will have to be preserved </a:t>
            </a:r>
          </a:p>
          <a:p>
            <a:pPr lvl="2"/>
            <a:r>
              <a:rPr lang="en-US" dirty="0">
                <a:solidFill>
                  <a:srgbClr val="FF6600"/>
                </a:solidFill>
              </a:rPr>
              <a:t>Potential agreement with changes: </a:t>
            </a:r>
            <a:r>
              <a:rPr lang="en-GB" dirty="0">
                <a:solidFill>
                  <a:srgbClr val="FF6600"/>
                </a:solidFill>
              </a:rPr>
              <a:t>“</a:t>
            </a:r>
            <a:r>
              <a:rPr lang="en-US" dirty="0">
                <a:solidFill>
                  <a:srgbClr val="FF6600"/>
                </a:solidFill>
              </a:rPr>
              <a:t>RAN4 </a:t>
            </a:r>
            <a:r>
              <a:rPr lang="en-US" strike="sngStrike" dirty="0">
                <a:solidFill>
                  <a:srgbClr val="FF6600"/>
                </a:solidFill>
              </a:rPr>
              <a:t>may </a:t>
            </a:r>
            <a:r>
              <a:rPr lang="en-US" dirty="0">
                <a:solidFill>
                  <a:srgbClr val="FF6600"/>
                </a:solidFill>
              </a:rPr>
              <a:t>starting point is to develop requirements to preserve CP”</a:t>
            </a:r>
            <a:r>
              <a:rPr lang="en-GB" dirty="0">
                <a:solidFill>
                  <a:srgbClr val="FF6600"/>
                </a:solidFill>
              </a:rPr>
              <a:t>;</a:t>
            </a:r>
            <a:endParaRPr lang="en-US" dirty="0">
              <a:solidFill>
                <a:srgbClr val="FF6600"/>
              </a:solidFill>
            </a:endParaRPr>
          </a:p>
          <a:p>
            <a:pPr lvl="1"/>
            <a:r>
              <a:rPr lang="en-US" noProof="0" dirty="0"/>
              <a:t>Timing Issues and Requirements for UE with 2 feeder-links</a:t>
            </a:r>
          </a:p>
          <a:p>
            <a:pPr lvl="2"/>
            <a:r>
              <a:rPr lang="en-US" noProof="0" dirty="0">
                <a:solidFill>
                  <a:srgbClr val="7030A0"/>
                </a:solidFill>
              </a:rPr>
              <a:t>Service link related, and depending if the feeder-link switch is soft or hard.</a:t>
            </a:r>
          </a:p>
        </p:txBody>
      </p:sp>
    </p:spTree>
    <p:extLst>
      <p:ext uri="{BB962C8B-B14F-4D97-AF65-F5344CB8AC3E}">
        <p14:creationId xmlns:p14="http://schemas.microsoft.com/office/powerpoint/2010/main" val="233888293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145B96FF720148BE3F8F556FC60B8B" ma:contentTypeVersion="13" ma:contentTypeDescription="Create a new document." ma:contentTypeScope="" ma:versionID="bb19613e8cb658873a5b8d52657370be">
  <xsd:schema xmlns:xsd="http://www.w3.org/2001/XMLSchema" xmlns:xs="http://www.w3.org/2001/XMLSchema" xmlns:p="http://schemas.microsoft.com/office/2006/metadata/properties" xmlns:ns3="51622fd4-0f91-444f-9a7b-7aedc165c51c" xmlns:ns4="72594467-3918-4223-8214-73ee36a32893" targetNamespace="http://schemas.microsoft.com/office/2006/metadata/properties" ma:root="true" ma:fieldsID="03a85ae79ec9632d1acb92062db446c8" ns3:_="" ns4:_="">
    <xsd:import namespace="51622fd4-0f91-444f-9a7b-7aedc165c51c"/>
    <xsd:import namespace="72594467-3918-4223-8214-73ee36a328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622fd4-0f91-444f-9a7b-7aedc165c5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2594467-3918-4223-8214-73ee36a328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purl.org/dc/terms/"/>
    <ds:schemaRef ds:uri="http://schemas.openxmlformats.org/package/2006/metadata/core-properties"/>
    <ds:schemaRef ds:uri="http://purl.org/dc/dcmitype/"/>
    <ds:schemaRef ds:uri="http://schemas.microsoft.com/office/infopath/2007/PartnerControls"/>
    <ds:schemaRef ds:uri="51622fd4-0f91-444f-9a7b-7aedc165c51c"/>
    <ds:schemaRef ds:uri="http://schemas.microsoft.com/office/2006/documentManagement/types"/>
    <ds:schemaRef ds:uri="http://purl.org/dc/elements/1.1/"/>
    <ds:schemaRef ds:uri="http://schemas.microsoft.com/office/2006/metadata/properties"/>
    <ds:schemaRef ds:uri="72594467-3918-4223-8214-73ee36a32893"/>
    <ds:schemaRef ds:uri="http://www.w3.org/XML/1998/namespace"/>
  </ds:schemaRefs>
</ds:datastoreItem>
</file>

<file path=customXml/itemProps3.xml><?xml version="1.0" encoding="utf-8"?>
<ds:datastoreItem xmlns:ds="http://schemas.openxmlformats.org/officeDocument/2006/customXml" ds:itemID="{522FE7DC-C8E4-4A63-A93A-12970292D4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622fd4-0f91-444f-9a7b-7aedc165c51c"/>
    <ds:schemaRef ds:uri="72594467-3918-4223-8214-73ee36a328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103</TotalTime>
  <Words>1419</Words>
  <Application>Microsoft Office PowerPoint</Application>
  <PresentationFormat>Widescreen</PresentationFormat>
  <Paragraphs>146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vt:lpstr>
      <vt:lpstr>Calibri</vt:lpstr>
      <vt:lpstr>Calibri Light</vt:lpstr>
      <vt:lpstr>Times New Roman</vt:lpstr>
      <vt:lpstr>Office Theme</vt:lpstr>
      <vt:lpstr>WF on NR NTN RRM requirements</vt:lpstr>
      <vt:lpstr>Outline</vt:lpstr>
      <vt:lpstr>Content</vt:lpstr>
      <vt:lpstr>Summary</vt:lpstr>
      <vt:lpstr>Topic #1: General RAN4 RRM NTN related aspects</vt:lpstr>
      <vt:lpstr>Topic #1: General RAN4 RRM NTN related aspects (cont’d)</vt:lpstr>
      <vt:lpstr>Topic #2: GNSS requirements</vt:lpstr>
      <vt:lpstr>Topic #3: PVT Satellite precision</vt:lpstr>
      <vt:lpstr>Topic #4: NTN UL Time synchronization requirements (cont’d)</vt:lpstr>
      <vt:lpstr>Topic #4: NTN UL Time synchronization requirements (cont’d)</vt:lpstr>
      <vt:lpstr>Topic #5: NTN UL frequency synchronization requirement</vt:lpstr>
      <vt:lpstr>Topic #6: NTN Measurements</vt:lpstr>
      <vt:lpstr>Topic #6: NTN Measurements</vt:lpstr>
      <vt:lpstr>Topic #7: RRM requirements for beam switching </vt:lpstr>
      <vt:lpstr>Open issues (others)</vt:lpstr>
      <vt:lpstr>PowerPoint Presentation</vt:lpstr>
      <vt:lpstr>Possible NTN Parameters</vt:lpstr>
      <vt:lpstr>Possible NTN Parameters (cont’d)</vt:lpstr>
      <vt:lpstr>Possible NTN Parameters (cont’d)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Ericsson</cp:lastModifiedBy>
  <cp:revision>641</cp:revision>
  <dcterms:created xsi:type="dcterms:W3CDTF">2010-02-05T13:52:04Z</dcterms:created>
  <dcterms:modified xsi:type="dcterms:W3CDTF">2020-11-11T15:55:02Z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0x010100DA145B96FF720148BE3F8F556FC60B8B</vt:lpwstr>
  </property>
</Properties>
</file>