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24"/>
  </p:notesMasterIdLst>
  <p:handoutMasterIdLst>
    <p:handoutMasterId r:id="rId25"/>
  </p:handoutMasterIdLst>
  <p:sldIdLst>
    <p:sldId id="341" r:id="rId5"/>
    <p:sldId id="363" r:id="rId6"/>
    <p:sldId id="364" r:id="rId7"/>
    <p:sldId id="365" r:id="rId8"/>
    <p:sldId id="366" r:id="rId9"/>
    <p:sldId id="383" r:id="rId10"/>
    <p:sldId id="371" r:id="rId11"/>
    <p:sldId id="372" r:id="rId12"/>
    <p:sldId id="373" r:id="rId13"/>
    <p:sldId id="385" r:id="rId14"/>
    <p:sldId id="374" r:id="rId15"/>
    <p:sldId id="375" r:id="rId16"/>
    <p:sldId id="384" r:id="rId17"/>
    <p:sldId id="376" r:id="rId18"/>
    <p:sldId id="381" r:id="rId19"/>
    <p:sldId id="382" r:id="rId20"/>
    <p:sldId id="377" r:id="rId21"/>
    <p:sldId id="378" r:id="rId22"/>
    <p:sldId id="379" r:id="rId23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sson" initials="E" lastIdx="6" clrIdx="0"/>
  <p:cmAuthor id="2" name="PANAITOPOL Dorin" initials="DP" lastIdx="1" clrIdx="1"/>
  <p:cmAuthor id="3" name="Lo, Anthony (Nokia - GB/Bristol)" initials="LA(-G" lastIdx="2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FFFFFF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10" autoAdjust="0"/>
    <p:restoredTop sz="94705" autoAdjust="0"/>
  </p:normalViewPr>
  <p:slideViewPr>
    <p:cSldViewPr snapToGrid="0">
      <p:cViewPr>
        <p:scale>
          <a:sx n="91" d="100"/>
          <a:sy n="91" d="100"/>
        </p:scale>
        <p:origin x="-240" y="19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5741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gnus Larsson K" userId="c9b12698-ff58-48bd-93ce-7160bdd83897" providerId="ADAL" clId="{37394AF9-3193-4548-8C11-80244851EBED}"/>
    <pc:docChg chg="custSel modSld">
      <pc:chgData name="Magnus Larsson K" userId="c9b12698-ff58-48bd-93ce-7160bdd83897" providerId="ADAL" clId="{37394AF9-3193-4548-8C11-80244851EBED}" dt="2020-11-11T15:54:46.829" v="16" actId="1592"/>
      <pc:docMkLst>
        <pc:docMk/>
      </pc:docMkLst>
      <pc:sldChg chg="addCm delCm modCm">
        <pc:chgData name="Magnus Larsson K" userId="c9b12698-ff58-48bd-93ce-7160bdd83897" providerId="ADAL" clId="{37394AF9-3193-4548-8C11-80244851EBED}" dt="2020-11-11T15:54:39.949" v="14" actId="1592"/>
        <pc:sldMkLst>
          <pc:docMk/>
          <pc:sldMk cId="2338882939" sldId="373"/>
        </pc:sldMkLst>
      </pc:sldChg>
      <pc:sldChg chg="addCm delCm modCm">
        <pc:chgData name="Magnus Larsson K" userId="c9b12698-ff58-48bd-93ce-7160bdd83897" providerId="ADAL" clId="{37394AF9-3193-4548-8C11-80244851EBED}" dt="2020-11-11T15:54:46.829" v="16" actId="1592"/>
        <pc:sldMkLst>
          <pc:docMk/>
          <pc:sldMk cId="1852524566" sldId="374"/>
        </pc:sldMkLst>
      </pc:sldChg>
      <pc:sldChg chg="addCm delCm modCm">
        <pc:chgData name="Magnus Larsson K" userId="c9b12698-ff58-48bd-93ce-7160bdd83897" providerId="ADAL" clId="{37394AF9-3193-4548-8C11-80244851EBED}" dt="2020-11-11T15:38:40.675" v="4"/>
        <pc:sldMkLst>
          <pc:docMk/>
          <pc:sldMk cId="1415043132" sldId="383"/>
        </pc:sldMkLst>
      </pc:sldChg>
      <pc:sldChg chg="addCm delCm modCm">
        <pc:chgData name="Magnus Larsson K" userId="c9b12698-ff58-48bd-93ce-7160bdd83897" providerId="ADAL" clId="{37394AF9-3193-4548-8C11-80244851EBED}" dt="2020-11-11T15:48:35.425" v="7" actId="1592"/>
        <pc:sldMkLst>
          <pc:docMk/>
          <pc:sldMk cId="3437438161" sldId="384"/>
        </pc:sldMkLst>
      </pc:sldChg>
      <pc:sldChg chg="addCm delCm modCm">
        <pc:chgData name="Magnus Larsson K" userId="c9b12698-ff58-48bd-93ce-7160bdd83897" providerId="ADAL" clId="{37394AF9-3193-4548-8C11-80244851EBED}" dt="2020-11-11T15:54:43.104" v="15" actId="1592"/>
        <pc:sldMkLst>
          <pc:docMk/>
          <pc:sldMk cId="3174014976" sldId="38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=""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=""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=""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=""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3174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=""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=""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=""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=""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721959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>
            <a:extLst>
              <a:ext uri="{FF2B5EF4-FFF2-40B4-BE49-F238E27FC236}">
                <a16:creationId xmlns="" xmlns:a16="http://schemas.microsoft.com/office/drawing/2014/main" id="{BB8994A5-D808-4BF9-9C30-40F75349FF4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581025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&lt;</a:t>
            </a:r>
            <a:r>
              <a:rPr lang="sv-SE" altLang="en-US" sz="1200" b="1" i="1" dirty="0">
                <a:latin typeface="Arial "/>
              </a:rPr>
              <a:t>meeting</a:t>
            </a:r>
            <a:r>
              <a:rPr lang="sv-SE" altLang="en-US" sz="1200" b="1" dirty="0">
                <a:latin typeface="Arial "/>
              </a:rPr>
              <a:t>&gt;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&lt;</a:t>
            </a:r>
            <a:r>
              <a:rPr lang="sv-SE" altLang="en-US" sz="1200" b="1" i="1" dirty="0">
                <a:latin typeface="Arial "/>
              </a:rPr>
              <a:t>location</a:t>
            </a:r>
            <a:r>
              <a:rPr lang="sv-SE" altLang="en-US" sz="1200" b="1" dirty="0">
                <a:latin typeface="Arial "/>
              </a:rPr>
              <a:t>&gt; – &lt;</a:t>
            </a:r>
            <a:r>
              <a:rPr lang="sv-SE" altLang="en-US" sz="1200" b="1" i="1" dirty="0">
                <a:latin typeface="Arial "/>
              </a:rPr>
              <a:t>month</a:t>
            </a:r>
            <a:r>
              <a:rPr lang="sv-SE" altLang="en-US" sz="1200" b="1" dirty="0">
                <a:latin typeface="Arial "/>
              </a:rPr>
              <a:t>&gt; 2019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=""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=""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=""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=""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=""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2020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=""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=""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‹N°›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=""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4286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200" b="1" dirty="0">
                <a:latin typeface="Arial "/>
              </a:rPr>
              <a:t>3GPP TSG-RAN WG4 Meeting # 97-e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E-meeting, 2 - 13th November 2020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=""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latin typeface="Arial "/>
              </a:rPr>
              <a:t>R4-2017268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=""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2852737"/>
          </a:xfrm>
        </p:spPr>
        <p:txBody>
          <a:bodyPr/>
          <a:lstStyle/>
          <a:p>
            <a:pPr eaLnBrk="1" hangingPunct="1"/>
            <a:r>
              <a:rPr lang="en-US" altLang="en-US" noProof="0" dirty="0"/>
              <a:t>WF on NR NTN RRM requirements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=""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endParaRPr lang="en-US" altLang="en-US" noProof="0" dirty="0"/>
          </a:p>
          <a:p>
            <a:pPr marL="0" indent="0" eaLnBrk="1" hangingPunct="1">
              <a:buFontTx/>
              <a:buNone/>
            </a:pPr>
            <a:r>
              <a:rPr lang="en-US" altLang="en-US" noProof="0" dirty="0"/>
              <a:t>Moderator, THALES</a:t>
            </a:r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876168" cy="1325563"/>
          </a:xfrm>
        </p:spPr>
        <p:txBody>
          <a:bodyPr/>
          <a:lstStyle/>
          <a:p>
            <a:r>
              <a:rPr lang="en-US" sz="3600" noProof="0" dirty="0"/>
              <a:t>Topic #4: NTN UL Time synchronization requirements (cont’d)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00225"/>
            <a:ext cx="10515600" cy="4224338"/>
          </a:xfrm>
        </p:spPr>
        <p:txBody>
          <a:bodyPr/>
          <a:lstStyle/>
          <a:p>
            <a:r>
              <a:rPr lang="en-US" sz="2400" noProof="0" dirty="0"/>
              <a:t>Test definition should be considered by RAN4 for NTN delay compensation. The test can be discussed once the core requirements are completed.</a:t>
            </a:r>
          </a:p>
          <a:p>
            <a:pPr lvl="1"/>
            <a:r>
              <a:rPr lang="en-US" sz="2000" dirty="0">
                <a:solidFill>
                  <a:srgbClr val="7030A0"/>
                </a:solidFill>
              </a:rPr>
              <a:t>We could not reach an agreement, even </a:t>
            </a:r>
            <a:r>
              <a:rPr lang="en-US" sz="2000" dirty="0" smtClean="0">
                <a:solidFill>
                  <a:srgbClr val="7030A0"/>
                </a:solidFill>
              </a:rPr>
              <a:t>after </a:t>
            </a:r>
            <a:r>
              <a:rPr lang="en-US" sz="2000" dirty="0">
                <a:solidFill>
                  <a:srgbClr val="7030A0"/>
                </a:solidFill>
              </a:rPr>
              <a:t>modification: </a:t>
            </a:r>
            <a:r>
              <a:rPr lang="en-US" sz="2000" dirty="0">
                <a:solidFill>
                  <a:srgbClr val="7030A0"/>
                </a:solidFill>
              </a:rPr>
              <a:t>“Test definition should be considered by RAN4 for NTN delay compensation. </a:t>
            </a:r>
            <a:r>
              <a:rPr lang="en-US" sz="2000" dirty="0">
                <a:solidFill>
                  <a:srgbClr val="7030A0"/>
                </a:solidFill>
              </a:rPr>
              <a:t>The test can be discussed once the core requirements are completed</a:t>
            </a:r>
            <a:r>
              <a:rPr lang="en-US" sz="2000" u="sng" dirty="0">
                <a:solidFill>
                  <a:srgbClr val="7030A0"/>
                </a:solidFill>
              </a:rPr>
              <a:t>, if such a test is found feasible</a:t>
            </a:r>
            <a:r>
              <a:rPr lang="en-US" sz="2000" dirty="0">
                <a:solidFill>
                  <a:srgbClr val="7030A0"/>
                </a:solidFill>
              </a:rPr>
              <a:t>”. </a:t>
            </a:r>
          </a:p>
          <a:p>
            <a:pPr lvl="1"/>
            <a:endParaRPr lang="en-US" sz="2800" noProof="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014976"/>
      </p:ext>
    </p:extLst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noProof="0" dirty="0"/>
              <a:t>Topic #5: NTN UL frequency synchronization requirement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noProof="0" dirty="0"/>
              <a:t>Even if UE Doppler UL pre-compensation method is based on GNSS, NTN UL Synchronization Requirement can be considered in RF session.</a:t>
            </a:r>
          </a:p>
          <a:p>
            <a:pPr lvl="1"/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No concern raised so far. It is agreed to have 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UL pre-compensation method based on GNSS. The final UE UL frequency accuracy requirement is defined in RAN4 UE RF session.</a:t>
            </a:r>
          </a:p>
          <a:p>
            <a:pPr marL="457200" lvl="1" indent="0">
              <a:buNone/>
            </a:pP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2400" dirty="0"/>
              <a:t>Test definition should be considered by RAN4 for NTN Doppler compensation. The test can be discussed once the core requirements are completed. </a:t>
            </a:r>
          </a:p>
          <a:p>
            <a:pPr lvl="1"/>
            <a:r>
              <a:rPr lang="en-US" sz="2000" dirty="0">
                <a:solidFill>
                  <a:srgbClr val="7030A0"/>
                </a:solidFill>
              </a:rPr>
              <a:t>We could not reach an agreement, even after modification</a:t>
            </a:r>
            <a:r>
              <a:rPr lang="en-US" sz="2000" dirty="0" smtClean="0">
                <a:solidFill>
                  <a:srgbClr val="7030A0"/>
                </a:solidFill>
              </a:rPr>
              <a:t>: </a:t>
            </a:r>
            <a:r>
              <a:rPr lang="en-US" sz="2000" dirty="0" smtClean="0">
                <a:solidFill>
                  <a:srgbClr val="7030A0"/>
                </a:solidFill>
              </a:rPr>
              <a:t>“</a:t>
            </a:r>
            <a:r>
              <a:rPr lang="en-US" sz="2000" dirty="0">
                <a:solidFill>
                  <a:srgbClr val="7030A0"/>
                </a:solidFill>
              </a:rPr>
              <a:t>Test definition should be considered by RAN4 for NTN Doppler compensation. The test can be discussed once the core requirements are completed</a:t>
            </a:r>
            <a:r>
              <a:rPr lang="en-US" sz="2000" u="sng" dirty="0">
                <a:solidFill>
                  <a:srgbClr val="7030A0"/>
                </a:solidFill>
              </a:rPr>
              <a:t>, if such a test is found feasible</a:t>
            </a:r>
            <a:r>
              <a:rPr lang="en-US" sz="2000" dirty="0">
                <a:solidFill>
                  <a:srgbClr val="7030A0"/>
                </a:solidFill>
              </a:rPr>
              <a:t>”. </a:t>
            </a:r>
          </a:p>
          <a:p>
            <a:pPr lvl="1"/>
            <a:endParaRPr lang="en-US" sz="2000" dirty="0">
              <a:solidFill>
                <a:srgbClr val="7030A0"/>
              </a:solidFill>
            </a:endParaRPr>
          </a:p>
          <a:p>
            <a:pPr lvl="1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52524566"/>
      </p:ext>
    </p:extLst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noProof="0" dirty="0"/>
              <a:t>Topic #6: NTN Measurements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739900"/>
            <a:ext cx="10515600" cy="4351338"/>
          </a:xfrm>
        </p:spPr>
        <p:txBody>
          <a:bodyPr/>
          <a:lstStyle/>
          <a:p>
            <a:r>
              <a:rPr lang="en-US" noProof="0" dirty="0"/>
              <a:t>At least RSRP measurement accuracy for NTN-specific operation should be considered as a candidate option.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concern raised so far. There are also other measurements like RSRQ and SINR to consider.</a:t>
            </a:r>
            <a:endParaRPr lang="en-US" noProof="0" dirty="0"/>
          </a:p>
          <a:p>
            <a:r>
              <a:rPr lang="en-US" noProof="0" dirty="0"/>
              <a:t>Consider new measurement type requirements for</a:t>
            </a:r>
          </a:p>
          <a:p>
            <a:pPr lvl="1"/>
            <a:r>
              <a:rPr lang="en-US" noProof="0" dirty="0"/>
              <a:t>New HO procedures defined by RAN2 if any (part of normal RAN4 working process)</a:t>
            </a:r>
          </a:p>
          <a:p>
            <a:pPr lvl="1"/>
            <a:r>
              <a:rPr lang="en-US" noProof="0" dirty="0"/>
              <a:t>All scenarios NTN-to-NTN, NTN-to-TN and TN-to-NTN</a:t>
            </a:r>
            <a:endParaRPr lang="en-US" noProof="0" dirty="0">
              <a:solidFill>
                <a:srgbClr val="FF0000"/>
              </a:solidFill>
            </a:endParaRPr>
          </a:p>
          <a:p>
            <a:pPr lvl="2"/>
            <a:r>
              <a:rPr lang="en-US" noProof="0" dirty="0"/>
              <a:t>Discuss once the Intra NTN mobility has sufficiently progressed. Intra NTN mobility refers to idle and connected mode mobility between NTN cells (e.g. intra or inter satellite).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concern raised so far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61538609"/>
      </p:ext>
    </p:extLst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noProof="0" dirty="0"/>
              <a:t>Topic #6: NTN Measurements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739900"/>
            <a:ext cx="10515600" cy="4351338"/>
          </a:xfrm>
        </p:spPr>
        <p:txBody>
          <a:bodyPr/>
          <a:lstStyle/>
          <a:p>
            <a:r>
              <a:rPr lang="en-US" noProof="0" dirty="0"/>
              <a:t>Select a list of (core) measurement requirements to be considered </a:t>
            </a:r>
            <a:r>
              <a:rPr lang="en-US" dirty="0"/>
              <a:t>with</a:t>
            </a:r>
            <a:r>
              <a:rPr lang="en-US" noProof="0" dirty="0"/>
              <a:t> priority.</a:t>
            </a:r>
            <a:endParaRPr lang="en-US" dirty="0"/>
          </a:p>
          <a:p>
            <a:pPr lvl="1"/>
            <a:r>
              <a:rPr lang="en-US" dirty="0">
                <a:solidFill>
                  <a:srgbClr val="7030A0"/>
                </a:solidFill>
              </a:rPr>
              <a:t>After </a:t>
            </a:r>
            <a:r>
              <a:rPr lang="en-US" noProof="0" dirty="0">
                <a:solidFill>
                  <a:srgbClr val="7030A0"/>
                </a:solidFill>
              </a:rPr>
              <a:t>sufficient progress is made in RAN1 / RAN2.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However, an initial list has been already proposed.</a:t>
            </a:r>
            <a:endParaRPr lang="en-US" noProof="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438161"/>
      </p:ext>
    </p:extLst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noProof="0" dirty="0"/>
              <a:t>Topic #7: RRM requirements for beam switching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noProof="0" dirty="0"/>
              <a:t>Define necessary beam management RRM requirements for UEs supporting NTN, depending on the selected NTN solution:</a:t>
            </a:r>
          </a:p>
          <a:p>
            <a:pPr lvl="1"/>
            <a:r>
              <a:rPr lang="en-US" sz="2000" noProof="0" dirty="0"/>
              <a:t>e.g. beam(s)-to-cell mapping, is same PCI for several satellite beams, if one PCI per satellite beam etc.</a:t>
            </a:r>
          </a:p>
          <a:p>
            <a:pPr lvl="1"/>
            <a:r>
              <a:rPr lang="en-US" sz="2000" dirty="0">
                <a:solidFill>
                  <a:srgbClr val="7030A0"/>
                </a:solidFill>
              </a:rPr>
              <a:t>RAN4 beam management requirements do not cover PCI change. Too early, we also need to understand if new procedures are introduced in other groups.</a:t>
            </a:r>
            <a:endParaRPr lang="en-US" sz="2000" noProof="0" dirty="0">
              <a:solidFill>
                <a:srgbClr val="7030A0"/>
              </a:solidFill>
            </a:endParaRPr>
          </a:p>
          <a:p>
            <a:r>
              <a:rPr lang="en-US" sz="2400" noProof="0" dirty="0"/>
              <a:t>As baseline, similar procedures as for TN beam switching RRM requirements should apply to NTN.</a:t>
            </a:r>
          </a:p>
          <a:p>
            <a:pPr lvl="1"/>
            <a:r>
              <a:rPr lang="en-US" sz="2000" dirty="0">
                <a:solidFill>
                  <a:srgbClr val="7030A0"/>
                </a:solidFill>
              </a:rPr>
              <a:t>It is too early to conclude. NTN beam switching is not yet defined. There is no such thing as TN beam switching in legacy NR</a:t>
            </a:r>
          </a:p>
          <a:p>
            <a:pPr lvl="1"/>
            <a:r>
              <a:rPr lang="en-US" sz="2000" dirty="0">
                <a:solidFill>
                  <a:srgbClr val="7030A0"/>
                </a:solidFill>
              </a:rPr>
              <a:t>The context of beam management is not clear</a:t>
            </a:r>
            <a:endParaRPr lang="en-US" sz="2000" noProof="0" dirty="0">
              <a:solidFill>
                <a:srgbClr val="7030A0"/>
              </a:solidFill>
            </a:endParaRPr>
          </a:p>
          <a:p>
            <a:endParaRPr lang="en-US" sz="2400" noProof="0" dirty="0"/>
          </a:p>
        </p:txBody>
      </p:sp>
    </p:spTree>
    <p:extLst>
      <p:ext uri="{BB962C8B-B14F-4D97-AF65-F5344CB8AC3E}">
        <p14:creationId xmlns:p14="http://schemas.microsoft.com/office/powerpoint/2010/main" val="2673098021"/>
      </p:ext>
    </p:extLst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Open issues (</a:t>
            </a:r>
            <a:r>
              <a:rPr lang="fr-FR" dirty="0" err="1"/>
              <a:t>others</a:t>
            </a:r>
            <a:r>
              <a:rPr lang="fr-FR" dirty="0"/>
              <a:t>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Topic #1: General RAN4 RRM NTN related aspects</a:t>
            </a:r>
          </a:p>
          <a:p>
            <a:pPr lvl="1"/>
            <a:r>
              <a:rPr lang="en-US" sz="1800" dirty="0"/>
              <a:t>FFS the required PVT accuracy. Need more RAN1 agreement/conclusion.</a:t>
            </a:r>
          </a:p>
          <a:p>
            <a:r>
              <a:rPr lang="en-US" sz="2000" dirty="0"/>
              <a:t>Topic #2: GNSS requirements	</a:t>
            </a:r>
          </a:p>
          <a:p>
            <a:pPr lvl="1"/>
            <a:r>
              <a:rPr lang="en-GB" sz="1800" dirty="0"/>
              <a:t>It is assumed that there are no interruptions of GNSS measurements during NTN operation</a:t>
            </a:r>
          </a:p>
          <a:p>
            <a:pPr lvl="1"/>
            <a:r>
              <a:rPr lang="en-GB" sz="1800" dirty="0">
                <a:solidFill>
                  <a:srgbClr val="7030A0"/>
                </a:solidFill>
              </a:rPr>
              <a:t>Wait for RAN RF exemplary (FR1) band decision</a:t>
            </a:r>
          </a:p>
          <a:p>
            <a:pPr lvl="1"/>
            <a:r>
              <a:rPr lang="en-GB" sz="1800" dirty="0"/>
              <a:t>GNSS measurement &amp; report required periodicities</a:t>
            </a:r>
          </a:p>
          <a:p>
            <a:r>
              <a:rPr lang="en-US" sz="2000" dirty="0"/>
              <a:t>Topic #3: PVT Satellite precision</a:t>
            </a:r>
          </a:p>
          <a:p>
            <a:pPr lvl="1"/>
            <a:r>
              <a:rPr lang="en-US" sz="1800" dirty="0"/>
              <a:t>The Satellite position accuracy (ΔU) and satellite velocity accuracy (ΔV) topic is not yet mature to be discussed.</a:t>
            </a:r>
          </a:p>
          <a:p>
            <a:pPr lvl="1"/>
            <a:r>
              <a:rPr lang="en-US" sz="1800" dirty="0">
                <a:solidFill>
                  <a:srgbClr val="7030A0"/>
                </a:solidFill>
              </a:rPr>
              <a:t>Wait for RAN1 decisions</a:t>
            </a:r>
          </a:p>
          <a:p>
            <a:r>
              <a:rPr lang="en-US" sz="2000" dirty="0"/>
              <a:t>Topic #5: NTN UL frequency synchronization requirement</a:t>
            </a:r>
          </a:p>
          <a:p>
            <a:pPr lvl="1"/>
            <a:r>
              <a:rPr lang="en-GB" sz="1800" dirty="0"/>
              <a:t>Further discuss NTN UL Synchronization Behaviour</a:t>
            </a:r>
          </a:p>
          <a:p>
            <a:pPr lvl="1"/>
            <a:r>
              <a:rPr lang="en-US" sz="1800" dirty="0">
                <a:solidFill>
                  <a:srgbClr val="7030A0"/>
                </a:solidFill>
              </a:rPr>
              <a:t>Wait for RAN1 decisions</a:t>
            </a:r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913374181"/>
      </p:ext>
    </p:extLst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 bwMode="auto">
          <a:xfrm>
            <a:off x="2971801" y="2408238"/>
            <a:ext cx="5638800" cy="238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fr-FR"/>
              <a:t>Annex for information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2080702"/>
      </p:ext>
    </p:extLst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75756" cy="1325563"/>
          </a:xfrm>
        </p:spPr>
        <p:txBody>
          <a:bodyPr/>
          <a:lstStyle/>
          <a:p>
            <a:r>
              <a:rPr lang="en-US" sz="3600" dirty="0"/>
              <a:t>Possible NTN Parameters</a:t>
            </a:r>
            <a:endParaRPr lang="en-US" sz="3600" noProof="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0722248"/>
              </p:ext>
            </p:extLst>
          </p:nvPr>
        </p:nvGraphicFramePr>
        <p:xfrm>
          <a:off x="645993" y="3038911"/>
          <a:ext cx="10613409" cy="3017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6569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295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4181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 dirty="0">
                          <a:effectLst/>
                        </a:rPr>
                        <a:t>SA Mobility States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Essential Parameter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Parameter Name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59385">
                <a:tc rowSpan="5"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RRC_IDLE state mobility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Cell Re-selection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UE measurement capability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Measurement and evaluation of serving cell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Measurements of intra-frequency NR cells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Measurements of inter-frequency NR cells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Maximum interruption in paging reception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RRC_CONNECTED state mobility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Handover Parameters - NR Handover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NR FR1 - NR FR1 Handover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7335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 dirty="0">
                          <a:effectLst/>
                        </a:rPr>
                        <a:t>RRC Connection Mobility Control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SA: RRC Re-establishment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Random access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111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 dirty="0">
                          <a:effectLst/>
                        </a:rPr>
                        <a:t>SA: RRC Connection Release with Redirection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45994" y="2218731"/>
            <a:ext cx="103404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Table 1 for information: Possible NTN Parameters related to SA mobility states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4454600"/>
      </p:ext>
    </p:extLst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57650" cy="1325563"/>
          </a:xfrm>
        </p:spPr>
        <p:txBody>
          <a:bodyPr/>
          <a:lstStyle/>
          <a:p>
            <a:r>
              <a:rPr lang="en-US" sz="3600" dirty="0"/>
              <a:t>Possible NTN Parameters</a:t>
            </a:r>
            <a:r>
              <a:rPr lang="en-US" sz="3600" noProof="0" dirty="0"/>
              <a:t> (cont’d)</a:t>
            </a: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1870479"/>
              </p:ext>
            </p:extLst>
          </p:nvPr>
        </p:nvGraphicFramePr>
        <p:xfrm>
          <a:off x="291151" y="2866478"/>
          <a:ext cx="5713864" cy="1645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021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1116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Essential Parameter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Parameter Name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Timing Parameter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UE transmit timing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UE timer accuracy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Timing advance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Signalling characteristics Parameter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 dirty="0">
                          <a:effectLst/>
                        </a:rPr>
                        <a:t>Radio Link Monitoring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22913" y="188916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Table 2 for information : Possible NTN Parameters related to Timing and Signaling Characteristics</a:t>
            </a:r>
            <a:endParaRPr lang="fr-FR" dirty="0"/>
          </a:p>
        </p:txBody>
      </p:sp>
      <p:graphicFrame>
        <p:nvGraphicFramePr>
          <p:cNvPr id="6" name="Espace réservé du conten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2931006"/>
              </p:ext>
            </p:extLst>
          </p:nvPr>
        </p:nvGraphicFramePr>
        <p:xfrm>
          <a:off x="6851183" y="2933393"/>
          <a:ext cx="4904752" cy="2468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093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9541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1910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Parameter Name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Specific parameter requirement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115">
                <a:tc rowSpan="2"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General measurement requirement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Measurement gap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29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UE Measurement capability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9260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NR intra-frequency measurements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Requirements applicability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NR inter-frequency measurements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 dirty="0">
                          <a:effectLst/>
                        </a:rPr>
                        <a:t>Requirements applicability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6514555" y="1889162"/>
            <a:ext cx="54681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Table 3 for information: Possible NTN Parameters related to Measurement Procedures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59462038"/>
      </p:ext>
    </p:extLst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66703" cy="1325563"/>
          </a:xfrm>
        </p:spPr>
        <p:txBody>
          <a:bodyPr/>
          <a:lstStyle/>
          <a:p>
            <a:r>
              <a:rPr lang="en-US" sz="3600" dirty="0"/>
              <a:t>Possible NTN Parameters</a:t>
            </a:r>
            <a:r>
              <a:rPr lang="en-US" sz="3600" noProof="0" dirty="0"/>
              <a:t> (cont’d)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3033023"/>
              </p:ext>
            </p:extLst>
          </p:nvPr>
        </p:nvGraphicFramePr>
        <p:xfrm>
          <a:off x="768825" y="3300254"/>
          <a:ext cx="6756878" cy="2225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5687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Intra-frequency RSRP accuracy requirements for FR1: </a:t>
                      </a:r>
                      <a:endParaRPr lang="fr-FR" sz="1800" dirty="0">
                        <a:effectLst/>
                      </a:endParaRPr>
                    </a:p>
                    <a:p>
                      <a:pPr marL="342900" lvl="0" indent="-342900" hangingPunct="0">
                        <a:spcAft>
                          <a:spcPts val="600"/>
                        </a:spcAft>
                        <a:buFont typeface="Times New Roman"/>
                        <a:buChar char="-"/>
                      </a:pPr>
                      <a:r>
                        <a:rPr lang="en-US" sz="1800" dirty="0">
                          <a:effectLst/>
                        </a:rPr>
                        <a:t>Specific-NTN Absolute SS-RSRP Accuracy</a:t>
                      </a:r>
                      <a:endParaRPr lang="fr-FR" sz="1800" dirty="0">
                        <a:effectLst/>
                      </a:endParaRPr>
                    </a:p>
                    <a:p>
                      <a:pPr marL="342900" lvl="0" indent="-342900" hangingPunct="0">
                        <a:spcAft>
                          <a:spcPts val="600"/>
                        </a:spcAft>
                        <a:buFont typeface="Times New Roman"/>
                        <a:buChar char="-"/>
                      </a:pPr>
                      <a:r>
                        <a:rPr lang="en-US" sz="1800" dirty="0">
                          <a:effectLst/>
                        </a:rPr>
                        <a:t>Specific-NTN Relative SS-RSRP Accuracy</a:t>
                      </a:r>
                      <a:endParaRPr lang="fr-FR" sz="1800" dirty="0">
                        <a:effectLst/>
                        <a:latin typeface="Times New Roman"/>
                        <a:ea typeface="Yu Mincho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Inter-frequency RSRP accuracy requirements for FR1</a:t>
                      </a:r>
                      <a:endParaRPr lang="fr-FR" sz="1800">
                        <a:effectLst/>
                      </a:endParaRPr>
                    </a:p>
                    <a:p>
                      <a:pPr marL="342900" lvl="0" indent="-342900" hangingPunct="0">
                        <a:spcAft>
                          <a:spcPts val="600"/>
                        </a:spcAft>
                        <a:buFont typeface="Times New Roman"/>
                        <a:buChar char="-"/>
                      </a:pPr>
                      <a:r>
                        <a:rPr lang="en-US" sz="1800">
                          <a:effectLst/>
                        </a:rPr>
                        <a:t>Specific-NTN Absolute SS-RSRP Accuracy</a:t>
                      </a:r>
                      <a:endParaRPr lang="fr-FR" sz="1800">
                        <a:effectLst/>
                      </a:endParaRPr>
                    </a:p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Specific-NTN Relative SS-RSRP Accuracy</a:t>
                      </a:r>
                      <a:endParaRPr lang="fr-FR" sz="18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 dirty="0">
                          <a:effectLst/>
                        </a:rPr>
                        <a:t>RSRP Measurement Report Mapping</a:t>
                      </a:r>
                      <a:endParaRPr lang="fr-FR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768824" y="220306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Table 4 for information : Possible NTN Parameters related to Measurement Performance Requirements (NR Measurements only)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01271179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=""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noProof="0" dirty="0"/>
              <a:t>Outline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=""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noProof="0" dirty="0"/>
              <a:t>Proposed way forward based on the outcomes of “</a:t>
            </a:r>
            <a:r>
              <a:rPr lang="en-US" noProof="0" dirty="0"/>
              <a:t>Email discussion summary for [97e][232] </a:t>
            </a:r>
            <a:r>
              <a:rPr lang="en-US" noProof="0" dirty="0" err="1"/>
              <a:t>NR_NTN_solutions_RRM</a:t>
            </a:r>
            <a:r>
              <a:rPr lang="en-US" noProof="0" dirty="0"/>
              <a:t>”</a:t>
            </a:r>
          </a:p>
          <a:p>
            <a:r>
              <a:rPr lang="en-US" altLang="en-US" noProof="0" dirty="0"/>
              <a:t>See </a:t>
            </a:r>
            <a:r>
              <a:rPr lang="en-GB" b="1" u="sng" dirty="0"/>
              <a:t>R4-2017302</a:t>
            </a:r>
            <a:endParaRPr lang="en-US" altLang="en-US" noProof="0" dirty="0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=""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noProof="0" dirty="0"/>
              <a:t>Content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=""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Topic #1: General RAN4 RRM NTN related aspects</a:t>
            </a:r>
          </a:p>
          <a:p>
            <a:r>
              <a:rPr lang="en-US" noProof="0" dirty="0"/>
              <a:t>Topic #2: GNSS requirements	</a:t>
            </a:r>
          </a:p>
          <a:p>
            <a:r>
              <a:rPr lang="en-US" noProof="0" dirty="0"/>
              <a:t>Topic #3: PVT Satellite precision</a:t>
            </a:r>
          </a:p>
          <a:p>
            <a:r>
              <a:rPr lang="en-US" noProof="0" dirty="0"/>
              <a:t>Topic #4: NTN UL Time synchronization requirements</a:t>
            </a:r>
          </a:p>
          <a:p>
            <a:r>
              <a:rPr lang="en-US" noProof="0" dirty="0"/>
              <a:t>Topic #5: NTN UL frequency synchronization requirement</a:t>
            </a:r>
          </a:p>
          <a:p>
            <a:r>
              <a:rPr lang="en-US" noProof="0" dirty="0"/>
              <a:t>Topic #6: NTN Measurements</a:t>
            </a:r>
          </a:p>
          <a:p>
            <a:r>
              <a:rPr lang="en-US" noProof="0" dirty="0"/>
              <a:t>Topic #7: RRM requirements for beam switching	</a:t>
            </a:r>
          </a:p>
          <a:p>
            <a:endParaRPr lang="en-US" altLang="en-US" noProof="0" dirty="0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="" xmlns:a16="http://schemas.microsoft.com/office/drawing/2014/main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0"/>
              <a:t>Summary</a:t>
            </a:r>
            <a:endParaRPr lang="en-US" altLang="en-US" noProof="0" dirty="0"/>
          </a:p>
        </p:txBody>
      </p:sp>
      <p:sp>
        <p:nvSpPr>
          <p:cNvPr id="8195" name="Content Placeholder 2">
            <a:extLst>
              <a:ext uri="{FF2B5EF4-FFF2-40B4-BE49-F238E27FC236}">
                <a16:creationId xmlns="" xmlns:a16="http://schemas.microsoft.com/office/drawing/2014/main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noProof="0" dirty="0"/>
              <a:t>Main RRM issues and preliminary proposals have been discussed</a:t>
            </a:r>
          </a:p>
          <a:p>
            <a:pPr lvl="1"/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In green: proposals for which no concern have been raised</a:t>
            </a:r>
          </a:p>
          <a:p>
            <a:pPr lvl="1"/>
            <a:r>
              <a:rPr lang="en-US" altLang="en-US" dirty="0">
                <a:solidFill>
                  <a:schemeClr val="accent2">
                    <a:lumMod val="75000"/>
                  </a:schemeClr>
                </a:solidFill>
              </a:rPr>
              <a:t>In orange: proposals for which a potential agreement may be found with suggested changes (needs further discussion)</a:t>
            </a:r>
          </a:p>
          <a:p>
            <a:pPr lvl="1"/>
            <a:r>
              <a:rPr lang="en-US" altLang="en-US" dirty="0">
                <a:solidFill>
                  <a:srgbClr val="7030A0"/>
                </a:solidFill>
              </a:rPr>
              <a:t>In purple: proposals for which there is no agreement</a:t>
            </a:r>
          </a:p>
          <a:p>
            <a:endParaRPr lang="en-US" altLang="en-US" dirty="0"/>
          </a:p>
          <a:p>
            <a:r>
              <a:rPr lang="en-US" altLang="en-US" dirty="0"/>
              <a:t>However RRM highly depends on</a:t>
            </a:r>
          </a:p>
          <a:p>
            <a:pPr lvl="1"/>
            <a:r>
              <a:rPr lang="en-US" altLang="en-US" dirty="0"/>
              <a:t>Use cases/scenarios selected and defined</a:t>
            </a:r>
          </a:p>
          <a:p>
            <a:pPr lvl="1"/>
            <a:r>
              <a:rPr lang="en-US" altLang="en-US" dirty="0"/>
              <a:t>RAN1/2 work progressed</a:t>
            </a:r>
          </a:p>
          <a:p>
            <a:pPr lvl="1"/>
            <a:r>
              <a:rPr lang="en-US" altLang="en-US" dirty="0"/>
              <a:t>Possibly on exemplary band(s) selected</a:t>
            </a:r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66703" cy="1325563"/>
          </a:xfrm>
        </p:spPr>
        <p:txBody>
          <a:bodyPr/>
          <a:lstStyle/>
          <a:p>
            <a:r>
              <a:rPr lang="en-US" sz="3600" noProof="0" dirty="0"/>
              <a:t>Topic #1: General RAN4 RRM NTN related aspects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 and define NTN use cases and scenarios. Please also refer to </a:t>
            </a:r>
            <a:r>
              <a:rPr lang="en-GB" dirty="0"/>
              <a:t>[97e][312] </a:t>
            </a:r>
            <a:r>
              <a:rPr lang="en-GB" dirty="0" err="1"/>
              <a:t>NTN_Solutions</a:t>
            </a:r>
            <a:r>
              <a:rPr lang="en-GB" dirty="0"/>
              <a:t>.</a:t>
            </a:r>
            <a:endParaRPr lang="en-US" dirty="0"/>
          </a:p>
          <a:p>
            <a:pPr lvl="1"/>
            <a:r>
              <a:rPr lang="en-US" dirty="0"/>
              <a:t>Explanation: NTN use cases and scenarios to be selected and further defined in accordance with RAN4 RF session.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concern raised so far</a:t>
            </a:r>
          </a:p>
          <a:p>
            <a:r>
              <a:rPr lang="en-US" noProof="0" dirty="0"/>
              <a:t>Wait for the Reference Point (RP) to be defined by RAN1.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concern raised so far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65510525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66703" cy="1325563"/>
          </a:xfrm>
        </p:spPr>
        <p:txBody>
          <a:bodyPr/>
          <a:lstStyle/>
          <a:p>
            <a:r>
              <a:rPr lang="en-US" sz="3600" noProof="0" dirty="0"/>
              <a:t>Topic #1: General RAN4 RRM NTN related aspects (cont’d)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Work method to down select the list of NTN-related RRM KPIs:</a:t>
            </a:r>
          </a:p>
          <a:p>
            <a:pPr lvl="1"/>
            <a:r>
              <a:rPr lang="en-US" noProof="0" dirty="0"/>
              <a:t>1st step: Establish list of candidate RRM requirements for NTN based on existing Rel-16 set of parameters (e.g. TS 38.133);</a:t>
            </a:r>
          </a:p>
          <a:p>
            <a:pPr lvl="1"/>
            <a:r>
              <a:rPr lang="en-US" noProof="0" dirty="0"/>
              <a:t>2nd step: Based on use cases/scenarios definition as well as RAN1/2 framework definition, down-select the requirements to be considered with priority for NTN in Rel-17 and consider the need to add some additional ones.</a:t>
            </a:r>
          </a:p>
          <a:p>
            <a:r>
              <a:rPr lang="en-US" sz="2400" dirty="0">
                <a:solidFill>
                  <a:srgbClr val="7030A0"/>
                </a:solidFill>
              </a:rPr>
              <a:t>No agreement. However, there is a common consensus that RRM related agreements can be done once RAN1/RAN2 design has sufficiently progressed and there are agreements on RF on scenarios etc.</a:t>
            </a:r>
          </a:p>
        </p:txBody>
      </p:sp>
    </p:spTree>
    <p:extLst>
      <p:ext uri="{BB962C8B-B14F-4D97-AF65-F5344CB8AC3E}">
        <p14:creationId xmlns:p14="http://schemas.microsoft.com/office/powerpoint/2010/main" val="1415043132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noProof="0" dirty="0"/>
              <a:t>Topic #2: GNSS requirements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UEs with GNSS capabilities are assumed (also in WID).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concern raised so far</a:t>
            </a:r>
            <a:endParaRPr lang="en-US" noProof="0" dirty="0"/>
          </a:p>
          <a:p>
            <a:r>
              <a:rPr lang="en-GB" dirty="0"/>
              <a:t>Further discuss the need for 3GPP to assume GNSS capability on board of satellites.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concern raised so far</a:t>
            </a:r>
            <a:endParaRPr lang="en-GB" dirty="0"/>
          </a:p>
          <a:p>
            <a:r>
              <a:rPr lang="en-US" dirty="0"/>
              <a:t>Further discuss the required accuracy (depending on the scenarios) of external reference to be used for UE timing &amp; frequency pre-compensation and how this compares with the accuracy provided by GNSS in a practical setup.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concern raised so far</a:t>
            </a:r>
          </a:p>
          <a:p>
            <a:pPr lvl="1"/>
            <a:endParaRPr lang="en-US" noProof="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6836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noProof="0" dirty="0"/>
              <a:t>Topic #3: PVT Satellite precision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Topic not yet mature to be discussed.</a:t>
            </a:r>
          </a:p>
        </p:txBody>
      </p:sp>
    </p:spTree>
    <p:extLst>
      <p:ext uri="{BB962C8B-B14F-4D97-AF65-F5344CB8AC3E}">
        <p14:creationId xmlns:p14="http://schemas.microsoft.com/office/powerpoint/2010/main" val="1394960786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876168" cy="1325563"/>
          </a:xfrm>
        </p:spPr>
        <p:txBody>
          <a:bodyPr/>
          <a:lstStyle/>
          <a:p>
            <a:r>
              <a:rPr lang="en-US" sz="3600" noProof="0" dirty="0"/>
              <a:t>Topic #4: NTN UL Time synchronization requirements (cont’d)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8799"/>
            <a:ext cx="10515600" cy="4195763"/>
          </a:xfrm>
        </p:spPr>
        <p:txBody>
          <a:bodyPr/>
          <a:lstStyle/>
          <a:p>
            <a:r>
              <a:rPr lang="en-US" sz="2400" noProof="0" dirty="0"/>
              <a:t>The following requirements shall be defined but require RAN1 further progress</a:t>
            </a:r>
          </a:p>
          <a:p>
            <a:pPr lvl="1"/>
            <a:r>
              <a:rPr lang="en-US" noProof="0" dirty="0"/>
              <a:t>Timing Advance adjustment accuracy considering</a:t>
            </a:r>
          </a:p>
          <a:p>
            <a:pPr lvl="2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At least the total error budget for regulating TA during a call: ΔUE-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pos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ΔSat-pos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, Timing Advance adjustment accuracy and TA command resolution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error</a:t>
            </a:r>
          </a:p>
          <a:p>
            <a:pPr lvl="2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FFS for other cases</a:t>
            </a:r>
          </a:p>
          <a:p>
            <a:pPr lvl="1"/>
            <a:r>
              <a:rPr lang="en-US" noProof="0" dirty="0"/>
              <a:t>Timing error limits &amp; </a:t>
            </a:r>
            <a:r>
              <a:rPr lang="en-GB" dirty="0"/>
              <a:t>UE Time alignment behaviour</a:t>
            </a:r>
            <a:endParaRPr lang="en-US" noProof="0" dirty="0"/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More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 investigation required for timing error requirement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lvl="2"/>
            <a:r>
              <a:rPr lang="en-US" dirty="0" smtClean="0">
                <a:solidFill>
                  <a:srgbClr val="FF6600"/>
                </a:solidFill>
              </a:rPr>
              <a:t>FFS: at </a:t>
            </a:r>
            <a:r>
              <a:rPr lang="en-US" dirty="0">
                <a:solidFill>
                  <a:srgbClr val="FF6600"/>
                </a:solidFill>
              </a:rPr>
              <a:t>least </a:t>
            </a:r>
            <a:r>
              <a:rPr lang="en-GB" dirty="0">
                <a:solidFill>
                  <a:srgbClr val="FF6600"/>
                </a:solidFill>
              </a:rPr>
              <a:t>CP will have to be </a:t>
            </a:r>
            <a:r>
              <a:rPr lang="en-GB" dirty="0" smtClean="0">
                <a:solidFill>
                  <a:srgbClr val="FF6600"/>
                </a:solidFill>
              </a:rPr>
              <a:t>preserved.</a:t>
            </a:r>
            <a:endParaRPr lang="en-US" dirty="0">
              <a:solidFill>
                <a:srgbClr val="FF6600"/>
              </a:solidFill>
            </a:endParaRPr>
          </a:p>
          <a:p>
            <a:pPr lvl="1"/>
            <a:r>
              <a:rPr lang="en-US" noProof="0" dirty="0"/>
              <a:t>Timing Issues and Requirements for UE with 2 feeder-links</a:t>
            </a:r>
          </a:p>
          <a:p>
            <a:pPr lvl="2"/>
            <a:r>
              <a:rPr lang="en-US" noProof="0" dirty="0">
                <a:solidFill>
                  <a:srgbClr val="7030A0"/>
                </a:solidFill>
              </a:rPr>
              <a:t>Service link related, and depending if the feeder-link switch is soft or hard.</a:t>
            </a:r>
          </a:p>
        </p:txBody>
      </p:sp>
    </p:spTree>
    <p:extLst>
      <p:ext uri="{BB962C8B-B14F-4D97-AF65-F5344CB8AC3E}">
        <p14:creationId xmlns:p14="http://schemas.microsoft.com/office/powerpoint/2010/main" val="2338882939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145B96FF720148BE3F8F556FC60B8B" ma:contentTypeVersion="13" ma:contentTypeDescription="Create a new document." ma:contentTypeScope="" ma:versionID="bb19613e8cb658873a5b8d52657370be">
  <xsd:schema xmlns:xsd="http://www.w3.org/2001/XMLSchema" xmlns:xs="http://www.w3.org/2001/XMLSchema" xmlns:p="http://schemas.microsoft.com/office/2006/metadata/properties" xmlns:ns3="51622fd4-0f91-444f-9a7b-7aedc165c51c" xmlns:ns4="72594467-3918-4223-8214-73ee36a32893" targetNamespace="http://schemas.microsoft.com/office/2006/metadata/properties" ma:root="true" ma:fieldsID="03a85ae79ec9632d1acb92062db446c8" ns3:_="" ns4:_="">
    <xsd:import namespace="51622fd4-0f91-444f-9a7b-7aedc165c51c"/>
    <xsd:import namespace="72594467-3918-4223-8214-73ee36a3289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622fd4-0f91-444f-9a7b-7aedc165c5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594467-3918-4223-8214-73ee36a3289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22FE7DC-C8E4-4A63-A93A-12970292D4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622fd4-0f91-444f-9a7b-7aedc165c51c"/>
    <ds:schemaRef ds:uri="72594467-3918-4223-8214-73ee36a328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5CA3727-A4EB-4398-9783-D0148B061093}">
  <ds:schemaRefs>
    <ds:schemaRef ds:uri="51622fd4-0f91-444f-9a7b-7aedc165c51c"/>
    <ds:schemaRef ds:uri="http://purl.org/dc/dcmitype/"/>
    <ds:schemaRef ds:uri="http://purl.org/dc/elements/1.1/"/>
    <ds:schemaRef ds:uri="72594467-3918-4223-8214-73ee36a32893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275</TotalTime>
  <Words>1217</Words>
  <Application>Microsoft Office PowerPoint</Application>
  <PresentationFormat>Personnalisé</PresentationFormat>
  <Paragraphs>144</Paragraphs>
  <Slides>19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Office Theme</vt:lpstr>
      <vt:lpstr>WF on NR NTN RRM requirements</vt:lpstr>
      <vt:lpstr>Outline</vt:lpstr>
      <vt:lpstr>Content</vt:lpstr>
      <vt:lpstr>Summary</vt:lpstr>
      <vt:lpstr>Topic #1: General RAN4 RRM NTN related aspects</vt:lpstr>
      <vt:lpstr>Topic #1: General RAN4 RRM NTN related aspects (cont’d)</vt:lpstr>
      <vt:lpstr>Topic #2: GNSS requirements</vt:lpstr>
      <vt:lpstr>Topic #3: PVT Satellite precision</vt:lpstr>
      <vt:lpstr>Topic #4: NTN UL Time synchronization requirements (cont’d)</vt:lpstr>
      <vt:lpstr>Topic #4: NTN UL Time synchronization requirements (cont’d)</vt:lpstr>
      <vt:lpstr>Topic #5: NTN UL frequency synchronization requirement</vt:lpstr>
      <vt:lpstr>Topic #6: NTN Measurements</vt:lpstr>
      <vt:lpstr>Topic #6: NTN Measurements</vt:lpstr>
      <vt:lpstr>Topic #7: RRM requirements for beam switching </vt:lpstr>
      <vt:lpstr>Open issues (others)</vt:lpstr>
      <vt:lpstr>Présentation PowerPoint</vt:lpstr>
      <vt:lpstr>Possible NTN Parameters</vt:lpstr>
      <vt:lpstr>Possible NTN Parameters (cont’d)</vt:lpstr>
      <vt:lpstr>Possible NTN Parameters (cont’d)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PANAITOPOL Dorin</cp:lastModifiedBy>
  <cp:revision>653</cp:revision>
  <dcterms:created xsi:type="dcterms:W3CDTF">2010-02-05T13:52:04Z</dcterms:created>
  <dcterms:modified xsi:type="dcterms:W3CDTF">2020-11-11T22:18:59Z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0x010100DA145B96FF720148BE3F8F556FC60B8B</vt:lpwstr>
  </property>
</Properties>
</file>