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sldIdLst>
    <p:sldId id="289" r:id="rId5"/>
    <p:sldId id="298" r:id="rId6"/>
    <p:sldId id="308" r:id="rId7"/>
    <p:sldId id="299" r:id="rId8"/>
    <p:sldId id="310" r:id="rId9"/>
    <p:sldId id="311" r:id="rId10"/>
    <p:sldId id="300" r:id="rId11"/>
    <p:sldId id="301" r:id="rId12"/>
    <p:sldId id="312" r:id="rId13"/>
    <p:sldId id="303" r:id="rId14"/>
    <p:sldId id="304" r:id="rId15"/>
    <p:sldId id="305" r:id="rId16"/>
    <p:sldId id="313" r:id="rId17"/>
    <p:sldId id="307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8919E-A256-4A0D-9730-141358C26961}" v="10" dt="2020-04-29T15:33:02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/>
    <p:restoredTop sz="94257"/>
  </p:normalViewPr>
  <p:slideViewPr>
    <p:cSldViewPr showGuides="1">
      <p:cViewPr>
        <p:scale>
          <a:sx n="100" d="100"/>
          <a:sy n="100" d="100"/>
        </p:scale>
        <p:origin x="974" y="-230"/>
      </p:cViewPr>
      <p:guideLst>
        <p:guide orient="horz" pos="2160"/>
        <p:guide pos="29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-Hsiang Huang" userId="543a1667-cf7d-4263-9c3a-2bbd98271c62" providerId="ADAL" clId="{B184D6E4-1F32-417E-BFCA-2AE64D299511}"/>
    <pc:docChg chg="modSld">
      <pc:chgData name="Chu-Hsiang Huang" userId="543a1667-cf7d-4263-9c3a-2bbd98271c62" providerId="ADAL" clId="{B184D6E4-1F32-417E-BFCA-2AE64D299511}" dt="2020-04-29T15:33:02.352" v="24" actId="207"/>
      <pc:docMkLst>
        <pc:docMk/>
      </pc:docMkLst>
      <pc:sldChg chg="modSp">
        <pc:chgData name="Chu-Hsiang Huang" userId="543a1667-cf7d-4263-9c3a-2bbd98271c62" providerId="ADAL" clId="{B184D6E4-1F32-417E-BFCA-2AE64D299511}" dt="2020-04-29T15:32:56.265" v="23" actId="207"/>
        <pc:sldMkLst>
          <pc:docMk/>
          <pc:sldMk cId="192240261" sldId="293"/>
        </pc:sldMkLst>
        <pc:spChg chg="mod">
          <ac:chgData name="Chu-Hsiang Huang" userId="543a1667-cf7d-4263-9c3a-2bbd98271c62" providerId="ADAL" clId="{B184D6E4-1F32-417E-BFCA-2AE64D299511}" dt="2020-04-29T15:32:56.265" v="23" actId="207"/>
          <ac:spMkLst>
            <pc:docMk/>
            <pc:sldMk cId="192240261" sldId="293"/>
            <ac:spMk id="6147" creationId="{00000000-0000-0000-0000-000000000000}"/>
          </ac:spMkLst>
        </pc:spChg>
      </pc:sldChg>
      <pc:sldChg chg="modSp">
        <pc:chgData name="Chu-Hsiang Huang" userId="543a1667-cf7d-4263-9c3a-2bbd98271c62" providerId="ADAL" clId="{B184D6E4-1F32-417E-BFCA-2AE64D299511}" dt="2020-04-29T15:33:02.352" v="24" actId="207"/>
        <pc:sldMkLst>
          <pc:docMk/>
          <pc:sldMk cId="2620302991" sldId="299"/>
        </pc:sldMkLst>
        <pc:spChg chg="mod">
          <ac:chgData name="Chu-Hsiang Huang" userId="543a1667-cf7d-4263-9c3a-2bbd98271c62" providerId="ADAL" clId="{B184D6E4-1F32-417E-BFCA-2AE64D299511}" dt="2020-04-29T15:33:02.352" v="24" actId="207"/>
          <ac:spMkLst>
            <pc:docMk/>
            <pc:sldMk cId="2620302991" sldId="299"/>
            <ac:spMk id="61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B8AD6CF-BB59-4D6B-A287-4FA503CD524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6947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123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0650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0075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9441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3416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435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80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2581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511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203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0541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855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WF on R16 RRM enhancement part 2 – SRS Carrier switching, CGI reading, Mandatory MG patterns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endParaRPr lang="en-US" altLang="zh-CN" sz="2800" dirty="0"/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27317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US" altLang="zh-CN" kern="1200" dirty="0" smtClean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rPr>
              <a:t>ZTE, …</a:t>
            </a:r>
            <a:endParaRPr lang="zh-CN" altLang="en-US" kern="1200" dirty="0">
              <a:solidFill>
                <a:schemeClr val="tx1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标题 1"/>
          <p:cNvSpPr txBox="1"/>
          <p:nvPr/>
        </p:nvSpPr>
        <p:spPr>
          <a:xfrm>
            <a:off x="467544" y="872333"/>
            <a:ext cx="6085656" cy="1081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zh-CN" sz="2400" b="1" dirty="0"/>
              <a:t>3GPP TSG-RAN WG4 Meeting #</a:t>
            </a:r>
            <a:r>
              <a:rPr lang="en-GB" altLang="zh-CN" sz="2400" b="1" dirty="0" smtClean="0"/>
              <a:t>97-e</a:t>
            </a:r>
            <a:endParaRPr lang="en-US" altLang="zh-CN" sz="22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GB" altLang="zh-CN" sz="2400" b="1" dirty="0"/>
              <a:t>Electronic Meeting, </a:t>
            </a:r>
            <a:r>
              <a:rPr lang="en-GB" altLang="zh-CN" sz="2400" b="1" dirty="0" smtClean="0"/>
              <a:t>Nov. 2</a:t>
            </a:r>
            <a:r>
              <a:rPr lang="en-GB" altLang="zh-CN" sz="2400" b="1" baseline="30000" dirty="0" smtClean="0"/>
              <a:t>nd</a:t>
            </a:r>
            <a:r>
              <a:rPr lang="en-GB" altLang="zh-CN" sz="2400" b="1" dirty="0" smtClean="0"/>
              <a:t> </a:t>
            </a:r>
            <a:r>
              <a:rPr lang="en-GB" altLang="zh-CN" sz="2400" b="1" dirty="0"/>
              <a:t>– </a:t>
            </a:r>
            <a:r>
              <a:rPr lang="en-GB" altLang="zh-CN" sz="2400" b="1" dirty="0" smtClean="0"/>
              <a:t>Nov. 13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</a:t>
            </a:r>
            <a:r>
              <a:rPr lang="en-GB" altLang="zh-CN" sz="2400" b="1" dirty="0"/>
              <a:t>2020</a:t>
            </a:r>
            <a:endParaRPr lang="zh-CN" altLang="zh-CN" sz="2400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zh-CN" altLang="zh-CN" sz="2400" dirty="0"/>
          </a:p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2200" dirty="0"/>
          </a:p>
        </p:txBody>
      </p:sp>
      <p:sp>
        <p:nvSpPr>
          <p:cNvPr id="4101" name="TextBox 4"/>
          <p:cNvSpPr txBox="1"/>
          <p:nvPr/>
        </p:nvSpPr>
        <p:spPr>
          <a:xfrm>
            <a:off x="7092280" y="641500"/>
            <a:ext cx="17272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zh-CN" sz="2400" b="1" dirty="0" smtClean="0"/>
              <a:t>R4-2017180</a:t>
            </a:r>
            <a:endParaRPr lang="zh-CN" altLang="en-US" sz="2200" dirty="0"/>
          </a:p>
        </p:txBody>
      </p:sp>
      <p:sp>
        <p:nvSpPr>
          <p:cNvPr id="4102" name="灯片编号占位符 5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/>
              <a:t>Open issues</a:t>
            </a:r>
            <a:endParaRPr lang="en-US" sz="4000" dirty="0"/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fi-FI" altLang="zh-CN" sz="1600" dirty="0"/>
              <a:t>Issue 2-1-5a: How to calculate missed ACK/NACK during CGI reading </a:t>
            </a:r>
            <a:endParaRPr lang="zh-CN" altLang="zh-CN" sz="1600" dirty="0"/>
          </a:p>
          <a:p>
            <a:pPr lvl="1"/>
            <a:r>
              <a:rPr lang="en-US" altLang="zh-CN" sz="1400" dirty="0"/>
              <a:t>Option 1: Missed ACK/NACK is tested based on total allowed interruption during entire CGI reading, with the total number</a:t>
            </a:r>
            <a:endParaRPr lang="zh-CN" altLang="zh-CN" sz="1400" dirty="0"/>
          </a:p>
          <a:p>
            <a:pPr marL="1200150" lvl="3" indent="-342900"/>
            <a:r>
              <a:rPr lang="en-US" altLang="zh-CN" sz="1050" dirty="0"/>
              <a:t>Option 1a: number of interrupted slots + K1</a:t>
            </a:r>
            <a:endParaRPr lang="zh-CN" altLang="zh-CN" sz="1050" dirty="0"/>
          </a:p>
          <a:p>
            <a:pPr marL="1200150" lvl="3" indent="-342900"/>
            <a:r>
              <a:rPr lang="en-US" altLang="zh-CN" sz="1050" dirty="0"/>
              <a:t>Option 1b: 2 * number of interrupted slots</a:t>
            </a:r>
            <a:endParaRPr lang="zh-CN" altLang="zh-CN" sz="1050" dirty="0"/>
          </a:p>
          <a:p>
            <a:pPr marL="1200150" lvl="3" indent="-342900"/>
            <a:r>
              <a:rPr lang="en-US" altLang="zh-CN" sz="1050" dirty="0"/>
              <a:t>Option 1c: FFS</a:t>
            </a:r>
            <a:endParaRPr lang="zh-CN" altLang="zh-CN" sz="1050" dirty="0"/>
          </a:p>
          <a:p>
            <a:endParaRPr lang="fi-FI" altLang="zh-CN" sz="1600" u="sng" dirty="0" smtClean="0"/>
          </a:p>
          <a:p>
            <a:r>
              <a:rPr lang="fi-FI" altLang="zh-CN" sz="1600" dirty="0" smtClean="0"/>
              <a:t>Issue </a:t>
            </a:r>
            <a:r>
              <a:rPr lang="fi-FI" altLang="zh-CN" sz="1600" dirty="0"/>
              <a:t>2-1-7a: LTE power up time, as defined in 6.1.2.1.2 inter-RAT HO, 30ms is needed for LTE power up. How to capture in the spec?</a:t>
            </a:r>
            <a:endParaRPr lang="zh-CN" altLang="zh-CN" sz="1600" dirty="0"/>
          </a:p>
          <a:p>
            <a:pPr lvl="1"/>
            <a:r>
              <a:rPr lang="en-US" altLang="zh-CN" sz="1200" dirty="0"/>
              <a:t>Option 1: In test requirement, add 30ms LTE power up time</a:t>
            </a:r>
            <a:endParaRPr lang="zh-CN" altLang="zh-CN" sz="1200" dirty="0"/>
          </a:p>
          <a:p>
            <a:pPr lvl="1"/>
            <a:r>
              <a:rPr lang="en-US" altLang="zh-CN" sz="1200" dirty="0"/>
              <a:t>Option 2: In core requirement, embedded in RRC procedure delay, specifying that 15ms RRC procedure delay for intra-RAT CGI reading, additional 30ms is added for inter-RAT CGI reading.</a:t>
            </a:r>
            <a:endParaRPr lang="zh-CN" altLang="zh-CN" sz="1200" dirty="0"/>
          </a:p>
          <a:p>
            <a:r>
              <a:rPr lang="en-GB" altLang="zh-CN" sz="1600" dirty="0"/>
              <a:t> </a:t>
            </a:r>
            <a:r>
              <a:rPr lang="fi-FI" altLang="zh-CN" sz="1600" dirty="0" smtClean="0"/>
              <a:t>Issue </a:t>
            </a:r>
            <a:r>
              <a:rPr lang="fi-FI" altLang="zh-CN" sz="1600" dirty="0"/>
              <a:t>2-1-7b: LTE power off time takes another 20ms. How to capture in the spec?</a:t>
            </a:r>
            <a:endParaRPr lang="zh-CN" altLang="zh-CN" sz="1600" dirty="0"/>
          </a:p>
          <a:p>
            <a:pPr lvl="1"/>
            <a:r>
              <a:rPr lang="en-US" altLang="zh-CN" sz="1200" dirty="0"/>
              <a:t>Option 1: In test requirement, add 20ms LTE power off time</a:t>
            </a:r>
            <a:endParaRPr lang="zh-CN" altLang="zh-CN" sz="1200" dirty="0"/>
          </a:p>
          <a:p>
            <a:pPr lvl="1"/>
            <a:r>
              <a:rPr lang="en-US" altLang="zh-CN" sz="1200" dirty="0"/>
              <a:t>Option 2: In core requirement</a:t>
            </a:r>
            <a:endParaRPr lang="zh-CN" altLang="zh-CN" sz="1200" dirty="0"/>
          </a:p>
          <a:p>
            <a:pPr>
              <a:defRPr/>
            </a:pPr>
            <a:endParaRPr lang="en-US" altLang="zh-CN" sz="160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10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06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Mandatory gap pattern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Test cases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941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test cases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Use </a:t>
            </a:r>
            <a:r>
              <a:rPr lang="en-US" altLang="zh-CN" sz="2000" dirty="0"/>
              <a:t>existing tests for inter frequency measurement without SSB index detection and with no DRX as </a:t>
            </a:r>
            <a:r>
              <a:rPr lang="en-US" altLang="zh-CN" sz="2000" dirty="0" smtClean="0"/>
              <a:t>baseline</a:t>
            </a:r>
          </a:p>
          <a:p>
            <a:pPr lvl="0"/>
            <a:r>
              <a:rPr lang="en-US" altLang="zh-CN" sz="2000" dirty="0"/>
              <a:t>Introduce test cases only for some of the new mandatory gap patterns</a:t>
            </a:r>
            <a:endParaRPr lang="zh-CN" altLang="zh-CN" sz="2000" dirty="0"/>
          </a:p>
          <a:p>
            <a:pPr marL="742950" lvl="2" indent="-342900"/>
            <a:r>
              <a:rPr lang="en-US" altLang="zh-CN" sz="1600" dirty="0"/>
              <a:t>[#2] for per-UE gap capable UE in FR1 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[#11] for per-FR gap capable UE in FR1 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#17 in FR2</a:t>
            </a:r>
            <a:endParaRPr lang="zh-CN" altLang="zh-CN" sz="1600" dirty="0"/>
          </a:p>
          <a:p>
            <a:r>
              <a:rPr lang="en-GB" altLang="zh-CN" sz="2000" dirty="0"/>
              <a:t>FFS if </a:t>
            </a:r>
            <a:r>
              <a:rPr lang="en-GB" altLang="zh-CN" sz="2000" dirty="0" smtClean="0"/>
              <a:t>Rel-16 </a:t>
            </a:r>
            <a:r>
              <a:rPr lang="en-GB" altLang="zh-CN" sz="2000" dirty="0"/>
              <a:t>UE is allowed to skip some of the Rel-15 </a:t>
            </a:r>
            <a:r>
              <a:rPr lang="en-GB" altLang="zh-CN" sz="2000" dirty="0" smtClean="0"/>
              <a:t>tests</a:t>
            </a:r>
          </a:p>
          <a:p>
            <a:endParaRPr lang="en-GB" altLang="zh-CN" sz="2000" dirty="0"/>
          </a:p>
          <a:p>
            <a:r>
              <a:rPr lang="en-GB" altLang="zh-CN" sz="2000" dirty="0" smtClean="0">
                <a:solidFill>
                  <a:srgbClr val="00B0F0"/>
                </a:solidFill>
              </a:rPr>
              <a:t>Tentative agreement:</a:t>
            </a:r>
          </a:p>
          <a:p>
            <a:r>
              <a:rPr lang="en-GB" altLang="zh-CN" sz="2000" dirty="0" smtClean="0">
                <a:solidFill>
                  <a:srgbClr val="00B0F0"/>
                </a:solidFill>
              </a:rPr>
              <a:t>Separated test cases for additional mandatory gap pattern are specified for Rel-16, i.e. test cases are introduced in different clauses than Rel-15 test cases which is baseline for Rel-16 test cases</a:t>
            </a:r>
            <a:endParaRPr lang="zh-CN" altLang="zh-CN" sz="2000" dirty="0">
              <a:solidFill>
                <a:srgbClr val="00B0F0"/>
              </a:solidFill>
            </a:endParaRPr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12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37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test cases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TC list for mandatory gap pattern</a:t>
            </a: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13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1810"/>
              </p:ext>
            </p:extLst>
          </p:nvPr>
        </p:nvGraphicFramePr>
        <p:xfrm>
          <a:off x="683568" y="1700808"/>
          <a:ext cx="8003232" cy="1956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23"/>
                <a:gridCol w="4587168"/>
                <a:gridCol w="2114469"/>
                <a:gridCol w="826172"/>
              </a:tblGrid>
              <a:tr h="547261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No.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 configuration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Company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event triggered reporting tests with additional mandatory gap pattern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FR1 </a:t>
                      </a:r>
                      <a:r>
                        <a:rPr lang="en-US" sz="1000" dirty="0" err="1" smtClean="0">
                          <a:effectLst/>
                        </a:rPr>
                        <a:t>PCell</a:t>
                      </a:r>
                      <a:r>
                        <a:rPr lang="en-US" sz="1000" dirty="0" smtClean="0">
                          <a:effectLst/>
                        </a:rPr>
                        <a:t>, FR1 neighbor cell</a:t>
                      </a:r>
                    </a:p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Test 1: [GP#2] for UE capable of per-UE</a:t>
                      </a:r>
                      <a:r>
                        <a:rPr lang="en-US" sz="1000" baseline="0" dirty="0" smtClean="0">
                          <a:effectLst/>
                        </a:rPr>
                        <a:t> gap only</a:t>
                      </a:r>
                    </a:p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Test 2: [GP#11]</a:t>
                      </a:r>
                      <a:r>
                        <a:rPr lang="en-US" sz="1000" baseline="0" dirty="0" smtClean="0">
                          <a:effectLst/>
                        </a:rPr>
                        <a:t> for UE capable of per-FR gap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event triggered reporting tests with additional mandatory gap pattern</a:t>
                      </a:r>
                      <a:endParaRPr lang="zh-CN" alt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FR2 </a:t>
                      </a:r>
                      <a:r>
                        <a:rPr lang="en-US" altLang="zh-CN" sz="1000" dirty="0" err="1" smtClean="0">
                          <a:effectLst/>
                        </a:rPr>
                        <a:t>PCell</a:t>
                      </a:r>
                      <a:r>
                        <a:rPr lang="en-US" altLang="zh-CN" sz="1000" dirty="0" smtClean="0">
                          <a:effectLst/>
                        </a:rPr>
                        <a:t>, FR2 neighbor cell</a:t>
                      </a:r>
                    </a:p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Test</a:t>
                      </a:r>
                      <a:r>
                        <a:rPr lang="en-US" altLang="zh-CN" sz="1000" baseline="0" dirty="0" smtClean="0">
                          <a:effectLst/>
                        </a:rPr>
                        <a:t> 1: </a:t>
                      </a:r>
                      <a:r>
                        <a:rPr lang="en-US" altLang="zh-CN" sz="1000" dirty="0" smtClean="0">
                          <a:effectLst/>
                        </a:rPr>
                        <a:t>GP#17</a:t>
                      </a:r>
                      <a:endParaRPr lang="en-US" altLang="zh-CN" sz="1000" baseline="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93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/>
              <a:t>Open issues</a:t>
            </a:r>
            <a:endParaRPr lang="en-US" sz="4000" dirty="0"/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GB" altLang="zh-CN" sz="2000" dirty="0"/>
              <a:t>FFS if Rel-16 UE is allowed to skip some of the Rel-15 </a:t>
            </a:r>
            <a:r>
              <a:rPr lang="en-GB" altLang="zh-CN" sz="2000" dirty="0" smtClean="0"/>
              <a:t>tests</a:t>
            </a:r>
            <a:endParaRPr lang="en-US" altLang="zh-CN" sz="1600" dirty="0"/>
          </a:p>
          <a:p>
            <a:pPr>
              <a:defRPr/>
            </a:pPr>
            <a:endParaRPr lang="en-US" altLang="zh-CN" sz="160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14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45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SRS carrier based switching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Core maintenance</a:t>
            </a:r>
          </a:p>
          <a:p>
            <a:r>
              <a:rPr lang="en-US" altLang="zh-CN" dirty="0" smtClean="0"/>
              <a:t>Test cases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42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core requirements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indent="0">
              <a:buNone/>
            </a:pPr>
            <a:r>
              <a:rPr lang="en-US" altLang="zh-CN" sz="2000" dirty="0"/>
              <a:t>Agreements: 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Introduce </a:t>
            </a:r>
            <a:r>
              <a:rPr lang="en-US" altLang="zh-CN" sz="2000" dirty="0"/>
              <a:t>requirements in TS 36.133 for interruption on LTE victim cell for LTE SRS carrier based switching under EN-DC and NE-DC</a:t>
            </a:r>
            <a:endParaRPr lang="zh-CN" altLang="zh-CN" sz="2000" dirty="0"/>
          </a:p>
          <a:p>
            <a:pPr marL="0" indent="0">
              <a:buNone/>
            </a:pPr>
            <a:endParaRPr lang="en-GB" altLang="zh-CN" sz="2000" dirty="0" smtClean="0"/>
          </a:p>
          <a:p>
            <a:pPr marL="0" indent="0">
              <a:buNone/>
            </a:pPr>
            <a:r>
              <a:rPr lang="en-GB" altLang="zh-CN" sz="2000" dirty="0" smtClean="0">
                <a:solidFill>
                  <a:srgbClr val="00B0F0"/>
                </a:solidFill>
              </a:rPr>
              <a:t>Tentative agreements:</a:t>
            </a:r>
          </a:p>
          <a:p>
            <a:pPr marL="0" indent="0">
              <a:buNone/>
            </a:pPr>
            <a:r>
              <a:rPr lang="en-GB" altLang="zh-CN" sz="2000" dirty="0">
                <a:solidFill>
                  <a:srgbClr val="00B0F0"/>
                </a:solidFill>
              </a:rPr>
              <a:t>C</a:t>
            </a:r>
            <a:r>
              <a:rPr lang="en-GB" altLang="zh-CN" sz="2000" dirty="0" smtClean="0">
                <a:solidFill>
                  <a:srgbClr val="00B0F0"/>
                </a:solidFill>
              </a:rPr>
              <a:t>ollision </a:t>
            </a:r>
            <a:r>
              <a:rPr lang="en-GB" altLang="zh-CN" sz="2000" dirty="0">
                <a:solidFill>
                  <a:srgbClr val="00B0F0"/>
                </a:solidFill>
              </a:rPr>
              <a:t>of NR SRS carrier based switching and UE BWP </a:t>
            </a:r>
            <a:r>
              <a:rPr lang="en-GB" altLang="zh-CN" sz="2000" dirty="0" smtClean="0">
                <a:solidFill>
                  <a:srgbClr val="00B0F0"/>
                </a:solidFill>
              </a:rPr>
              <a:t>switching</a:t>
            </a:r>
          </a:p>
          <a:p>
            <a:pPr marL="685800" lvl="1"/>
            <a:r>
              <a:rPr lang="en-GB" altLang="zh-CN" sz="1600" i="1" dirty="0" smtClean="0">
                <a:solidFill>
                  <a:srgbClr val="00B0F0"/>
                </a:solidFill>
              </a:rPr>
              <a:t>UE is not expected to execute SRS </a:t>
            </a:r>
            <a:r>
              <a:rPr lang="en-GB" altLang="zh-CN" sz="1600" i="1" dirty="0">
                <a:solidFill>
                  <a:srgbClr val="00B0F0"/>
                </a:solidFill>
              </a:rPr>
              <a:t>carrier switching </a:t>
            </a:r>
            <a:r>
              <a:rPr lang="en-GB" altLang="zh-CN" sz="1600" i="1" dirty="0" smtClean="0">
                <a:solidFill>
                  <a:srgbClr val="00B0F0"/>
                </a:solidFill>
              </a:rPr>
              <a:t>when </a:t>
            </a:r>
            <a:r>
              <a:rPr lang="en-GB" altLang="zh-CN" sz="1600" i="1" dirty="0">
                <a:solidFill>
                  <a:srgbClr val="00B0F0"/>
                </a:solidFill>
              </a:rPr>
              <a:t>it is </a:t>
            </a:r>
            <a:r>
              <a:rPr lang="en-GB" altLang="zh-CN" sz="1600" i="1" dirty="0" smtClean="0">
                <a:solidFill>
                  <a:srgbClr val="00B0F0"/>
                </a:solidFill>
              </a:rPr>
              <a:t>colliding </a:t>
            </a:r>
            <a:r>
              <a:rPr lang="en-GB" altLang="zh-CN" sz="1600" i="1" dirty="0">
                <a:solidFill>
                  <a:srgbClr val="00B0F0"/>
                </a:solidFill>
              </a:rPr>
              <a:t>with UL BWP switching on either carrier</a:t>
            </a:r>
            <a:endParaRPr lang="en-GB" altLang="zh-CN" sz="16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altLang="zh-CN" sz="2000" dirty="0"/>
          </a:p>
          <a:p>
            <a:pPr lvl="0" fontAlgn="auto" hangingPunct="1"/>
            <a:endParaRPr lang="en-US" altLang="zh-CN" sz="1800" dirty="0"/>
          </a:p>
          <a:p>
            <a:pPr fontAlgn="auto" hangingPunct="1">
              <a:defRPr/>
            </a:pPr>
            <a:endParaRPr lang="en-US" altLang="zh-CN" sz="18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3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2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test cases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Do </a:t>
            </a:r>
            <a:r>
              <a:rPr lang="en-US" altLang="zh-CN" sz="2000" dirty="0"/>
              <a:t>not define delay test cases for SRS carrier-based switching for NR deployments, similar to LTE.</a:t>
            </a:r>
            <a:endParaRPr lang="zh-CN" altLang="zh-CN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</a:t>
            </a:r>
            <a:r>
              <a:rPr lang="en-US" altLang="zh-CN" sz="2000" dirty="0"/>
              <a:t>NR SRS carrier based switching define tests for SA and EN-DC</a:t>
            </a:r>
            <a:endParaRPr lang="zh-CN" altLang="zh-CN" sz="2000" dirty="0"/>
          </a:p>
          <a:p>
            <a:pPr marL="685800" lvl="1"/>
            <a:r>
              <a:rPr lang="en-US" altLang="zh-CN" sz="1600" i="1" dirty="0"/>
              <a:t>For EN-DC the interruptions for LTE and NR carriers are tested.</a:t>
            </a:r>
            <a:endParaRPr lang="zh-CN" altLang="zh-CN" sz="1600" i="1" dirty="0"/>
          </a:p>
          <a:p>
            <a:pPr marL="685800" lvl="1"/>
            <a:r>
              <a:rPr lang="en-US" altLang="zh-CN" sz="1600" i="1" dirty="0"/>
              <a:t>For SA the following combinations are tested</a:t>
            </a:r>
            <a:endParaRPr lang="zh-CN" altLang="zh-CN" sz="1600" i="1" dirty="0"/>
          </a:p>
          <a:p>
            <a:pPr marL="1085850" lvl="2"/>
            <a:r>
              <a:rPr lang="en-US" altLang="zh-CN" sz="1200" i="1" dirty="0"/>
              <a:t>FR1 CA</a:t>
            </a:r>
            <a:endParaRPr lang="zh-CN" altLang="zh-CN" sz="1200" i="1" dirty="0"/>
          </a:p>
          <a:p>
            <a:pPr marL="1085850" lvl="2"/>
            <a:r>
              <a:rPr lang="en-US" altLang="zh-CN" sz="1200" i="1" dirty="0"/>
              <a:t>FR2 CA</a:t>
            </a:r>
            <a:endParaRPr lang="zh-CN" altLang="zh-CN" sz="1200" i="1" dirty="0"/>
          </a:p>
          <a:p>
            <a:pPr marL="1085850" lvl="2"/>
            <a:r>
              <a:rPr lang="en-US" altLang="zh-CN" sz="1200" i="1" dirty="0"/>
              <a:t>FFS: FR1+FR2 CA with SRS switching within same FR</a:t>
            </a:r>
            <a:endParaRPr lang="zh-CN" altLang="zh-CN" sz="1200" i="1" dirty="0"/>
          </a:p>
          <a:p>
            <a:pPr marL="1085850" lvl="2"/>
            <a:r>
              <a:rPr lang="en-US" altLang="zh-CN" sz="1200" i="1" dirty="0"/>
              <a:t>FFS: FR1+FR2 CA with SRS switching between different FRs</a:t>
            </a:r>
            <a:endParaRPr lang="zh-CN" altLang="zh-CN" sz="120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zh-CN" sz="2000" dirty="0" smtClean="0"/>
              <a:t>For </a:t>
            </a:r>
            <a:r>
              <a:rPr lang="en-GB" altLang="zh-CN" sz="2000" dirty="0"/>
              <a:t>E-UTRA SRS carrier based switching define tests for </a:t>
            </a:r>
            <a:r>
              <a:rPr lang="en-GB" altLang="zh-CN" sz="2000" dirty="0" smtClean="0"/>
              <a:t>EN-DC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zh-CN" sz="2000" dirty="0" smtClean="0"/>
              <a:t>Capture </a:t>
            </a:r>
            <a:r>
              <a:rPr lang="en-GB" altLang="zh-CN" sz="2000" dirty="0"/>
              <a:t>all test cases in TS </a:t>
            </a:r>
            <a:r>
              <a:rPr lang="en-GB" altLang="zh-CN" sz="2000" dirty="0" smtClean="0"/>
              <a:t>38.133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4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test cases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TC list for SRS carrier based switching in this meeting</a:t>
            </a: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5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30426"/>
              </p:ext>
            </p:extLst>
          </p:nvPr>
        </p:nvGraphicFramePr>
        <p:xfrm>
          <a:off x="683568" y="1772816"/>
          <a:ext cx="8003232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23"/>
                <a:gridCol w="4587168"/>
                <a:gridCol w="2114469"/>
                <a:gridCol w="826172"/>
              </a:tblGrid>
              <a:tr h="547261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No.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 configuration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Company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SA interruptions at NR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PCell in FR1, SCell in FR1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ZTE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SA interruptions at NR SRS carrier based switching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PCell in FR2, SCell in FR2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Ericsson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E-UTRAN – NR interruptions at NR SRS carrier based switching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PSCell in FR1, SCell in FR1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Nokia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TC4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E-UTRAN – NR interruptions at NR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err="1">
                          <a:effectLst/>
                        </a:rPr>
                        <a:t>PSCell</a:t>
                      </a:r>
                      <a:r>
                        <a:rPr lang="en-US" sz="1000" dirty="0">
                          <a:effectLst/>
                        </a:rPr>
                        <a:t> in FR2, </a:t>
                      </a:r>
                      <a:r>
                        <a:rPr lang="en-US" sz="1000" dirty="0" err="1">
                          <a:effectLst/>
                        </a:rPr>
                        <a:t>SCell</a:t>
                      </a:r>
                      <a:r>
                        <a:rPr lang="en-US" sz="1000" dirty="0">
                          <a:effectLst/>
                        </a:rPr>
                        <a:t> in FR2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Apple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02435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E-UTRAN – NR interruptions at E-UTRA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err="1">
                          <a:effectLst/>
                        </a:rPr>
                        <a:t>PSCell</a:t>
                      </a:r>
                      <a:r>
                        <a:rPr lang="en-US" sz="1000" dirty="0">
                          <a:effectLst/>
                        </a:rPr>
                        <a:t> in FR1, E-UTRA </a:t>
                      </a:r>
                      <a:r>
                        <a:rPr lang="en-US" sz="1000" dirty="0" err="1">
                          <a:effectLst/>
                        </a:rPr>
                        <a:t>SCell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Huawei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TC6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E-UTRAN – NR interruptions at E-UTRA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err="1">
                          <a:effectLst/>
                        </a:rPr>
                        <a:t>PSCell</a:t>
                      </a:r>
                      <a:r>
                        <a:rPr lang="en-US" sz="1000" dirty="0">
                          <a:effectLst/>
                        </a:rPr>
                        <a:t> in FR2, E-UTRA </a:t>
                      </a:r>
                      <a:r>
                        <a:rPr lang="en-US" sz="1000" dirty="0" err="1">
                          <a:effectLst/>
                        </a:rPr>
                        <a:t>SCell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OPPO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77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/>
              <a:t>Open issues on test cases</a:t>
            </a:r>
            <a:endParaRPr lang="en-US" sz="4000" dirty="0"/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FFS</a:t>
            </a:r>
            <a:r>
              <a:rPr lang="en-US" altLang="zh-CN" sz="2000" dirty="0"/>
              <a:t>: FR1+FR2 CA with SRS switching within same FR</a:t>
            </a:r>
          </a:p>
          <a:p>
            <a:r>
              <a:rPr lang="en-US" altLang="zh-CN" sz="2000" dirty="0"/>
              <a:t>FFS: FR1+FR2 CA with SRS switching between different </a:t>
            </a:r>
            <a:r>
              <a:rPr lang="en-US" altLang="zh-CN" sz="2000" dirty="0" smtClean="0"/>
              <a:t>FRs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FR1+FR2 CA tests should be considered in following scenarios</a:t>
            </a:r>
          </a:p>
          <a:p>
            <a:pPr lvl="1"/>
            <a:r>
              <a:rPr lang="en-US" altLang="zh-CN" sz="1600" dirty="0"/>
              <a:t>SA interruptions at NR SRS carrier based </a:t>
            </a:r>
            <a:r>
              <a:rPr lang="en-US" altLang="zh-CN" sz="1600" dirty="0" smtClean="0"/>
              <a:t>switching</a:t>
            </a:r>
          </a:p>
          <a:p>
            <a:pPr lvl="1"/>
            <a:r>
              <a:rPr lang="en-US" altLang="zh-CN" sz="1600" dirty="0"/>
              <a:t>E-UTRAN – NR interruptions at NR SRS carrier based </a:t>
            </a:r>
            <a:r>
              <a:rPr lang="en-US" altLang="zh-CN" sz="1600" dirty="0" smtClean="0"/>
              <a:t>switching</a:t>
            </a:r>
          </a:p>
          <a:p>
            <a:pPr lvl="1"/>
            <a:r>
              <a:rPr lang="en-US" altLang="zh-CN" sz="1600" dirty="0"/>
              <a:t>E-UTRAN – NR interruptions at E-UTRA SRS carrier based switching</a:t>
            </a:r>
            <a:endParaRPr lang="en-US" altLang="zh-CN" sz="1600" dirty="0"/>
          </a:p>
          <a:p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Companies are encouraged to bring further analysis on the necessity and testability of above test cases.</a:t>
            </a:r>
            <a:endParaRPr lang="en-US" altLang="zh-CN" sz="2000" dirty="0"/>
          </a:p>
          <a:p>
            <a:endParaRPr lang="en-GB" altLang="zh-CN" sz="2000" dirty="0" smtClean="0"/>
          </a:p>
          <a:p>
            <a:r>
              <a:rPr lang="en-GB" altLang="zh-CN" sz="2000" dirty="0"/>
              <a:t>UE type for test</a:t>
            </a:r>
            <a:endParaRPr lang="zh-CN" altLang="zh-CN" sz="2000" dirty="0"/>
          </a:p>
          <a:p>
            <a:pPr lvl="1"/>
            <a:r>
              <a:rPr lang="en-US" altLang="zh-CN" sz="1600" dirty="0"/>
              <a:t>Option </a:t>
            </a:r>
            <a:r>
              <a:rPr lang="en-US" altLang="zh-CN" sz="1600" dirty="0" smtClean="0"/>
              <a:t>1: Tests </a:t>
            </a:r>
            <a:r>
              <a:rPr lang="en-US" altLang="zh-CN" sz="1600" dirty="0"/>
              <a:t>are specified for UE capable of per-UE gap and capable of per-FR gap</a:t>
            </a:r>
            <a:endParaRPr lang="zh-CN" altLang="zh-CN" sz="1600" dirty="0"/>
          </a:p>
          <a:p>
            <a:pPr lvl="1"/>
            <a:r>
              <a:rPr lang="en-US" altLang="zh-CN" sz="1600" dirty="0"/>
              <a:t>Option </a:t>
            </a:r>
            <a:r>
              <a:rPr lang="en-US" altLang="zh-CN" sz="1600" dirty="0" smtClean="0"/>
              <a:t>2: No </a:t>
            </a:r>
            <a:r>
              <a:rPr lang="en-US" altLang="zh-CN" sz="1600" dirty="0"/>
              <a:t>mention of UE type in the test</a:t>
            </a:r>
            <a:endParaRPr lang="zh-CN" altLang="zh-CN" sz="1600" dirty="0"/>
          </a:p>
          <a:p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6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7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CGI reading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Core maintenance</a:t>
            </a:r>
          </a:p>
          <a:p>
            <a:r>
              <a:rPr lang="en-US" altLang="zh-CN" dirty="0" smtClean="0"/>
              <a:t>Test cases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843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tests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Requirements </a:t>
            </a:r>
            <a:r>
              <a:rPr lang="en-US" altLang="zh-CN" sz="2000" dirty="0"/>
              <a:t>for both CGI reading delay, and interruptions to serving cell during CGI reading should be verified by the same tests </a:t>
            </a:r>
            <a:endParaRPr lang="zh-CN" altLang="zh-CN" sz="2000" dirty="0"/>
          </a:p>
          <a:p>
            <a:r>
              <a:rPr lang="en-US" altLang="zh-CN" sz="2000" dirty="0"/>
              <a:t>Test requirement for interruption during CGI reading should be defined by counting number of total missed ACK/NACKs during the CGI reading procedure.</a:t>
            </a:r>
            <a:endParaRPr lang="zh-CN" altLang="zh-CN" sz="2000" dirty="0"/>
          </a:p>
          <a:p>
            <a:r>
              <a:rPr lang="en-US" altLang="zh-CN" sz="2000" dirty="0"/>
              <a:t>20ms NR SMTC periodicity is used in the </a:t>
            </a:r>
            <a:r>
              <a:rPr lang="en-US" altLang="zh-CN" sz="2000" dirty="0" smtClean="0"/>
              <a:t>test</a:t>
            </a:r>
          </a:p>
          <a:p>
            <a:r>
              <a:rPr lang="en-GB" altLang="zh-CN" sz="2000" dirty="0"/>
              <a:t>Test configuration for SI-RNTI scheduling periodicity	</a:t>
            </a:r>
            <a:endParaRPr lang="zh-CN" altLang="zh-CN" sz="2000" dirty="0"/>
          </a:p>
          <a:p>
            <a:pPr lvl="1"/>
            <a:r>
              <a:rPr lang="en-GB" altLang="zh-CN" sz="1600" dirty="0"/>
              <a:t>FR1: 20ms</a:t>
            </a:r>
            <a:endParaRPr lang="zh-CN" altLang="zh-CN" sz="1600" dirty="0"/>
          </a:p>
          <a:p>
            <a:pPr lvl="1"/>
            <a:r>
              <a:rPr lang="en-GB" altLang="zh-CN" sz="1600" dirty="0"/>
              <a:t>FR2: 40ms</a:t>
            </a:r>
            <a:endParaRPr lang="zh-CN" altLang="zh-CN" sz="1600" dirty="0"/>
          </a:p>
          <a:p>
            <a:r>
              <a:rPr lang="en-GB" altLang="zh-CN" sz="2000" dirty="0" smtClean="0"/>
              <a:t>Do </a:t>
            </a:r>
            <a:r>
              <a:rPr lang="en-GB" altLang="zh-CN" sz="2000" dirty="0"/>
              <a:t>not define </a:t>
            </a:r>
            <a:r>
              <a:rPr lang="en-GB" altLang="zh-CN" sz="2000" dirty="0" smtClean="0"/>
              <a:t>test </a:t>
            </a:r>
            <a:r>
              <a:rPr lang="en-GB" altLang="zh-CN" sz="2000" dirty="0"/>
              <a:t>cases for CGI reading in LTE SA</a:t>
            </a:r>
          </a:p>
          <a:p>
            <a:r>
              <a:rPr lang="en-GB" altLang="zh-CN" sz="2000" dirty="0" smtClean="0"/>
              <a:t>Test </a:t>
            </a:r>
            <a:r>
              <a:rPr lang="en-GB" altLang="zh-CN" sz="2000" dirty="0"/>
              <a:t>cases for CGI reading in NR SA </a:t>
            </a:r>
            <a:endParaRPr lang="zh-CN" altLang="zh-CN" sz="2000" dirty="0"/>
          </a:p>
          <a:p>
            <a:pPr marL="742950" lvl="2" indent="-342900"/>
            <a:r>
              <a:rPr lang="en-US" altLang="zh-CN" sz="1600" dirty="0"/>
              <a:t>Test 2a: LTE CGI reading in NR SA, FR1 </a:t>
            </a:r>
            <a:r>
              <a:rPr lang="en-US" altLang="zh-CN" sz="1600" dirty="0" err="1"/>
              <a:t>PCell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Test 3a: NR intra-frequency CGI reading in NR SA, FR1 </a:t>
            </a:r>
            <a:r>
              <a:rPr lang="en-US" altLang="zh-CN" sz="1600" dirty="0" err="1"/>
              <a:t>PCell</a:t>
            </a:r>
            <a:r>
              <a:rPr lang="en-US" altLang="zh-CN" sz="1600" dirty="0"/>
              <a:t> and FR1 target cell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Test 4b: NR inter-frequency CGI reading in NR SA, FR2 </a:t>
            </a:r>
            <a:r>
              <a:rPr lang="en-US" altLang="zh-CN" sz="1600" dirty="0" err="1"/>
              <a:t>PCell</a:t>
            </a:r>
            <a:r>
              <a:rPr lang="en-US" altLang="zh-CN" sz="1600" dirty="0"/>
              <a:t> and FR2 target </a:t>
            </a:r>
            <a:r>
              <a:rPr lang="en-US" altLang="zh-CN" sz="1600" dirty="0" smtClean="0"/>
              <a:t>cell</a:t>
            </a:r>
          </a:p>
          <a:p>
            <a:r>
              <a:rPr lang="en-GB" altLang="zh-CN" sz="2000" dirty="0" smtClean="0"/>
              <a:t>Test </a:t>
            </a:r>
            <a:r>
              <a:rPr lang="en-GB" altLang="zh-CN" sz="2000" dirty="0"/>
              <a:t>cases for CGI reading in EN-DC </a:t>
            </a:r>
            <a:endParaRPr lang="zh-CN" altLang="zh-CN" sz="2000" dirty="0"/>
          </a:p>
          <a:p>
            <a:pPr marL="742950" lvl="2" indent="-342900"/>
            <a:r>
              <a:rPr lang="en-US" altLang="zh-CN" sz="1600" dirty="0"/>
              <a:t>Test 5a: NR intra-frequency CGI reading in EN-DC, FR1 </a:t>
            </a:r>
            <a:r>
              <a:rPr lang="en-US" altLang="zh-CN" sz="1600" dirty="0" err="1"/>
              <a:t>PSCell</a:t>
            </a:r>
            <a:r>
              <a:rPr lang="en-US" altLang="zh-CN" sz="1600" dirty="0"/>
              <a:t> and FR1 target cell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Test 6b: NR inter-frequency CGI reading in EN-DC, FR2 </a:t>
            </a:r>
            <a:r>
              <a:rPr lang="en-US" altLang="zh-CN" sz="1600" dirty="0" err="1"/>
              <a:t>PSCell</a:t>
            </a:r>
            <a:r>
              <a:rPr lang="en-US" altLang="zh-CN" sz="1600" dirty="0"/>
              <a:t> and FR2 target cell</a:t>
            </a:r>
            <a:endParaRPr lang="zh-CN" altLang="zh-CN" sz="1600" dirty="0"/>
          </a:p>
          <a:p>
            <a:pPr marL="0" indent="0">
              <a:buNone/>
            </a:pPr>
            <a:endParaRPr lang="en-GB" altLang="zh-CN" sz="2000" dirty="0"/>
          </a:p>
          <a:p>
            <a:pPr lvl="0" fontAlgn="auto" hangingPunct="1"/>
            <a:endParaRPr lang="en-US" altLang="zh-CN" sz="1800" dirty="0"/>
          </a:p>
          <a:p>
            <a:pPr fontAlgn="auto" hangingPunct="1">
              <a:defRPr/>
            </a:pPr>
            <a:endParaRPr lang="en-US" altLang="zh-CN" sz="18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8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52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 smtClean="0">
                <a:solidFill>
                  <a:srgbClr val="00B050"/>
                </a:solidFill>
              </a:rPr>
              <a:t>Agreements on test cases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 smtClean="0"/>
              <a:t>TC list for CGI reading</a:t>
            </a: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9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366070"/>
              </p:ext>
            </p:extLst>
          </p:nvPr>
        </p:nvGraphicFramePr>
        <p:xfrm>
          <a:off x="683568" y="1700808"/>
          <a:ext cx="8003232" cy="2060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23"/>
                <a:gridCol w="4587168"/>
                <a:gridCol w="2114469"/>
                <a:gridCol w="826172"/>
              </a:tblGrid>
              <a:tr h="547261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No.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 configuration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Company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intra-frequency CGI identification of NR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cell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 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FR1 </a:t>
                      </a:r>
                      <a:r>
                        <a:rPr lang="en-US" sz="1000" dirty="0" err="1" smtClean="0">
                          <a:effectLst/>
                        </a:rPr>
                        <a:t>PCell</a:t>
                      </a:r>
                      <a:r>
                        <a:rPr lang="en-US" sz="1000" dirty="0" smtClean="0">
                          <a:effectLst/>
                        </a:rPr>
                        <a:t>, FR1 target cell (Test 3a)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inter-frequency CGI identification of NR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FR2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FR2 </a:t>
                      </a:r>
                      <a:r>
                        <a:rPr lang="en-US" altLang="zh-CN" sz="1000" dirty="0" err="1" smtClean="0">
                          <a:effectLst/>
                        </a:rPr>
                        <a:t>PCell</a:t>
                      </a:r>
                      <a:r>
                        <a:rPr lang="en-US" altLang="zh-CN" sz="1000" dirty="0" smtClean="0">
                          <a:effectLst/>
                        </a:rPr>
                        <a:t>, FR2 target cell (Test 4b)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EN-DC intra-frequency CGI identification of NR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FR1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FR1 </a:t>
                      </a:r>
                      <a:r>
                        <a:rPr lang="en-US" altLang="zh-CN" sz="1000" dirty="0" err="1" smtClean="0">
                          <a:effectLst/>
                        </a:rPr>
                        <a:t>PCell</a:t>
                      </a:r>
                      <a:r>
                        <a:rPr lang="en-US" altLang="zh-CN" sz="1000" dirty="0" smtClean="0">
                          <a:effectLst/>
                        </a:rPr>
                        <a:t>, FR1 target cell (Test 5a)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TC4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EN-DC inter-frequency CGI identification of NR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FR2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FR2 </a:t>
                      </a:r>
                      <a:r>
                        <a:rPr lang="en-US" altLang="zh-CN" sz="1000" dirty="0" err="1" smtClean="0">
                          <a:effectLst/>
                        </a:rPr>
                        <a:t>PCell</a:t>
                      </a:r>
                      <a:r>
                        <a:rPr lang="en-US" altLang="zh-CN" sz="1000" dirty="0" smtClean="0">
                          <a:effectLst/>
                        </a:rPr>
                        <a:t>, FR2 target cell (Test 6c)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02435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CGI identification of E-UTRA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effectLst/>
                        </a:rPr>
                        <a:t>FR1 </a:t>
                      </a:r>
                      <a:r>
                        <a:rPr lang="en-US" altLang="zh-CN" sz="1000" dirty="0" err="1" smtClean="0">
                          <a:effectLst/>
                        </a:rPr>
                        <a:t>PCell</a:t>
                      </a:r>
                      <a:r>
                        <a:rPr lang="en-US" altLang="zh-CN" sz="1000" dirty="0" smtClean="0">
                          <a:effectLst/>
                        </a:rPr>
                        <a:t>  (Test 3a)</a:t>
                      </a:r>
                      <a:endParaRPr lang="zh-CN" altLang="zh-CN" sz="10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  <a:p>
                      <a:pPr hangingPunct="0">
                        <a:spcAft>
                          <a:spcPts val="900"/>
                        </a:spcAft>
                      </a:pP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657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91e68c0de53161679f77c63159342ab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f9cdb990b152105a2d398cfd05e0b64e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BA3E58-7043-46B4-9F39-D098450AF8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96E8B6-B613-42B2-BD3B-540D392BD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66843A-A7A7-41D4-AC05-8F74A829DC1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bcc01d59-85de-4ef9-881e-76d8b6a6f84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774</Words>
  <Application>Microsoft Office PowerPoint</Application>
  <PresentationFormat>全屏显示(4:3)</PresentationFormat>
  <Paragraphs>182</Paragraphs>
  <Slides>14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宋体</vt:lpstr>
      <vt:lpstr>Arial</vt:lpstr>
      <vt:lpstr>Calibri</vt:lpstr>
      <vt:lpstr>Times New Roman</vt:lpstr>
      <vt:lpstr>Office 主题​​</vt:lpstr>
      <vt:lpstr> WF on R16 RRM enhancement part 2 – SRS Carrier switching, CGI reading, Mandatory MG patterns </vt:lpstr>
      <vt:lpstr>SRS carrier based switching</vt:lpstr>
      <vt:lpstr>Agreements on core requirements</vt:lpstr>
      <vt:lpstr>Agreements on test cases</vt:lpstr>
      <vt:lpstr>Agreements on test cases</vt:lpstr>
      <vt:lpstr>Open issues on test cases</vt:lpstr>
      <vt:lpstr>CGI reading</vt:lpstr>
      <vt:lpstr>Agreements on tests</vt:lpstr>
      <vt:lpstr>Agreements on test cases</vt:lpstr>
      <vt:lpstr>Open issues</vt:lpstr>
      <vt:lpstr>Mandatory gap pattern</vt:lpstr>
      <vt:lpstr>Agreements on test cases</vt:lpstr>
      <vt:lpstr>Agreements on test cases</vt:lpstr>
      <vt:lpstr>Open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interference scenario and reference receiver for BS IC</dc:title>
  <dc:creator>ZTE</dc:creator>
  <cp:lastModifiedBy>ZTE</cp:lastModifiedBy>
  <cp:revision>268</cp:revision>
  <dcterms:created xsi:type="dcterms:W3CDTF">2016-10-20T10:53:00Z</dcterms:created>
  <dcterms:modified xsi:type="dcterms:W3CDTF">2020-11-10T03:56:32Z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(2)QlN6y5gphDZqHFR7Z8+Fl4IKvlNM/O3adK2RNo5/iIEEs11AURrZ0Cf8DmCeRYR2fQsLR5oC_x000d_
YT1g2sqWT+65bemF5Ey+gzW7f9XEsNARuDP45zK9F8a0LRtkLrQb1sFCPQWlevaRikGFsW+r_x000d_
fDiLZlxt9iKfN5vS+LDTYT+LdH+KfXCfZsTPpjE4Q16BLQ+FSZ4caLqJWZdGV90OoyHvDVqF_x000d_
trjGmCsTau8u1trdI9</vt:lpwstr>
  </property>
  <property fmtid="{D5CDD505-2E9C-101B-9397-08002B2CF9AE}" pid="3" name="_2015_ms_pID_725343_00">
    <vt:lpwstr>_</vt:lpwstr>
  </property>
  <property fmtid="{D5CDD505-2E9C-101B-9397-08002B2CF9AE}" pid="4" name="_2015_ms_pID_7253431">
    <vt:lpwstr>SndmmH/78bIohLEIhszotZiCpoOIU4sWOdctEymN4jjN8zU9kOyQmE_x000d_
DNlv/NP6iBv+/yuFkoZF8IF8gpVS5vq2cg/24UYOsCXLwaAlRPIQbQSfv4hY+Xjp42GFDuU/_x000d_
WoO6gWaoVFXMQJsRE3JhGTOA/V+36+MJlyzoxauYEEiSnw==</vt:lpwstr>
  </property>
  <property fmtid="{D5CDD505-2E9C-101B-9397-08002B2CF9AE}" pid="5" name="_2015_ms_pID_7253431_00">
    <vt:lpwstr>_</vt:lpwstr>
  </property>
  <property fmtid="{D5CDD505-2E9C-101B-9397-08002B2CF9AE}" pid="6" name="KSOProductBuildVer">
    <vt:lpwstr>2052-11.8.2.8361</vt:lpwstr>
  </property>
  <property fmtid="{D5CDD505-2E9C-101B-9397-08002B2CF9AE}" pid="7" name="ContentTypeId">
    <vt:lpwstr>0x0101004257954231A76C44B0D04C9AEE4292A8</vt:lpwstr>
  </property>
</Properties>
</file>