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5"/>
  </p:notesMasterIdLst>
  <p:sldIdLst>
    <p:sldId id="256" r:id="rId5"/>
    <p:sldId id="270" r:id="rId6"/>
    <p:sldId id="282" r:id="rId7"/>
    <p:sldId id="283" r:id="rId8"/>
    <p:sldId id="273" r:id="rId9"/>
    <p:sldId id="280" r:id="rId10"/>
    <p:sldId id="274" r:id="rId11"/>
    <p:sldId id="281" r:id="rId12"/>
    <p:sldId id="277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660"/>
  </p:normalViewPr>
  <p:slideViewPr>
    <p:cSldViewPr snapToGrid="0">
      <p:cViewPr varScale="1">
        <p:scale>
          <a:sx n="81" d="100"/>
          <a:sy n="81" d="100"/>
        </p:scale>
        <p:origin x="58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6F6CF-505E-4AA1-890E-9ABB0FB1293D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D16C4-5E05-4A6A-9A8C-6D2919EF6C6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7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4830D-E227-442E-B199-AA2FF5DF2C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54488E-096F-4531-A442-30707E308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A1C82-5D8F-406F-859D-98686F222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227E3-8646-4B78-8EC6-CB9A9BA00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80C23-95C6-45A8-919A-C262C39DD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0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32296-DE5C-47F6-9603-ADF0C3AE0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9CFBC0-2109-494A-9A6E-68DEDDEEA2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9F24A-AC0E-4193-A61C-20C6EB57B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52AD6-2EFF-45E7-B1BC-1BAB7E8A3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D2B31-F565-4425-B196-73345E060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5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242EED-911B-454B-84CB-B38F599D94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9218DF-AE48-4009-825E-BB63C6680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78717-2839-42A5-9338-A1741076C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6A6C2-EDD6-418E-B280-0466A0AFC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CC30B-67B2-476B-BF7D-9E7FB3523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9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FDC21-8014-4C8B-94C5-F316C1FBD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96B11-C918-4906-8B6A-2A3736814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34163A-C9C0-4A03-9CD6-F16226E59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78B52-C04B-47A2-B589-782733632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1254C-47D3-40DF-AA62-D713B1EF4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9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0FE4C-B16C-4A40-97C1-C1F63DCDF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365A4B-1C3D-4225-B1DF-2954AD7D4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92A5A-91F2-4D6B-BF0D-AE8E72DB4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119DC-9BA0-4AFC-BCB5-A3888223E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A4759-1320-4824-B859-E7D4D47FB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79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C08E-7CEA-4887-9A58-2C25119AF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E5D0F-5FE5-46A2-B99A-0FF5EA1353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B9777A-04CF-4C81-B647-96D4F72AE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DBFD93-1600-4B43-AB9B-772BF827E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893D97-C9BE-426D-A04B-E49FA9CB5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F4EDE-7A32-43CC-97F6-BA1B338F0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9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74876-ACF3-4B0C-94DA-F633D6B5D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F36C2-52AB-488E-A0E5-6CE604BBD4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053E4E-4904-4A1E-9A0D-EBC3D2E9D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E8C546-06AE-464F-AEB1-41AFCA8B2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3AFAFA-2987-48A2-9FD7-C83CCD16BC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0D7A8F-3A71-48BD-94F0-EC2F1B55C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E21EFB-4703-4E28-85FC-3C873EC77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B1BDE-3BBA-4A7A-B862-785AA5066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7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29E66-442D-4859-A07C-6212F095F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F21A57-AAE5-48F1-ABBA-7BE173B09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539ADE-9D5C-444A-89A9-59C53F352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8BECE2-F55A-441C-9B8A-56E821A0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449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0F5D23-0D62-4063-859F-46FE4939B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1BFE14-03BD-4E4C-9629-0FD3B1775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682EF5-1D99-4896-8372-9F78CA31C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5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2C3D6-80BA-4CCF-825F-2C4CD20FF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E0E51-9F3E-4D62-82A1-0A3FDA6FE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B80FBD-807B-4DEC-B629-901D1646D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2D40CE-B165-4E5C-9515-E6E9DD697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3B627-681C-4346-952E-A2E246B58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A0BE7A-C6A2-4194-AB2E-EB2D28120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17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59EC4-ABCC-4695-9BE0-D4551D1F2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4075D-D26E-4BDF-BB73-D188B3642D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1711B0-7C62-4B34-96F7-C295C77B69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121B3C-D20C-490E-88B2-2322F5E18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99F8F-42EA-4348-B31A-105ADAC53E8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86AD03-08C5-40A9-A783-E5E520938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6C36A4-4671-45CC-87F1-A8571AE5F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85233-23C8-49EC-B9A2-694895CFF47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9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A804-8C79-44DC-BD66-C74B62A6C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4FAF1-CD76-4EEE-8CF6-BDAE03E69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FD407-5DFC-46C5-A542-9AFEB8565E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99F8F-42EA-4348-B31A-105ADAC53E8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A5ED5-0B2F-4759-98FC-7027F6A3C5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059A1-6FAF-40A2-B6A2-94926EFAF6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85233-23C8-49EC-B9A2-694895CFF47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9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22152-4BE9-4E0C-8DAB-528CF916A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336" y="1929467"/>
            <a:ext cx="11887200" cy="2727374"/>
          </a:xfrm>
        </p:spPr>
        <p:txBody>
          <a:bodyPr>
            <a:normAutofit/>
          </a:bodyPr>
          <a:lstStyle/>
          <a:p>
            <a:r>
              <a:rPr lang="en-US" sz="4800" dirty="0"/>
              <a:t>WF on </a:t>
            </a:r>
            <a:br>
              <a:rPr lang="en-US" sz="4800" dirty="0"/>
            </a:br>
            <a:r>
              <a:rPr lang="en-US" sz="4800" dirty="0"/>
              <a:t>System simulation assumptions for deriving side conditions</a:t>
            </a:r>
            <a:br>
              <a:rPr lang="en-US" sz="4800" dirty="0"/>
            </a:br>
            <a:r>
              <a:rPr lang="en-US" sz="3600" dirty="0"/>
              <a:t>update of R4-2012289 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726442-076A-4C8F-93BA-9EAA63B10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8597" y="5024371"/>
            <a:ext cx="11274805" cy="1162640"/>
          </a:xfrm>
        </p:spPr>
        <p:txBody>
          <a:bodyPr>
            <a:normAutofit/>
          </a:bodyPr>
          <a:lstStyle/>
          <a:p>
            <a:r>
              <a:rPr lang="en-US" sz="2800" dirty="0"/>
              <a:t>Ericsson</a:t>
            </a:r>
          </a:p>
        </p:txBody>
      </p:sp>
      <p:sp>
        <p:nvSpPr>
          <p:cNvPr id="4" name="正方形/長方形 6">
            <a:extLst>
              <a:ext uri="{FF2B5EF4-FFF2-40B4-BE49-F238E27FC236}">
                <a16:creationId xmlns:a16="http://schemas.microsoft.com/office/drawing/2014/main" id="{E6CAC9C0-E692-4940-B639-D8B71E1D4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77" y="0"/>
            <a:ext cx="6203323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kumimoji="1" lang="en-US" altLang="zh-CN" sz="2000" dirty="0">
                <a:latin typeface="Arial" charset="0"/>
                <a:ea typeface="Batang" pitchFamily="18" charset="-127"/>
                <a:cs typeface="Times New Roman" pitchFamily="18" charset="0"/>
              </a:rPr>
              <a:t>3GPP TSG-RAN WG4 Meeting #97-e</a:t>
            </a:r>
          </a:p>
          <a:p>
            <a:pPr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kumimoji="1" lang="en-US" altLang="zh-CN" sz="2000" dirty="0">
                <a:latin typeface="Arial" charset="0"/>
                <a:ea typeface="Batang" pitchFamily="18" charset="-127"/>
                <a:cs typeface="Times New Roman" pitchFamily="18" charset="0"/>
              </a:rPr>
              <a:t>Electronic Meeting, November 2-13, 2020</a:t>
            </a:r>
          </a:p>
          <a:p>
            <a:pPr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kumimoji="1" lang="en-US" altLang="zh-CN" sz="2000" dirty="0">
                <a:latin typeface="Arial" charset="0"/>
                <a:ea typeface="Batang" pitchFamily="18" charset="-127"/>
                <a:cs typeface="Times New Roman" pitchFamily="18" charset="0"/>
              </a:rPr>
              <a:t>Agenda Item: 7.7.3.3</a:t>
            </a:r>
          </a:p>
        </p:txBody>
      </p:sp>
      <p:sp>
        <p:nvSpPr>
          <p:cNvPr id="5" name="正方形/長方形 5">
            <a:extLst>
              <a:ext uri="{FF2B5EF4-FFF2-40B4-BE49-F238E27FC236}">
                <a16:creationId xmlns:a16="http://schemas.microsoft.com/office/drawing/2014/main" id="{85D8C46A-C772-492A-BB32-0FEE317D8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5256" y="109537"/>
            <a:ext cx="1979912" cy="52212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ts val="900"/>
              </a:spcAft>
              <a:buFontTx/>
              <a:buNone/>
            </a:pPr>
            <a:r>
              <a:rPr lang="en-GB" altLang="zh-CN" sz="2800" dirty="0">
                <a:ea typeface="Batang" pitchFamily="18" charset="-127"/>
                <a:cs typeface="Times New Roman" pitchFamily="18" charset="0"/>
              </a:rPr>
              <a:t>R4-201</a:t>
            </a:r>
            <a:r>
              <a:rPr lang="en-GB" altLang="zh-CN" sz="2800" dirty="0">
                <a:solidFill>
                  <a:srgbClr val="FF0000"/>
                </a:solidFill>
                <a:ea typeface="Batang" pitchFamily="18" charset="-127"/>
                <a:cs typeface="Times New Roman" pitchFamily="18" charset="0"/>
              </a:rPr>
              <a:t>xxxx</a:t>
            </a:r>
            <a:r>
              <a:rPr lang="en-GB" altLang="zh-CN" sz="2800" dirty="0">
                <a:ea typeface="Batang" pitchFamily="18" charset="-127"/>
                <a:cs typeface="Times New Roman" pitchFamily="18" charset="0"/>
              </a:rPr>
              <a:t> </a:t>
            </a:r>
            <a:endParaRPr lang="en-GB" altLang="zh-CN" sz="2000" dirty="0">
              <a:solidFill>
                <a:srgbClr val="FF0000"/>
              </a:solidFill>
              <a:ea typeface="Batang" pitchFamily="18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946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3C5F38-FD70-4D1B-B5BD-D459266E6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0933"/>
          </a:xfrm>
        </p:spPr>
        <p:txBody>
          <a:bodyPr/>
          <a:lstStyle/>
          <a:p>
            <a:r>
              <a:rPr lang="en-GB" dirty="0"/>
              <a:t>Antenna model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C49D7D7-EE8E-4752-BEA7-A3A86D1368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084" y="1216057"/>
            <a:ext cx="8959996" cy="532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506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632" y="197962"/>
            <a:ext cx="11758368" cy="904974"/>
          </a:xfrm>
        </p:spPr>
        <p:txBody>
          <a:bodyPr>
            <a:noAutofit/>
          </a:bodyPr>
          <a:lstStyle/>
          <a:p>
            <a:r>
              <a:rPr lang="en-US" b="1" dirty="0"/>
              <a:t>Back round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632" y="1300899"/>
            <a:ext cx="11758367" cy="5502574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The Side conditions for </a:t>
            </a:r>
            <a:r>
              <a:rPr lang="en-US" dirty="0" err="1"/>
              <a:t>gNB</a:t>
            </a:r>
            <a:r>
              <a:rPr lang="en-US" dirty="0"/>
              <a:t> accuracy requirements are under discussion [1]</a:t>
            </a:r>
          </a:p>
          <a:p>
            <a:pPr hangingPunct="0"/>
            <a:r>
              <a:rPr lang="en-US" dirty="0"/>
              <a:t>The system simulation assumption [2] was approved in RAN4#96-e.</a:t>
            </a:r>
          </a:p>
          <a:p>
            <a:pPr hangingPunct="0"/>
            <a:r>
              <a:rPr lang="en-US" dirty="0"/>
              <a:t>Several simulation results are available in RAN4#97-e [3] [4].</a:t>
            </a:r>
          </a:p>
          <a:p>
            <a:pPr hangingPunct="0"/>
            <a:r>
              <a:rPr lang="en-US" dirty="0"/>
              <a:t>The results are not direct comparable, the update will solve this problem.</a:t>
            </a:r>
          </a:p>
          <a:p>
            <a:pPr marL="0" indent="0" hangingPunct="0">
              <a:buNone/>
            </a:pPr>
            <a:endParaRPr lang="en-US" dirty="0"/>
          </a:p>
          <a:p>
            <a:pPr marL="0" indent="0" hangingPunct="0">
              <a:buNone/>
            </a:pPr>
            <a:endParaRPr lang="en-US" dirty="0"/>
          </a:p>
          <a:p>
            <a:pPr marL="0" indent="0" hangingPunct="0">
              <a:buNone/>
            </a:pPr>
            <a:r>
              <a:rPr lang="en-US" sz="2400" dirty="0"/>
              <a:t>[1] 	R4-2012048	Email discussion summary for [96e][217] NR_pos_RRM_Part_3</a:t>
            </a:r>
          </a:p>
          <a:p>
            <a:pPr marL="0" indent="0" hangingPunct="0">
              <a:buNone/>
            </a:pPr>
            <a:r>
              <a:rPr lang="en-US" sz="2400" dirty="0"/>
              <a:t>[2]	R4-2012289	WF on System simulation assumptions</a:t>
            </a:r>
          </a:p>
          <a:p>
            <a:pPr marL="0" indent="0" hangingPunct="0">
              <a:buNone/>
            </a:pPr>
            <a:r>
              <a:rPr lang="en-US" sz="2400" dirty="0"/>
              <a:t>[3]	R4-2015769	System and link level simulation results for </a:t>
            </a:r>
            <a:r>
              <a:rPr lang="en-US" sz="2400" dirty="0" err="1"/>
              <a:t>gNB</a:t>
            </a:r>
            <a:r>
              <a:rPr lang="en-US" sz="2400" dirty="0"/>
              <a:t> measurement</a:t>
            </a:r>
            <a:br>
              <a:rPr lang="en-US" sz="2400" dirty="0"/>
            </a:br>
            <a:r>
              <a:rPr lang="en-US" sz="2400" dirty="0"/>
              <a:t>			requirements; Huawei, </a:t>
            </a:r>
            <a:r>
              <a:rPr lang="en-US" sz="2400" dirty="0" err="1"/>
              <a:t>HiSilicon</a:t>
            </a:r>
            <a:endParaRPr lang="en-US" sz="2400" dirty="0"/>
          </a:p>
          <a:p>
            <a:pPr marL="0" indent="0" hangingPunct="0">
              <a:buNone/>
            </a:pPr>
            <a:r>
              <a:rPr lang="en-US" sz="2400" dirty="0"/>
              <a:t>[4]	R4-2016109	</a:t>
            </a:r>
            <a:r>
              <a:rPr lang="en-US" sz="2400" dirty="0" err="1"/>
              <a:t>gNB</a:t>
            </a:r>
            <a:r>
              <a:rPr lang="en-US" sz="2400" dirty="0"/>
              <a:t> Positioning UL SRS System Simulation Results; Ericsson</a:t>
            </a:r>
          </a:p>
          <a:p>
            <a:pPr marL="0" indent="0" hangingPunct="0">
              <a:buNone/>
            </a:pPr>
            <a:endParaRPr lang="en-US" sz="2400" dirty="0"/>
          </a:p>
          <a:p>
            <a:pPr marL="0" indent="0" hangingPunc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1028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425B23-0069-4078-A3E5-C623A4DA8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3386"/>
            <a:ext cx="10515600" cy="490868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Channel model: AWGN, </a:t>
            </a:r>
            <a:r>
              <a:rPr lang="en-US" sz="2400" dirty="0" err="1"/>
              <a:t>UMa</a:t>
            </a:r>
            <a:r>
              <a:rPr lang="en-US" sz="2400" dirty="0"/>
              <a:t>, </a:t>
            </a:r>
            <a:r>
              <a:rPr lang="en-US" sz="2400" dirty="0" err="1"/>
              <a:t>UMi</a:t>
            </a:r>
            <a:r>
              <a:rPr lang="en-US" sz="2400" dirty="0"/>
              <a:t> and </a:t>
            </a:r>
            <a:r>
              <a:rPr lang="en-US" sz="2400" dirty="0" err="1"/>
              <a:t>InH</a:t>
            </a:r>
            <a:r>
              <a:rPr lang="en-US" sz="2400" dirty="0"/>
              <a:t> (</a:t>
            </a:r>
            <a:r>
              <a:rPr lang="en-US" altLang="zh-CN" sz="2400" dirty="0"/>
              <a:t>Scenarios as defined in 38.855): </a:t>
            </a:r>
          </a:p>
          <a:p>
            <a:pPr lvl="1"/>
            <a:r>
              <a:rPr lang="en-US" sz="2000" dirty="0"/>
              <a:t>Scenario 1. Indoor Office for FR1 and FR2 (Open office) (ISD 20m)</a:t>
            </a:r>
          </a:p>
          <a:p>
            <a:pPr lvl="1"/>
            <a:r>
              <a:rPr lang="en-US" sz="2000" dirty="0"/>
              <a:t>Scenario 2. </a:t>
            </a:r>
            <a:r>
              <a:rPr lang="en-US" sz="2000" dirty="0" err="1"/>
              <a:t>UMi</a:t>
            </a:r>
            <a:r>
              <a:rPr lang="en-US" sz="2000" dirty="0"/>
              <a:t> street canyon for FR1 and FR2 (ISD 200m)</a:t>
            </a:r>
          </a:p>
          <a:p>
            <a:pPr lvl="1"/>
            <a:r>
              <a:rPr lang="en-US" sz="2000" dirty="0"/>
              <a:t>Scenario 3. </a:t>
            </a:r>
            <a:r>
              <a:rPr lang="en-US" sz="2000" dirty="0" err="1"/>
              <a:t>UMa</a:t>
            </a:r>
            <a:r>
              <a:rPr lang="en-US" sz="2000" dirty="0"/>
              <a:t> (ISD 500m) for FR1 only (Macro cell only deployment scenario)</a:t>
            </a:r>
          </a:p>
          <a:p>
            <a:r>
              <a:rPr lang="en-US" sz="2400" dirty="0"/>
              <a:t>Hexagonal grid, 3 sectors per site, 7 macro sites</a:t>
            </a:r>
          </a:p>
          <a:p>
            <a:r>
              <a:rPr lang="en-US" sz="2400" dirty="0"/>
              <a:t>For </a:t>
            </a:r>
            <a:r>
              <a:rPr lang="en-US" sz="2400" dirty="0" err="1"/>
              <a:t>UMa</a:t>
            </a:r>
            <a:r>
              <a:rPr lang="en-US" sz="2400" dirty="0"/>
              <a:t> and </a:t>
            </a:r>
            <a:r>
              <a:rPr lang="en-US" sz="2400" dirty="0" err="1"/>
              <a:t>UMi</a:t>
            </a:r>
            <a:r>
              <a:rPr lang="en-US" sz="2400" dirty="0"/>
              <a:t> the scenario of 19 macro sites (optional).</a:t>
            </a:r>
          </a:p>
          <a:p>
            <a:r>
              <a:rPr lang="en-US" sz="2400" dirty="0"/>
              <a:t>1 and 5 UEs per cell. Equal amount of UEs per cell.</a:t>
            </a:r>
          </a:p>
          <a:p>
            <a:r>
              <a:rPr lang="en-US" sz="2400" dirty="0"/>
              <a:t>2 UE Tx antenna, 2 BS Rx antenna (uncorrelated with equal gain, no </a:t>
            </a:r>
            <a:r>
              <a:rPr lang="en-US" sz="2400" dirty="0" err="1"/>
              <a:t>rx</a:t>
            </a:r>
            <a:r>
              <a:rPr lang="en-US" sz="2400" dirty="0"/>
              <a:t> beamforming).</a:t>
            </a:r>
          </a:p>
          <a:p>
            <a:r>
              <a:rPr lang="en-US" sz="2400" dirty="0"/>
              <a:t>The BS with smallest </a:t>
            </a:r>
            <a:r>
              <a:rPr lang="en-US" sz="2400"/>
              <a:t>path loss </a:t>
            </a:r>
            <a:r>
              <a:rPr lang="en-US" sz="2400" dirty="0"/>
              <a:t>(PL) is the serving BS</a:t>
            </a:r>
          </a:p>
          <a:p>
            <a:r>
              <a:rPr lang="en-US" sz="2400" dirty="0"/>
              <a:t>Power control on and off.</a:t>
            </a:r>
          </a:p>
          <a:p>
            <a:r>
              <a:rPr lang="en-US" sz="2400" dirty="0"/>
              <a:t>Antenna model based on: TR 38.855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191807A-0CC0-4D64-A266-6FBF7CB02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930"/>
            <a:ext cx="10515600" cy="109554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Frequency independent side conditions for </a:t>
            </a:r>
            <a:r>
              <a:rPr lang="en-US" b="1" dirty="0" err="1"/>
              <a:t>gNB</a:t>
            </a:r>
            <a:r>
              <a:rPr lang="en-US" b="1" dirty="0"/>
              <a:t> accuracy requirements (1)</a:t>
            </a:r>
          </a:p>
        </p:txBody>
      </p:sp>
    </p:spTree>
    <p:extLst>
      <p:ext uri="{BB962C8B-B14F-4D97-AF65-F5344CB8AC3E}">
        <p14:creationId xmlns:p14="http://schemas.microsoft.com/office/powerpoint/2010/main" val="3106956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49FF0D-61AF-4D46-A43B-4C438E1B8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Only one configuration for the system simulation</a:t>
            </a:r>
            <a:endParaRPr lang="en-US" dirty="0"/>
          </a:p>
          <a:p>
            <a:r>
              <a:rPr lang="en-US" dirty="0"/>
              <a:t>SRS configurations:</a:t>
            </a:r>
            <a:endParaRPr lang="de-DE" dirty="0"/>
          </a:p>
          <a:p>
            <a:pPr lvl="1"/>
            <a:r>
              <a:rPr lang="x-none" dirty="0"/>
              <a:t>Symbol size =4</a:t>
            </a:r>
            <a:endParaRPr lang="de-DE" dirty="0"/>
          </a:p>
          <a:p>
            <a:pPr lvl="1"/>
            <a:r>
              <a:rPr lang="x-none" dirty="0"/>
              <a:t>Comb. Number =4</a:t>
            </a:r>
            <a:endParaRPr lang="de-DE" dirty="0"/>
          </a:p>
          <a:p>
            <a:pPr lvl="1"/>
            <a:r>
              <a:rPr lang="x-none" dirty="0"/>
              <a:t>Cyclic shift Max. Number =12</a:t>
            </a:r>
            <a:endParaRPr lang="de-DE" dirty="0"/>
          </a:p>
          <a:p>
            <a:pPr lvl="1"/>
            <a:r>
              <a:rPr lang="x-none" dirty="0"/>
              <a:t>Intra-cell, Offsets in Comb. and Cyclic shift keep orthogonal.</a:t>
            </a:r>
            <a:endParaRPr lang="de-DE" dirty="0"/>
          </a:p>
          <a:p>
            <a:pPr lvl="1"/>
            <a:r>
              <a:rPr lang="x-none" dirty="0"/>
              <a:t>Inter-cell, Offsets in Comb. and Cyclic shift is randomized.</a:t>
            </a:r>
            <a:endParaRPr lang="de-DE" dirty="0"/>
          </a:p>
          <a:p>
            <a:pPr lvl="1"/>
            <a:r>
              <a:rPr lang="en-US" dirty="0"/>
              <a:t>The specified SRS offset parameter, to reducing overlap of positioning SRS between cells shouldn't be applied.</a:t>
            </a:r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6CFC8BA-CEA0-4301-ABB2-F837679AA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/>
              <a:t>Frequency independent side conditions for </a:t>
            </a:r>
            <a:r>
              <a:rPr lang="en-US" sz="4000" b="1" dirty="0" err="1"/>
              <a:t>gNB</a:t>
            </a:r>
            <a:r>
              <a:rPr lang="en-US" sz="4000" b="1" dirty="0"/>
              <a:t> accuracy requirements (2)</a:t>
            </a:r>
          </a:p>
        </p:txBody>
      </p:sp>
    </p:spTree>
    <p:extLst>
      <p:ext uri="{BB962C8B-B14F-4D97-AF65-F5344CB8AC3E}">
        <p14:creationId xmlns:p14="http://schemas.microsoft.com/office/powerpoint/2010/main" val="2914040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B3D3-AC36-4FF9-8C93-AE0696BD3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10" y="195930"/>
            <a:ext cx="11328594" cy="75617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Side conditions for </a:t>
            </a:r>
            <a:r>
              <a:rPr lang="en-US" b="1" dirty="0" err="1"/>
              <a:t>gNB</a:t>
            </a:r>
            <a:r>
              <a:rPr lang="en-US" b="1" dirty="0"/>
              <a:t> accuracy requirements FR1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B6215D-2C20-4C86-92DA-3C5A6B605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10" y="1357460"/>
            <a:ext cx="11328594" cy="5179714"/>
          </a:xfrm>
        </p:spPr>
        <p:txBody>
          <a:bodyPr>
            <a:normAutofit/>
          </a:bodyPr>
          <a:lstStyle/>
          <a:p>
            <a:r>
              <a:rPr lang="en-US" dirty="0"/>
              <a:t>FR1: 			4GHz carrier</a:t>
            </a:r>
          </a:p>
          <a:p>
            <a:r>
              <a:rPr lang="en-US" dirty="0"/>
              <a:t>Bandwidth: 		5 MHz, 10 MHz, 100MHz</a:t>
            </a:r>
          </a:p>
          <a:p>
            <a:r>
              <a:rPr lang="en-US" dirty="0"/>
              <a:t>SCS: 			30kHz</a:t>
            </a:r>
          </a:p>
          <a:p>
            <a:r>
              <a:rPr lang="en-US" dirty="0"/>
              <a:t>TA:				Perfect, serving BS receive all member UE SRSs at</a:t>
            </a:r>
            <a:br>
              <a:rPr lang="en-US" dirty="0"/>
            </a:br>
            <a:r>
              <a:rPr lang="en-US" dirty="0"/>
              <a:t>				the same time</a:t>
            </a:r>
          </a:p>
          <a:p>
            <a:r>
              <a:rPr lang="en-US" dirty="0"/>
              <a:t>UE TX power:		23 dBm (max for power control is on)</a:t>
            </a:r>
          </a:p>
          <a:p>
            <a:r>
              <a:rPr lang="en-US" dirty="0"/>
              <a:t>BS RX noise figure:	 5 dB</a:t>
            </a:r>
          </a:p>
        </p:txBody>
      </p:sp>
    </p:spTree>
    <p:extLst>
      <p:ext uri="{BB962C8B-B14F-4D97-AF65-F5344CB8AC3E}">
        <p14:creationId xmlns:p14="http://schemas.microsoft.com/office/powerpoint/2010/main" val="1923712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5C95E5-F116-4642-955D-87A1B7544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51" y="1470581"/>
            <a:ext cx="10766195" cy="513760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000" dirty="0"/>
              <a:t>FR2:	 			40GHz</a:t>
            </a:r>
          </a:p>
          <a:p>
            <a:pPr>
              <a:lnSpc>
                <a:spcPct val="110000"/>
              </a:lnSpc>
            </a:pPr>
            <a:r>
              <a:rPr lang="en-US" sz="3000" dirty="0"/>
              <a:t>Bandwidth:		200MHz, 400 MHz </a:t>
            </a:r>
            <a:r>
              <a:rPr lang="de-DE" sz="3000" dirty="0"/>
              <a:t>(</a:t>
            </a:r>
            <a:r>
              <a:rPr lang="en-US" sz="3000" dirty="0"/>
              <a:t>option</a:t>
            </a:r>
            <a:r>
              <a:rPr lang="de-DE" sz="3000" dirty="0"/>
              <a:t> 100 MHz)</a:t>
            </a:r>
            <a:endParaRPr lang="en-US" sz="3000" dirty="0"/>
          </a:p>
          <a:p>
            <a:pPr>
              <a:lnSpc>
                <a:spcPct val="110000"/>
              </a:lnSpc>
            </a:pPr>
            <a:r>
              <a:rPr lang="en-US" sz="3000" dirty="0"/>
              <a:t>SCS:				120kHz</a:t>
            </a:r>
          </a:p>
          <a:p>
            <a:pPr>
              <a:lnSpc>
                <a:spcPct val="110000"/>
              </a:lnSpc>
            </a:pPr>
            <a:r>
              <a:rPr lang="en-US" sz="3200" dirty="0"/>
              <a:t>TA:				Perfect, serving BS receive all member UE</a:t>
            </a:r>
            <a:br>
              <a:rPr lang="en-US" sz="3200" dirty="0"/>
            </a:br>
            <a:r>
              <a:rPr lang="en-US" sz="3200" dirty="0"/>
              <a:t>				SRSs at the same time</a:t>
            </a:r>
            <a:endParaRPr lang="en-US" sz="3000" dirty="0"/>
          </a:p>
          <a:p>
            <a:pPr>
              <a:lnSpc>
                <a:spcPct val="110000"/>
              </a:lnSpc>
            </a:pPr>
            <a:r>
              <a:rPr lang="en-US" sz="3000" dirty="0"/>
              <a:t>UE TX power: 		23dBm</a:t>
            </a:r>
          </a:p>
          <a:p>
            <a:pPr>
              <a:lnSpc>
                <a:spcPct val="110000"/>
              </a:lnSpc>
            </a:pPr>
            <a:r>
              <a:rPr lang="en-US" sz="3000" dirty="0"/>
              <a:t>BS RX noise figure: 	7 dB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010610B6-B1DA-417A-B643-1C5E85DD7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35" y="365126"/>
            <a:ext cx="11161336" cy="9074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b="1" dirty="0"/>
              <a:t>Side conditions for </a:t>
            </a:r>
            <a:r>
              <a:rPr lang="en-US" sz="4000" b="1" dirty="0" err="1"/>
              <a:t>gNB</a:t>
            </a:r>
            <a:r>
              <a:rPr lang="en-US" sz="4000" b="1" dirty="0"/>
              <a:t> accuracy requirements FR2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2463316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CB700-FAEE-435E-A9A5-B4C8550D5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40" y="365125"/>
            <a:ext cx="11246178" cy="1325563"/>
          </a:xfrm>
        </p:spPr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Side conditions for </a:t>
            </a:r>
            <a:r>
              <a:rPr lang="en-US" b="1" dirty="0" err="1">
                <a:solidFill>
                  <a:prstClr val="black"/>
                </a:solidFill>
              </a:rPr>
              <a:t>gNB</a:t>
            </a:r>
            <a:r>
              <a:rPr lang="en-US" b="1" dirty="0">
                <a:solidFill>
                  <a:prstClr val="black"/>
                </a:solidFill>
              </a:rPr>
              <a:t> accuracy requirements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E618F2-2E83-42B4-9B32-F38B03266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en-US" dirty="0"/>
              <a:t>Output:</a:t>
            </a:r>
          </a:p>
          <a:p>
            <a:r>
              <a:rPr lang="en-US" dirty="0"/>
              <a:t>Serving cell and neighboring cell </a:t>
            </a:r>
            <a:r>
              <a:rPr lang="en-US" dirty="0" err="1"/>
              <a:t>Ês</a:t>
            </a:r>
            <a:r>
              <a:rPr lang="en-US" dirty="0"/>
              <a:t>/IoT [dB] CDF figures.</a:t>
            </a:r>
          </a:p>
          <a:p>
            <a:r>
              <a:rPr lang="en-US" dirty="0"/>
              <a:t>5% and mean Es/</a:t>
            </a:r>
            <a:r>
              <a:rPr lang="en-US" dirty="0" err="1"/>
              <a:t>Iot</a:t>
            </a:r>
            <a:r>
              <a:rPr lang="en-US" dirty="0"/>
              <a:t> seen by the n-</a:t>
            </a:r>
            <a:r>
              <a:rPr lang="en-US" dirty="0" err="1"/>
              <a:t>th</a:t>
            </a:r>
            <a:r>
              <a:rPr lang="en-US" dirty="0"/>
              <a:t> strongest cells</a:t>
            </a:r>
            <a:endParaRPr lang="de-DE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4764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7547FA-7C47-4FE0-82B8-637F2B1DB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5518"/>
          </a:xfrm>
        </p:spPr>
        <p:txBody>
          <a:bodyPr/>
          <a:lstStyle/>
          <a:p>
            <a:r>
              <a:rPr lang="en-GB" dirty="0"/>
              <a:t>Change history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3C6940-E39B-409B-87F2-BE77992A6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4910"/>
            <a:ext cx="10515600" cy="525796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Basis is R4-2012289 - WF on System simulation assumptions</a:t>
            </a:r>
          </a:p>
          <a:p>
            <a:r>
              <a:rPr lang="en-US" dirty="0"/>
              <a:t>Channel model: </a:t>
            </a:r>
          </a:p>
          <a:p>
            <a:pPr lvl="1"/>
            <a:r>
              <a:rPr lang="en-US" dirty="0"/>
              <a:t>AWGN and TDL-B (with a medium delay spread) change to </a:t>
            </a:r>
          </a:p>
          <a:p>
            <a:pPr lvl="1"/>
            <a:r>
              <a:rPr lang="en-US" dirty="0"/>
              <a:t>AWGN and </a:t>
            </a:r>
            <a:r>
              <a:rPr lang="en-US" dirty="0" err="1"/>
              <a:t>UMa</a:t>
            </a:r>
            <a:r>
              <a:rPr lang="en-US" dirty="0"/>
              <a:t> for FR1 and </a:t>
            </a:r>
            <a:r>
              <a:rPr lang="en-US" dirty="0" err="1"/>
              <a:t>UMi</a:t>
            </a:r>
            <a:r>
              <a:rPr lang="en-US" dirty="0"/>
              <a:t> for FR2</a:t>
            </a:r>
          </a:p>
          <a:p>
            <a:r>
              <a:rPr lang="en-US" dirty="0"/>
              <a:t>Simplified power control</a:t>
            </a:r>
          </a:p>
          <a:p>
            <a:pPr lvl="1"/>
            <a:r>
              <a:rPr lang="en-US" dirty="0"/>
              <a:t>The power control extend the calculation time.</a:t>
            </a:r>
          </a:p>
          <a:p>
            <a:pPr lvl="1"/>
            <a:r>
              <a:rPr lang="en-US" dirty="0"/>
              <a:t>It seems difficult to use a simplified version (MIMO Systems are to complex).</a:t>
            </a:r>
          </a:p>
          <a:p>
            <a:pPr lvl="1"/>
            <a:r>
              <a:rPr lang="en-US" dirty="0"/>
              <a:t>Proposed to deliver results with and without power control.</a:t>
            </a:r>
          </a:p>
          <a:p>
            <a:r>
              <a:rPr lang="en-US" dirty="0"/>
              <a:t>Cell size </a:t>
            </a:r>
          </a:p>
          <a:p>
            <a:pPr lvl="1"/>
            <a:r>
              <a:rPr lang="en-US" dirty="0"/>
              <a:t>According to the channel model (TR 38.855)</a:t>
            </a:r>
          </a:p>
          <a:p>
            <a:r>
              <a:rPr lang="en-US" dirty="0"/>
              <a:t>Number of UEs per cell</a:t>
            </a:r>
          </a:p>
          <a:p>
            <a:pPr lvl="1"/>
            <a:r>
              <a:rPr lang="en-US" dirty="0"/>
              <a:t>One UE as ideal solution and 5 UEs to show the degradation.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4177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579D6E-EC26-4797-8508-0EA9641D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6176"/>
          </a:xfrm>
        </p:spPr>
        <p:txBody>
          <a:bodyPr/>
          <a:lstStyle/>
          <a:p>
            <a:r>
              <a:rPr lang="en-GB" dirty="0"/>
              <a:t>Antenna Parameter 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F6404F79-4F62-4ED4-8526-F8BC58D84E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315099"/>
              </p:ext>
            </p:extLst>
          </p:nvPr>
        </p:nvGraphicFramePr>
        <p:xfrm>
          <a:off x="838199" y="1447616"/>
          <a:ext cx="8550900" cy="5067457"/>
        </p:xfrm>
        <a:graphic>
          <a:graphicData uri="http://schemas.openxmlformats.org/drawingml/2006/table">
            <a:tbl>
              <a:tblPr/>
              <a:tblGrid>
                <a:gridCol w="753704">
                  <a:extLst>
                    <a:ext uri="{9D8B030D-6E8A-4147-A177-3AD203B41FA5}">
                      <a16:colId xmlns:a16="http://schemas.microsoft.com/office/drawing/2014/main" val="2194452211"/>
                    </a:ext>
                  </a:extLst>
                </a:gridCol>
                <a:gridCol w="2394836">
                  <a:extLst>
                    <a:ext uri="{9D8B030D-6E8A-4147-A177-3AD203B41FA5}">
                      <a16:colId xmlns:a16="http://schemas.microsoft.com/office/drawing/2014/main" val="1593302883"/>
                    </a:ext>
                  </a:extLst>
                </a:gridCol>
                <a:gridCol w="559200">
                  <a:extLst>
                    <a:ext uri="{9D8B030D-6E8A-4147-A177-3AD203B41FA5}">
                      <a16:colId xmlns:a16="http://schemas.microsoft.com/office/drawing/2014/main" val="3249662708"/>
                    </a:ext>
                  </a:extLst>
                </a:gridCol>
                <a:gridCol w="605395">
                  <a:extLst>
                    <a:ext uri="{9D8B030D-6E8A-4147-A177-3AD203B41FA5}">
                      <a16:colId xmlns:a16="http://schemas.microsoft.com/office/drawing/2014/main" val="2228303085"/>
                    </a:ext>
                  </a:extLst>
                </a:gridCol>
                <a:gridCol w="605395">
                  <a:extLst>
                    <a:ext uri="{9D8B030D-6E8A-4147-A177-3AD203B41FA5}">
                      <a16:colId xmlns:a16="http://schemas.microsoft.com/office/drawing/2014/main" val="2346331312"/>
                    </a:ext>
                  </a:extLst>
                </a:gridCol>
                <a:gridCol w="605395">
                  <a:extLst>
                    <a:ext uri="{9D8B030D-6E8A-4147-A177-3AD203B41FA5}">
                      <a16:colId xmlns:a16="http://schemas.microsoft.com/office/drawing/2014/main" val="3062256523"/>
                    </a:ext>
                  </a:extLst>
                </a:gridCol>
                <a:gridCol w="605395">
                  <a:extLst>
                    <a:ext uri="{9D8B030D-6E8A-4147-A177-3AD203B41FA5}">
                      <a16:colId xmlns:a16="http://schemas.microsoft.com/office/drawing/2014/main" val="1414573446"/>
                    </a:ext>
                  </a:extLst>
                </a:gridCol>
                <a:gridCol w="605395">
                  <a:extLst>
                    <a:ext uri="{9D8B030D-6E8A-4147-A177-3AD203B41FA5}">
                      <a16:colId xmlns:a16="http://schemas.microsoft.com/office/drawing/2014/main" val="992047467"/>
                    </a:ext>
                  </a:extLst>
                </a:gridCol>
                <a:gridCol w="605395">
                  <a:extLst>
                    <a:ext uri="{9D8B030D-6E8A-4147-A177-3AD203B41FA5}">
                      <a16:colId xmlns:a16="http://schemas.microsoft.com/office/drawing/2014/main" val="2229680394"/>
                    </a:ext>
                  </a:extLst>
                </a:gridCol>
                <a:gridCol w="605395">
                  <a:extLst>
                    <a:ext uri="{9D8B030D-6E8A-4147-A177-3AD203B41FA5}">
                      <a16:colId xmlns:a16="http://schemas.microsoft.com/office/drawing/2014/main" val="396064780"/>
                    </a:ext>
                  </a:extLst>
                </a:gridCol>
                <a:gridCol w="605395">
                  <a:extLst>
                    <a:ext uri="{9D8B030D-6E8A-4147-A177-3AD203B41FA5}">
                      <a16:colId xmlns:a16="http://schemas.microsoft.com/office/drawing/2014/main" val="1340200393"/>
                    </a:ext>
                  </a:extLst>
                </a:gridCol>
              </a:tblGrid>
              <a:tr h="26609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Appication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Frequency Range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097562"/>
                  </a:ext>
                </a:extLst>
              </a:tr>
              <a:tr h="34417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Envirement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Scenarion 1</a:t>
                      </a:r>
                      <a:b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Scenario 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Scenarion 3</a:t>
                      </a:r>
                      <a:b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Scenario 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152413"/>
                  </a:ext>
                </a:extLst>
              </a:tr>
              <a:tr h="2660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Donor or Service Antenna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BS-Rx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UE-Tx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BS-</a:t>
                      </a:r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Rx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UE-Tx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BS-Rx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UE-Tx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BS-Rx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UE-Tx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5435963"/>
                  </a:ext>
                </a:extLst>
              </a:tr>
              <a:tr h="266097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Radiation Element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Front to Back Ratio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dB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dB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dB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dB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2672557"/>
                  </a:ext>
                </a:extLst>
              </a:tr>
              <a:tr h="2660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Side lobe suppression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dB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dB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dB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dB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2821390"/>
                  </a:ext>
                </a:extLst>
              </a:tr>
              <a:tr h="2660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Half Power Beam Width Horizontal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333826"/>
                  </a:ext>
                </a:extLst>
              </a:tr>
              <a:tr h="2660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Half Power Beam Width Vertical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5201034"/>
                  </a:ext>
                </a:extLst>
              </a:tr>
              <a:tr h="2660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Dirctivity (for information)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 dBi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dBi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dBi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923125"/>
                  </a:ext>
                </a:extLst>
              </a:tr>
              <a:tr h="427030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Antenna Model Parameter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Antenna configuration</a:t>
                      </a:r>
                      <a:b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(M, N, P, Mg, Ng)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8, 8, 2, 1, 1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1, 2, 2, 1, 1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4,8,2,2,2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2,4,2,1,2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7713228"/>
                  </a:ext>
                </a:extLst>
              </a:tr>
              <a:tr h="2660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ports (for information)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040774"/>
                  </a:ext>
                </a:extLst>
              </a:tr>
              <a:tr h="2660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Vertical radiating element spacing dV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dV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 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 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 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 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32862"/>
                  </a:ext>
                </a:extLst>
              </a:tr>
              <a:tr h="2660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Horizontal radiating element spacing dH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 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 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 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 λ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5577056"/>
                  </a:ext>
                </a:extLst>
              </a:tr>
              <a:tr h="2660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Down tilt angle electical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424725"/>
                  </a:ext>
                </a:extLst>
              </a:tr>
              <a:tr h="2660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Dow tild angele mechanical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1427862"/>
                  </a:ext>
                </a:extLst>
              </a:tr>
              <a:tr h="26609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Antenna Parameter per Port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Directivity (for information)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dBi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dBi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3139623"/>
                  </a:ext>
                </a:extLst>
              </a:tr>
              <a:tr h="2660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Antenna losses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 dB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 dB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dB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1dB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792886"/>
                  </a:ext>
                </a:extLst>
              </a:tr>
              <a:tr h="2660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Gain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dBi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dBi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dBi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dBi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415184"/>
                  </a:ext>
                </a:extLst>
              </a:tr>
              <a:tr h="282604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Note: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Mg = number of antenna panels in elevation, Ng – number of antenna panels in azimuth, M = number of antenna elements/subarrays in elevation, N= number of antenna elements/subarrays in azimuth, P = number of polarizations.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1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0703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551B3FDDA24EBF0A209BAAD637CA" ma:contentTypeVersion="16" ma:contentTypeDescription="Create a new document." ma:contentTypeScope="" ma:versionID="42eac07579fb97b12e2e183aa4c03323">
  <xsd:schema xmlns:xsd="http://www.w3.org/2001/XMLSchema" xmlns:xs="http://www.w3.org/2001/XMLSchema" xmlns:p="http://schemas.microsoft.com/office/2006/metadata/properties" xmlns:ns1="http://schemas.microsoft.com/sharepoint/v3" xmlns:ns2="2f282d3b-eb4a-4b09-b61f-b9593442e286" xmlns:ns3="9b239327-9e80-40e4-b1b7-4394fed77a33" targetNamespace="http://schemas.microsoft.com/office/2006/metadata/properties" ma:root="true" ma:fieldsID="c82d3d0d0f48694c18e4f96ddf926fdb" ns1:_="" ns2:_="" ns3:_="">
    <xsd:import namespace="http://schemas.microsoft.com/sharepoint/v3"/>
    <xsd:import namespace="2f282d3b-eb4a-4b09-b61f-b9593442e286"/>
    <xsd:import namespace="9b239327-9e80-40e4-b1b7-4394fed77a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82d3b-eb4a-4b09-b61f-b9593442e2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39327-9e80-40e4-b1b7-4394fed77a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2f282d3b-eb4a-4b09-b61f-b9593442e286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0A4D91E-23AF-4207-BAC1-BF85C4C98EDA}"/>
</file>

<file path=customXml/itemProps2.xml><?xml version="1.0" encoding="utf-8"?>
<ds:datastoreItem xmlns:ds="http://schemas.openxmlformats.org/officeDocument/2006/customXml" ds:itemID="{4846799B-5154-4410-AEC9-79B990813B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41AD9B-2DF6-451F-8E92-14B6A84D4C5E}">
  <ds:schemaRefs>
    <ds:schemaRef ds:uri="http://purl.org/dc/terms/"/>
    <ds:schemaRef ds:uri="9b239327-9e80-40e4-b1b7-4394fed77a33"/>
    <ds:schemaRef ds:uri="http://purl.org/dc/dcmitype/"/>
    <ds:schemaRef ds:uri="2f282d3b-eb4a-4b09-b61f-b9593442e286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1039</Words>
  <Application>Microsoft Office PowerPoint</Application>
  <PresentationFormat>Breitbild</PresentationFormat>
  <Paragraphs>242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WF on  System simulation assumptions for deriving side conditions update of R4-2012289 </vt:lpstr>
      <vt:lpstr>Back round</vt:lpstr>
      <vt:lpstr>Frequency independent side conditions for gNB accuracy requirements (1)</vt:lpstr>
      <vt:lpstr>Frequency independent side conditions for gNB accuracy requirements (2)</vt:lpstr>
      <vt:lpstr>Side conditions for gNB accuracy requirements FR1</vt:lpstr>
      <vt:lpstr>Side conditions for gNB accuracy requirements FR2</vt:lpstr>
      <vt:lpstr>Side conditions for gNB accuracy requirements</vt:lpstr>
      <vt:lpstr>Change history</vt:lpstr>
      <vt:lpstr>Antenna Parameter </vt:lpstr>
      <vt:lpstr>Antenna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CTPClassification=CTP_NT</cp:keywords>
  <cp:lastModifiedBy/>
  <cp:revision>1</cp:revision>
  <dcterms:created xsi:type="dcterms:W3CDTF">2018-01-12T05:29:14Z</dcterms:created>
  <dcterms:modified xsi:type="dcterms:W3CDTF">2020-11-12T14:53:31Z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a67f46ce-e1a2-40a7-b4ad-580eff7a7b8b</vt:lpwstr>
  </property>
  <property fmtid="{D5CDD505-2E9C-101B-9397-08002B2CF9AE}" pid="3" name="CTP_TimeStamp">
    <vt:lpwstr>2018-01-25 22:59:37Z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NewReviewCycle">
    <vt:lpwstr/>
  </property>
  <property fmtid="{D5CDD505-2E9C-101B-9397-08002B2CF9AE}" pid="9" name="_2015_ms_pID_725343">
    <vt:lpwstr>(2)ZEyeJZvUEBWb9MaZPNmsae/RxvV3+jll6hbCZD1FyT8hsRDPFktg+sGQuXzgM0H0sXz7iihy
WXn0FsQHodcKO2QJzoVmm5N6JCtMS7PucnnNjDHZQsNXR7JVZNJVg1RmkeBOz3vB3BNc7CzQ
ZwsKdVzgGW3ZO1J01YnIE8kLgOZXQ/Y3HjqpGFJAmNq9eWrNX9BesZkvomNX1RnibIVQAaIj
uBQ0hsq81Ni01mrx8M</vt:lpwstr>
  </property>
  <property fmtid="{D5CDD505-2E9C-101B-9397-08002B2CF9AE}" pid="10" name="_2015_ms_pID_7253431">
    <vt:lpwstr>wkzFledQv7Dl2HBlSBn2dWHhjZXfM/zPACW4gQL+T4s5KGXfYuqyoJ
rcsDsfW0WVkQsBSQ/BapotpM9vFdChpgOhQg/RN3CmDqkhtBYwJya4r67dzFbIKhvakwVJV3
Bc7HhSJ6aBk9oJ1JxPzOUpbkxnPQG3oJdECiDejlbx1sBfTwiveaxr5z9xU04dSL1nISjSjt
hfh2wnNZ0pq41l2S</vt:lpwstr>
  </property>
  <property fmtid="{D5CDD505-2E9C-101B-9397-08002B2CF9AE}" pid="11" name="_AdHocReviewCycleID">
    <vt:i4>-1770393099</vt:i4>
  </property>
  <property fmtid="{D5CDD505-2E9C-101B-9397-08002B2CF9AE}" pid="12" name="UpdateProcess">
    <vt:lpwstr>End</vt:lpwstr>
  </property>
  <property fmtid="{D5CDD505-2E9C-101B-9397-08002B2CF9AE}" pid="13" name="ContentTypeId">
    <vt:lpwstr>0x010100F3E9551B3FDDA24EBF0A209BAAD637CA</vt:lpwstr>
  </property>
</Properties>
</file>