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47" r:id="rId6"/>
    <p:sldId id="348" r:id="rId7"/>
    <p:sldId id="349" r:id="rId8"/>
    <p:sldId id="352" r:id="rId9"/>
    <p:sldId id="353" r:id="rId10"/>
    <p:sldId id="354" r:id="rId11"/>
    <p:sldId id="355" r:id="rId12"/>
    <p:sldId id="356" r:id="rId13"/>
    <p:sldId id="350" r:id="rId14"/>
    <p:sldId id="351" r:id="rId15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3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2020/11/10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2020/11/10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2020/11/10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2020/11/10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2020/11/10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2020/11/10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2020/11/10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rhuang5\Documents\my_work\LTE_A\RAN4\97e\Docs\R4-2015567.zi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103990"/>
            <a:ext cx="5616575" cy="868434"/>
          </a:xfrm>
        </p:spPr>
        <p:txBody>
          <a:bodyPr/>
          <a:lstStyle/>
          <a:p>
            <a:pPr algn="l"/>
            <a:r>
              <a:rPr lang="en-US" sz="1800" b="1" dirty="0"/>
              <a:t>3GPP TSG-RAN WG4 Meeting #97-e		</a:t>
            </a:r>
            <a:br>
              <a:rPr lang="en-US" sz="1800" dirty="0"/>
            </a:br>
            <a:r>
              <a:rPr lang="en-US" sz="1800" b="1" dirty="0"/>
              <a:t>Electronic Meeting, Nov. 2 - 13,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5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Intel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2420939"/>
            <a:ext cx="113763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sz="3600" dirty="0"/>
              <a:t>WF on NR</a:t>
            </a:r>
            <a:r>
              <a:rPr lang="zh-CN" altLang="en-US" sz="3600" dirty="0"/>
              <a:t> </a:t>
            </a:r>
            <a:r>
              <a:rPr lang="en-US" altLang="zh-CN" sz="3600" dirty="0"/>
              <a:t>Positioning</a:t>
            </a:r>
            <a:r>
              <a:rPr lang="zh-CN" altLang="en-US" sz="3600" dirty="0"/>
              <a:t> </a:t>
            </a:r>
            <a:r>
              <a:rPr lang="en-US" altLang="zh-CN" sz="3600" dirty="0"/>
              <a:t>Performance</a:t>
            </a:r>
            <a:r>
              <a:rPr lang="zh-CN" altLang="en-US" sz="3600" dirty="0"/>
              <a:t> </a:t>
            </a:r>
            <a:r>
              <a:rPr lang="en-US" altLang="zh-CN" sz="3600" dirty="0"/>
              <a:t>Requirements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448" y="353541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dirty="0"/>
              <a:t>R4-2017151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2074"/>
          </a:xfrm>
        </p:spPr>
        <p:txBody>
          <a:bodyPr/>
          <a:lstStyle/>
          <a:p>
            <a:r>
              <a:rPr lang="en-US" altLang="zh-CN" sz="3600" b="1" dirty="0"/>
              <a:t>Test case design principles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3352" y="692696"/>
            <a:ext cx="11593288" cy="6120680"/>
          </a:xfrm>
        </p:spPr>
        <p:txBody>
          <a:bodyPr>
            <a:normAutofit fontScale="55000" lnSpcReduction="2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No need to define separated E-CID test case in Rel16</a:t>
            </a:r>
          </a:p>
          <a:p>
            <a:r>
              <a:rPr lang="en-US" dirty="0">
                <a:solidFill>
                  <a:srgbClr val="00B050"/>
                </a:solidFill>
              </a:rPr>
              <a:t>Define test cases for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SA FR1 without CA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SA FR2 without CA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FFS: NR-DC with FR1 </a:t>
            </a:r>
            <a:r>
              <a:rPr lang="en-US" dirty="0" err="1">
                <a:solidFill>
                  <a:srgbClr val="00B050"/>
                </a:solidFill>
              </a:rPr>
              <a:t>PCell</a:t>
            </a:r>
            <a:r>
              <a:rPr lang="en-US" dirty="0">
                <a:solidFill>
                  <a:srgbClr val="00B050"/>
                </a:solidFill>
              </a:rPr>
              <a:t> and FR2 </a:t>
            </a:r>
            <a:r>
              <a:rPr lang="en-US" dirty="0" err="1">
                <a:solidFill>
                  <a:srgbClr val="00B050"/>
                </a:solidFill>
              </a:rPr>
              <a:t>PSCell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NO DRX case will be tested only for NR positioning measurement requirements in Rel16</a:t>
            </a:r>
          </a:p>
          <a:p>
            <a:r>
              <a:rPr lang="en-US" b="1" dirty="0"/>
              <a:t>General PRS configuration for NR Positioning test case</a:t>
            </a:r>
            <a:r>
              <a:rPr lang="en-US" i="1" dirty="0"/>
              <a:t> : FFS</a:t>
            </a:r>
          </a:p>
          <a:p>
            <a:pPr lvl="1"/>
            <a:r>
              <a:rPr lang="en-US" dirty="0"/>
              <a:t>PRS configuration patterns defined in [R4-2017156 or further revisions]</a:t>
            </a:r>
          </a:p>
          <a:p>
            <a:r>
              <a:rPr lang="en-US" b="1" dirty="0"/>
              <a:t>SRS configuration for NR Positioning test case: </a:t>
            </a:r>
            <a:r>
              <a:rPr lang="en-US" i="1" dirty="0"/>
              <a:t>FFS</a:t>
            </a:r>
          </a:p>
          <a:p>
            <a:pPr lvl="1"/>
            <a:r>
              <a:rPr lang="en-US" dirty="0"/>
              <a:t>Option 1 (Intel):  SRS configuration pattern 1 for timing accuracy test in [2] can be reused for NR positioning measurements</a:t>
            </a:r>
            <a:endParaRPr lang="en-US" i="1" dirty="0"/>
          </a:p>
          <a:p>
            <a:r>
              <a:rPr lang="en-US" b="1" dirty="0"/>
              <a:t>Number of cells/TRPs for NR Positioning test case</a:t>
            </a:r>
            <a:r>
              <a:rPr lang="en-US" i="1" dirty="0"/>
              <a:t> : FFS</a:t>
            </a:r>
          </a:p>
          <a:p>
            <a:pPr lvl="1"/>
            <a:r>
              <a:rPr lang="en-US" dirty="0"/>
              <a:t>Option 1a. </a:t>
            </a:r>
            <a:r>
              <a:rPr lang="en-GB" i="1" dirty="0"/>
              <a:t>for RSTD measurement requirements, test cases with 3 cells are developed: NR </a:t>
            </a:r>
            <a:r>
              <a:rPr lang="en-GB" i="1" dirty="0" err="1"/>
              <a:t>PCell</a:t>
            </a:r>
            <a:r>
              <a:rPr lang="en-GB" i="1" dirty="0"/>
              <a:t> (cell 1) and two NR </a:t>
            </a:r>
            <a:r>
              <a:rPr lang="en-GB" i="1" dirty="0" err="1"/>
              <a:t>neighbor</a:t>
            </a:r>
            <a:r>
              <a:rPr lang="en-GB" i="1" dirty="0"/>
              <a:t> cells (cell 2, cell 3);</a:t>
            </a:r>
            <a:endParaRPr lang="en-US" sz="1600" dirty="0"/>
          </a:p>
          <a:p>
            <a:pPr lvl="2"/>
            <a:r>
              <a:rPr lang="en-GB" i="1" dirty="0"/>
              <a:t>for RSTD measurement accuracy requirements, test cases with 2 cells can be sufficient, provided separate test cases are developed for measurements on the same and different frequency layers: NR </a:t>
            </a:r>
            <a:r>
              <a:rPr lang="en-GB" i="1" dirty="0" err="1"/>
              <a:t>PCell</a:t>
            </a:r>
            <a:r>
              <a:rPr lang="en-GB" i="1" dirty="0"/>
              <a:t> (cell 1) and one NR </a:t>
            </a:r>
            <a:r>
              <a:rPr lang="en-GB" i="1" dirty="0" err="1"/>
              <a:t>neighbor</a:t>
            </a:r>
            <a:r>
              <a:rPr lang="en-GB" i="1" dirty="0"/>
              <a:t> cell (cell 2)</a:t>
            </a:r>
            <a:endParaRPr lang="en-US" sz="1600" dirty="0"/>
          </a:p>
          <a:p>
            <a:pPr lvl="2"/>
            <a:r>
              <a:rPr lang="en-GB" i="1" dirty="0"/>
              <a:t>for PRS-RSRP (DL-</a:t>
            </a:r>
            <a:r>
              <a:rPr lang="en-GB" i="1" dirty="0" err="1"/>
              <a:t>AoD</a:t>
            </a:r>
            <a:r>
              <a:rPr lang="en-GB" i="1" dirty="0"/>
              <a:t>) and UE Rx-Tx time difference measurement requirements and measurement accuracy requirements, the same test set-up as for RSTD can be used</a:t>
            </a:r>
            <a:endParaRPr lang="en-US" sz="1600" dirty="0"/>
          </a:p>
          <a:p>
            <a:pPr lvl="1"/>
            <a:r>
              <a:rPr lang="en-US" dirty="0"/>
              <a:t>Option 2: two TRPs in the test case</a:t>
            </a:r>
          </a:p>
          <a:p>
            <a:r>
              <a:rPr lang="en-US" b="1" dirty="0"/>
              <a:t>Number of positioning frequency layers</a:t>
            </a:r>
            <a:r>
              <a:rPr lang="en-US" i="1" dirty="0"/>
              <a:t> : FFS</a:t>
            </a:r>
          </a:p>
          <a:p>
            <a:pPr lvl="1"/>
            <a:r>
              <a:rPr lang="en-US" dirty="0"/>
              <a:t>Option 1: The number of positioning frequency layers measured cannot be larger than 2. </a:t>
            </a:r>
          </a:p>
          <a:p>
            <a:pPr lvl="1"/>
            <a:r>
              <a:rPr lang="en-US" dirty="0"/>
              <a:t>Option 2: : There are one PRS frequency layer</a:t>
            </a: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Synchronous/Asynchronous cells</a:t>
            </a:r>
            <a:r>
              <a:rPr lang="en-US" i="1" dirty="0"/>
              <a:t> : FFS</a:t>
            </a:r>
          </a:p>
          <a:p>
            <a:pPr lvl="1"/>
            <a:r>
              <a:rPr lang="en-US" dirty="0"/>
              <a:t>Option 1. The synchronous cells will be tested for the measurement delay requirements test</a:t>
            </a:r>
          </a:p>
          <a:p>
            <a:r>
              <a:rPr lang="en-US" b="1" dirty="0"/>
              <a:t>Muting pattern :</a:t>
            </a:r>
            <a:r>
              <a:rPr lang="en-US" i="1" dirty="0"/>
              <a:t>FFS</a:t>
            </a:r>
          </a:p>
          <a:p>
            <a:pPr lvl="1"/>
            <a:r>
              <a:rPr lang="en-US" dirty="0"/>
              <a:t>Option 1.  only the non-muting PRS configuration will be used</a:t>
            </a:r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3070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Test case list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4176464" cy="4708526"/>
          </a:xfrm>
        </p:spPr>
        <p:txBody>
          <a:bodyPr>
            <a:normAutofit/>
          </a:bodyPr>
          <a:lstStyle/>
          <a:p>
            <a:r>
              <a:rPr lang="en-GB" dirty="0"/>
              <a:t>Define measurement following cases (totally 12 test cases) </a:t>
            </a:r>
            <a:endParaRPr lang="en-US" dirty="0"/>
          </a:p>
          <a:p>
            <a:endParaRPr lang="zh-CN" altLang="en-US" sz="2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424D610-A56E-473E-8DB9-447A346F4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467614"/>
              </p:ext>
            </p:extLst>
          </p:nvPr>
        </p:nvGraphicFramePr>
        <p:xfrm>
          <a:off x="5015880" y="1196752"/>
          <a:ext cx="5976664" cy="5544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9330">
                  <a:extLst>
                    <a:ext uri="{9D8B030D-6E8A-4147-A177-3AD203B41FA5}">
                      <a16:colId xmlns:a16="http://schemas.microsoft.com/office/drawing/2014/main" val="301251754"/>
                    </a:ext>
                  </a:extLst>
                </a:gridCol>
                <a:gridCol w="4767334">
                  <a:extLst>
                    <a:ext uri="{9D8B030D-6E8A-4147-A177-3AD203B41FA5}">
                      <a16:colId xmlns:a16="http://schemas.microsoft.com/office/drawing/2014/main" val="2839823590"/>
                    </a:ext>
                  </a:extLst>
                </a:gridCol>
              </a:tblGrid>
              <a:tr h="30594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Index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Test case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825293084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020204276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40165467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609553480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540817854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requirements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01597760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requirements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4015784322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18388970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RSTD measurement accuracy for 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330228284"/>
                  </a:ext>
                </a:extLst>
              </a:tr>
              <a:tr h="4562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9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947212086"/>
                  </a:ext>
                </a:extLst>
              </a:tr>
              <a:tr h="354992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PRS RSRP measurement accuracy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1940926646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accuracy for FR1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3199830677"/>
                  </a:ext>
                </a:extLst>
              </a:tr>
              <a:tr h="498384"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12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ct val="107000"/>
                        </a:lnSpc>
                        <a:spcAft>
                          <a:spcPts val="900"/>
                        </a:spcAft>
                      </a:pPr>
                      <a:r>
                        <a:rPr lang="en-GB" sz="1100" dirty="0">
                          <a:effectLst/>
                        </a:rPr>
                        <a:t>UE Rx-Tx time difference measurement accuracy for FR2 in SA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29760" marR="29760" marT="0" marB="0"/>
                </a:tc>
                <a:extLst>
                  <a:ext uri="{0D108BD9-81ED-4DB2-BD59-A6C34878D82A}">
                    <a16:rowId xmlns:a16="http://schemas.microsoft.com/office/drawing/2014/main" val="2717689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073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E4D6F-3261-416A-816D-8F5A869D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6" y="1023730"/>
            <a:ext cx="11449878" cy="5615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v-SE" sz="5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sv-SE" sz="5000" dirty="0">
                <a:solidFill>
                  <a:srgbClr val="00B050"/>
                </a:solidFill>
              </a:rPr>
              <a:t>Agreements in the 1st round/GTW</a:t>
            </a:r>
          </a:p>
          <a:p>
            <a:pPr marL="0" indent="0" algn="ctr">
              <a:buNone/>
            </a:pPr>
            <a:r>
              <a:rPr lang="sv-SE" sz="5000" dirty="0">
                <a:solidFill>
                  <a:srgbClr val="00B0F0"/>
                </a:solidFill>
              </a:rPr>
              <a:t>Agreements in the 2nd round</a:t>
            </a:r>
          </a:p>
          <a:p>
            <a:pPr marL="0" indent="0" algn="ctr">
              <a:buNone/>
            </a:pPr>
            <a:r>
              <a:rPr lang="sv-SE" sz="5000" dirty="0"/>
              <a:t>Still open for discussion</a:t>
            </a:r>
          </a:p>
          <a:p>
            <a:pPr marL="0" indent="0" algn="ctr">
              <a:buNone/>
            </a:pPr>
            <a:endParaRPr lang="sv-SE" sz="5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v-SE" sz="5000" dirty="0"/>
          </a:p>
        </p:txBody>
      </p:sp>
    </p:spTree>
    <p:extLst>
      <p:ext uri="{BB962C8B-B14F-4D97-AF65-F5344CB8AC3E}">
        <p14:creationId xmlns:p14="http://schemas.microsoft.com/office/powerpoint/2010/main" val="127136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WI Work Plan 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11161240" cy="470852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Work Plan for Performance part: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workplan is based on SA test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detailed WP can be found in [</a:t>
            </a:r>
            <a:r>
              <a:rPr lang="en-US" u="sng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R4-201</a:t>
            </a:r>
            <a:r>
              <a:rPr lang="en-US" u="sng" dirty="0">
                <a:solidFill>
                  <a:srgbClr val="00B050"/>
                </a:solidFill>
              </a:rPr>
              <a:t>7158 or further revisions</a:t>
            </a:r>
            <a:r>
              <a:rPr lang="en-US" dirty="0">
                <a:solidFill>
                  <a:srgbClr val="00B050"/>
                </a:solidFill>
              </a:rPr>
              <a:t>]</a:t>
            </a:r>
            <a:endParaRPr lang="en-GB" dirty="0">
              <a:solidFill>
                <a:srgbClr val="00B050"/>
              </a:solidFill>
            </a:endParaRP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CR Splitting plan was included in [</a:t>
            </a:r>
            <a:r>
              <a:rPr lang="en-US" u="sng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R4-201</a:t>
            </a:r>
            <a:r>
              <a:rPr lang="en-US" u="sng" dirty="0">
                <a:solidFill>
                  <a:srgbClr val="00B050"/>
                </a:solidFill>
              </a:rPr>
              <a:t>7158 or further revisions</a:t>
            </a:r>
            <a:r>
              <a:rPr lang="en-US" dirty="0">
                <a:solidFill>
                  <a:srgbClr val="00B050"/>
                </a:solidFill>
              </a:rPr>
              <a:t>]</a:t>
            </a:r>
            <a:endParaRPr lang="en-GB" dirty="0">
              <a:solidFill>
                <a:srgbClr val="00B050"/>
              </a:solidFill>
            </a:endParaRPr>
          </a:p>
          <a:p>
            <a:endParaRPr lang="en-US" dirty="0"/>
          </a:p>
          <a:p>
            <a:pPr marL="457200" lvl="1" indent="0">
              <a:buNone/>
            </a:pPr>
            <a:endParaRPr lang="en-GB" sz="3200" dirty="0"/>
          </a:p>
          <a:p>
            <a:pPr marL="457200" lvl="1" indent="0">
              <a:buNone/>
            </a:pPr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2397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Specification structure 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5400" y="1417639"/>
            <a:ext cx="11161240" cy="470852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Change for TS38.133 structure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According to GTW agreements on the scenarios of test cases in Subtopic 5-2, the specification structure for TC can be defined for SA scenario firstly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new clause needed for NR Positioning test cases be found in [R4-2017152 or further revisions]</a:t>
            </a:r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zh-CN" altLang="en-US" i="1" dirty="0"/>
              <a:t> </a:t>
            </a:r>
            <a:endParaRPr lang="en-GB" i="1" dirty="0"/>
          </a:p>
          <a:p>
            <a:pPr marL="457200" lvl="1" indent="0">
              <a:buNone/>
            </a:pPr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0454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76064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sz="3100" dirty="0">
                <a:solidFill>
                  <a:srgbClr val="00B050"/>
                </a:solidFill>
              </a:rPr>
              <a:t>SINR side condition for FR2:</a:t>
            </a:r>
          </a:p>
          <a:p>
            <a:pPr lvl="1"/>
            <a:r>
              <a:rPr lang="en-US" sz="2700" dirty="0">
                <a:solidFill>
                  <a:srgbClr val="00B050"/>
                </a:solidFill>
              </a:rPr>
              <a:t>-6dB for reference TRP and -13 dB for neighbor TRP</a:t>
            </a:r>
          </a:p>
          <a:p>
            <a:r>
              <a:rPr lang="en-US" dirty="0">
                <a:solidFill>
                  <a:srgbClr val="00B050"/>
                </a:solidFill>
              </a:rPr>
              <a:t>Define the requirements at least for the cases without repetition and multiple repetitions (within the slot and across the slots within one PRS period (i.e. T</a:t>
            </a:r>
            <a:r>
              <a:rPr lang="en-US" baseline="-25000" dirty="0">
                <a:solidFill>
                  <a:srgbClr val="00B050"/>
                </a:solidFill>
              </a:rPr>
              <a:t>PRS</a:t>
            </a:r>
            <a:r>
              <a:rPr lang="en-US" dirty="0">
                <a:solidFill>
                  <a:srgbClr val="00B050"/>
                </a:solidFill>
              </a:rPr>
              <a:t>)) can be considered for small BW</a:t>
            </a:r>
          </a:p>
          <a:p>
            <a:r>
              <a:rPr lang="en-US" dirty="0"/>
              <a:t>Antenna panel assumption: FFS</a:t>
            </a:r>
          </a:p>
          <a:p>
            <a:pPr lvl="1"/>
            <a:r>
              <a:rPr lang="en-US" dirty="0"/>
              <a:t>Option 1. </a:t>
            </a:r>
            <a:r>
              <a:rPr lang="en-GB" dirty="0"/>
              <a:t>RAN4 not to define separate accuracy requirements for RSTD measured with same panel and with different panels. </a:t>
            </a:r>
          </a:p>
          <a:p>
            <a:pPr lvl="1"/>
            <a:r>
              <a:rPr lang="en-US" dirty="0"/>
              <a:t>Option2. The requirements relaxed for the UE using different antenna panel for receiving both reference and neighbor PRS. </a:t>
            </a:r>
          </a:p>
          <a:p>
            <a:r>
              <a:rPr lang="en-US" dirty="0"/>
              <a:t>Assumption on TRS setting for defining accuracy and test: FFS</a:t>
            </a:r>
          </a:p>
          <a:p>
            <a:pPr lvl="1"/>
            <a:r>
              <a:rPr lang="en-US" dirty="0"/>
              <a:t>Option 1: No need to consider TRS when defining PRS measurement accuracy requirements.</a:t>
            </a:r>
          </a:p>
          <a:p>
            <a:pPr lvl="1"/>
            <a:r>
              <a:rPr lang="en-US" dirty="0"/>
              <a:t>Option 2: To add proper TRS settings in both RSTD accuracy requirements and test cases. </a:t>
            </a:r>
          </a:p>
          <a:p>
            <a:pPr lvl="1"/>
            <a:r>
              <a:rPr lang="en-US" dirty="0"/>
              <a:t>Option 3: To add proper TRS settings in test cases only</a:t>
            </a:r>
          </a:p>
          <a:p>
            <a:r>
              <a:rPr lang="en-US" dirty="0"/>
              <a:t>Applicable accuracy requirement in case of HO: </a:t>
            </a:r>
          </a:p>
          <a:p>
            <a:pPr lvl="1"/>
            <a:r>
              <a:rPr lang="en-GB" dirty="0"/>
              <a:t>The same RSTD measurement accuracy requirements shall apply for intra-frequency HO and inter-frequency HO </a:t>
            </a:r>
            <a:endParaRPr lang="en-US" dirty="0"/>
          </a:p>
          <a:p>
            <a:r>
              <a:rPr lang="en-US" dirty="0"/>
              <a:t>Applicable propagation channel for accuracy requirement: FFS</a:t>
            </a:r>
          </a:p>
          <a:p>
            <a:pPr lvl="1"/>
            <a:r>
              <a:rPr lang="en-US" dirty="0"/>
              <a:t>Option 1 : No need to define the applicability with propagation channels for accuracy requirement. (e.g. TDL-C channel model with 300 ns delay spread shall be considered also)</a:t>
            </a:r>
          </a:p>
          <a:p>
            <a:pPr lvl="1"/>
            <a:r>
              <a:rPr lang="en-US" dirty="0"/>
              <a:t>Option 2: Need the applicability with propagation channels for accuracy requirement (e.g. Exclude number from simulations for TDL-C channel model with 300 ns delay spread in FR1 for defining the RSTD accuracy requirements.)</a:t>
            </a:r>
          </a:p>
          <a:p>
            <a:r>
              <a:rPr lang="en-US" dirty="0">
                <a:solidFill>
                  <a:srgbClr val="00B050"/>
                </a:solidFill>
              </a:rPr>
              <a:t>RAN4 needs to decide on the group delay calibration margin. 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 margin equals to zero if the reference and neighbouring resources are on the same frequency layer in FR1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70879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RSTD(2)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3168352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Define the requirements at least for the cases without repetition and multiple repetitions (within the slot and across the slots within one PRS period (i.e. T</a:t>
            </a:r>
            <a:r>
              <a:rPr lang="en-US" baseline="-25000" dirty="0">
                <a:solidFill>
                  <a:srgbClr val="00B050"/>
                </a:solidFill>
              </a:rPr>
              <a:t>PRS</a:t>
            </a:r>
            <a:r>
              <a:rPr lang="en-US" dirty="0">
                <a:solidFill>
                  <a:srgbClr val="00B050"/>
                </a:solidFill>
              </a:rPr>
              <a:t>)) can be considered for small BW</a:t>
            </a:r>
          </a:p>
          <a:p>
            <a:pPr lvl="0"/>
            <a:r>
              <a:rPr lang="en-US" dirty="0"/>
              <a:t>The parameter settings for the different requirements are listed in Table1 and Table 2 below </a:t>
            </a:r>
          </a:p>
          <a:p>
            <a:pPr lvl="1"/>
            <a:r>
              <a:rPr lang="en-US" dirty="0"/>
              <a:t>The candidate values for each parameter are  summarized in these two tables. (</a:t>
            </a:r>
            <a:r>
              <a:rPr lang="en-US" sz="2300" i="1" dirty="0"/>
              <a:t>Notes: can be further updated according to 2</a:t>
            </a:r>
            <a:r>
              <a:rPr lang="en-US" sz="2300" i="1" baseline="30000" dirty="0"/>
              <a:t>nd</a:t>
            </a:r>
            <a:r>
              <a:rPr lang="en-US" sz="2300" i="1" dirty="0"/>
              <a:t> round discussion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Companies are encouraged to evaluate the performance gap  among each possible combination of these parameters. </a:t>
            </a:r>
          </a:p>
          <a:p>
            <a:pPr lvl="2"/>
            <a:r>
              <a:rPr lang="en-US" dirty="0"/>
              <a:t>The reasonable </a:t>
            </a:r>
            <a:r>
              <a:rPr lang="en-US" b="1" dirty="0"/>
              <a:t>down-selection</a:t>
            </a:r>
            <a:r>
              <a:rPr lang="en-US" dirty="0"/>
              <a:t> on these parameters combinations to be used to define the different requirement sets can be FFS</a:t>
            </a:r>
          </a:p>
          <a:p>
            <a:pPr lvl="2"/>
            <a:r>
              <a:rPr lang="en-US" dirty="0"/>
              <a:t>Notes: the parameters set shall avoid the cross-slot combination. E.g. repetition=4, comb size=4 or 6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91FBEE1-BF30-4082-9C9D-6C5E1612F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958582"/>
              </p:ext>
            </p:extLst>
          </p:nvPr>
        </p:nvGraphicFramePr>
        <p:xfrm>
          <a:off x="222642" y="4368647"/>
          <a:ext cx="5801350" cy="20372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5079">
                  <a:extLst>
                    <a:ext uri="{9D8B030D-6E8A-4147-A177-3AD203B41FA5}">
                      <a16:colId xmlns:a16="http://schemas.microsoft.com/office/drawing/2014/main" val="550117620"/>
                    </a:ext>
                  </a:extLst>
                </a:gridCol>
                <a:gridCol w="1210004">
                  <a:extLst>
                    <a:ext uri="{9D8B030D-6E8A-4147-A177-3AD203B41FA5}">
                      <a16:colId xmlns:a16="http://schemas.microsoft.com/office/drawing/2014/main" val="1823109181"/>
                    </a:ext>
                  </a:extLst>
                </a:gridCol>
                <a:gridCol w="1041083">
                  <a:extLst>
                    <a:ext uri="{9D8B030D-6E8A-4147-A177-3AD203B41FA5}">
                      <a16:colId xmlns:a16="http://schemas.microsoft.com/office/drawing/2014/main" val="3216870620"/>
                    </a:ext>
                  </a:extLst>
                </a:gridCol>
                <a:gridCol w="1200579">
                  <a:extLst>
                    <a:ext uri="{9D8B030D-6E8A-4147-A177-3AD203B41FA5}">
                      <a16:colId xmlns:a16="http://schemas.microsoft.com/office/drawing/2014/main" val="4093675680"/>
                    </a:ext>
                  </a:extLst>
                </a:gridCol>
                <a:gridCol w="1134605">
                  <a:extLst>
                    <a:ext uri="{9D8B030D-6E8A-4147-A177-3AD203B41FA5}">
                      <a16:colId xmlns:a16="http://schemas.microsoft.com/office/drawing/2014/main" val="1398841083"/>
                    </a:ext>
                  </a:extLst>
                </a:gridCol>
              </a:tblGrid>
              <a:tr h="4573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Accuracy [Tc]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PRS BW, PRBs (or MHz)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SCS, kHz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Repetition factor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Comb size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4836650"/>
                  </a:ext>
                </a:extLst>
              </a:tr>
              <a:tr h="6895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[</a:t>
                      </a:r>
                      <a:r>
                        <a:rPr lang="en-GB" sz="1100" dirty="0" err="1">
                          <a:effectLst/>
                        </a:rPr>
                        <a:t>Req</a:t>
                      </a:r>
                      <a:r>
                        <a:rPr lang="en-GB" sz="1100" dirty="0">
                          <a:effectLst/>
                        </a:rPr>
                        <a:t> Set 1]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[52 (10MHz) /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104 (20MHz)/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268 (50MHz)]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[15]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[1/2/4]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[2/4/6]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5534832"/>
                  </a:ext>
                </a:extLst>
              </a:tr>
              <a:tr h="6674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</a:rPr>
                        <a:t>[</a:t>
                      </a:r>
                      <a:r>
                        <a:rPr lang="en-GB" sz="1100" dirty="0" err="1">
                          <a:effectLst/>
                        </a:rPr>
                        <a:t>Req</a:t>
                      </a:r>
                      <a:r>
                        <a:rPr lang="en-GB" sz="1100" dirty="0">
                          <a:effectLst/>
                        </a:rPr>
                        <a:t> Set 2]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48 (20MHz)/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132 (50MHz),/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05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272 (100MHz)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[30]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[1/2/4]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[2/4/6]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7793299"/>
                  </a:ext>
                </a:extLst>
              </a:tr>
              <a:tr h="222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….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784243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A56937A-4E55-42E9-9E9B-2146D92D2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724705"/>
              </p:ext>
            </p:extLst>
          </p:nvPr>
        </p:nvGraphicFramePr>
        <p:xfrm>
          <a:off x="6168010" y="4379633"/>
          <a:ext cx="5616624" cy="20372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389">
                  <a:extLst>
                    <a:ext uri="{9D8B030D-6E8A-4147-A177-3AD203B41FA5}">
                      <a16:colId xmlns:a16="http://schemas.microsoft.com/office/drawing/2014/main" val="3107936498"/>
                    </a:ext>
                  </a:extLst>
                </a:gridCol>
                <a:gridCol w="1171475">
                  <a:extLst>
                    <a:ext uri="{9D8B030D-6E8A-4147-A177-3AD203B41FA5}">
                      <a16:colId xmlns:a16="http://schemas.microsoft.com/office/drawing/2014/main" val="3817071431"/>
                    </a:ext>
                  </a:extLst>
                </a:gridCol>
                <a:gridCol w="1007932">
                  <a:extLst>
                    <a:ext uri="{9D8B030D-6E8A-4147-A177-3AD203B41FA5}">
                      <a16:colId xmlns:a16="http://schemas.microsoft.com/office/drawing/2014/main" val="57634210"/>
                    </a:ext>
                  </a:extLst>
                </a:gridCol>
                <a:gridCol w="1162351">
                  <a:extLst>
                    <a:ext uri="{9D8B030D-6E8A-4147-A177-3AD203B41FA5}">
                      <a16:colId xmlns:a16="http://schemas.microsoft.com/office/drawing/2014/main" val="1021027434"/>
                    </a:ext>
                  </a:extLst>
                </a:gridCol>
                <a:gridCol w="1098477">
                  <a:extLst>
                    <a:ext uri="{9D8B030D-6E8A-4147-A177-3AD203B41FA5}">
                      <a16:colId xmlns:a16="http://schemas.microsoft.com/office/drawing/2014/main" val="3274919378"/>
                    </a:ext>
                  </a:extLst>
                </a:gridCol>
              </a:tblGrid>
              <a:tr h="495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Accuracy [Tc]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PRS BW, PRBs (or MHz)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SCS, kHz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Repetition factor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Comb size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5438046"/>
                  </a:ext>
                </a:extLst>
              </a:tr>
              <a:tr h="7465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[</a:t>
                      </a:r>
                      <a:r>
                        <a:rPr lang="en-GB" sz="1100" dirty="0" err="1">
                          <a:effectLst/>
                        </a:rPr>
                        <a:t>Req</a:t>
                      </a:r>
                      <a:r>
                        <a:rPr lang="en-GB" sz="1100" dirty="0">
                          <a:effectLst/>
                        </a:rPr>
                        <a:t> Set 1]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[52 (10MHz) /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104 (20MHz)/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268 (50MHz)]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[15]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[1/2/4]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[2/4/6]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7234934"/>
                  </a:ext>
                </a:extLst>
              </a:tr>
              <a:tr h="5542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effectLst/>
                        </a:rPr>
                        <a:t>[</a:t>
                      </a:r>
                      <a:r>
                        <a:rPr lang="en-GB" sz="1100" dirty="0" err="1">
                          <a:effectLst/>
                        </a:rPr>
                        <a:t>Req</a:t>
                      </a:r>
                      <a:r>
                        <a:rPr lang="en-GB" sz="1100" dirty="0">
                          <a:effectLst/>
                        </a:rPr>
                        <a:t> Set 2]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05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32(50MHz),64(100MHz), 128 (200MHz)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[120k]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[1/2/4]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[2/4/6]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5589773"/>
                  </a:ext>
                </a:extLst>
              </a:tr>
              <a:tr h="2413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….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0351684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155C17DC-E8F3-43FC-8FE9-698DECDB2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464" y="3933056"/>
            <a:ext cx="403244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Table 1: RSTD accuracy in FR1</a:t>
            </a:r>
            <a:endParaRPr kumimoji="0" lang="en-US" altLang="zh-CN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1813FBE0-33FB-4FE7-BCBF-03DA6AC02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4192" y="3933056"/>
            <a:ext cx="403244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zh-CN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Table 2: RSTD accuracy in FR2</a:t>
            </a:r>
            <a:endParaRPr kumimoji="0" lang="en-US" altLang="zh-CN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32051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Measurement Accuracy Requirements for PRS RSRP(1)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68863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sz="3100" dirty="0"/>
              <a:t>SINR side condition for serving/neighbor TRP : FFS</a:t>
            </a:r>
          </a:p>
          <a:p>
            <a:pPr lvl="1"/>
            <a:r>
              <a:rPr lang="en-US" dirty="0"/>
              <a:t>Option 1a: -3dB for serving TRP </a:t>
            </a:r>
          </a:p>
          <a:p>
            <a:pPr lvl="1"/>
            <a:r>
              <a:rPr lang="en-US" dirty="0"/>
              <a:t>Option 1b: -6dB for serving TRP </a:t>
            </a:r>
          </a:p>
          <a:p>
            <a:pPr lvl="1"/>
            <a:r>
              <a:rPr lang="en-US" dirty="0"/>
              <a:t>Option 1c : defining two levels in side conditions for the target (no need to call “serving” or “neighbor”) measured PRS-RSRP: [-3 dB or -6 dB] and [-13 dB].</a:t>
            </a:r>
          </a:p>
          <a:p>
            <a:pPr lvl="1"/>
            <a:r>
              <a:rPr lang="en-US" dirty="0"/>
              <a:t>Option 2: </a:t>
            </a:r>
            <a:r>
              <a:rPr lang="en-GB" dirty="0"/>
              <a:t>for </a:t>
            </a:r>
            <a:r>
              <a:rPr lang="en-GB" dirty="0" err="1"/>
              <a:t>neighbor</a:t>
            </a:r>
            <a:r>
              <a:rPr lang="en-GB" dirty="0"/>
              <a:t> cell/TRPs ONLY</a:t>
            </a:r>
            <a:endParaRPr lang="en-US" dirty="0"/>
          </a:p>
          <a:p>
            <a:pPr lvl="1"/>
            <a:r>
              <a:rPr lang="en-US" dirty="0"/>
              <a:t>Option 3: For the reference cell/TRPs and </a:t>
            </a:r>
            <a:r>
              <a:rPr lang="en-US" dirty="0" err="1"/>
              <a:t>neighbour</a:t>
            </a:r>
            <a:r>
              <a:rPr lang="en-US" dirty="0"/>
              <a:t> cell/TRPs</a:t>
            </a:r>
          </a:p>
          <a:p>
            <a:pPr lvl="2"/>
            <a:r>
              <a:rPr lang="en-GB" dirty="0"/>
              <a:t>Same as that for the reference cell in PRS-RSTD</a:t>
            </a:r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Number of samples for PRS RSRP accuracy requirements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Follow the same principle as for RSTD measurement</a:t>
            </a:r>
          </a:p>
          <a:p>
            <a:r>
              <a:rPr lang="en-US" dirty="0"/>
              <a:t>Type of requirements</a:t>
            </a:r>
            <a:r>
              <a:rPr lang="en-US" i="1" dirty="0"/>
              <a:t> :FFS</a:t>
            </a:r>
          </a:p>
          <a:p>
            <a:pPr lvl="1"/>
            <a:r>
              <a:rPr lang="en-US" dirty="0"/>
              <a:t>Option 1. Define ONLY relative accuracy requirements for PRS-RSRP </a:t>
            </a:r>
          </a:p>
          <a:p>
            <a:pPr lvl="1"/>
            <a:r>
              <a:rPr lang="en-US" dirty="0"/>
              <a:t>Option 2. Define both absolute and relative accuracy requirements for PRS-RSRP </a:t>
            </a:r>
          </a:p>
          <a:p>
            <a:pPr lvl="1"/>
            <a:r>
              <a:rPr lang="en-US" dirty="0"/>
              <a:t>Option 2a.</a:t>
            </a:r>
          </a:p>
          <a:p>
            <a:pPr lvl="2"/>
            <a:r>
              <a:rPr lang="en-GB" dirty="0"/>
              <a:t>At least the absolute accuracy requirements for PRS-RSRP are defined</a:t>
            </a:r>
            <a:endParaRPr lang="en-US" dirty="0"/>
          </a:p>
          <a:p>
            <a:pPr lvl="2"/>
            <a:r>
              <a:rPr lang="en-GB" dirty="0"/>
              <a:t>FFS the need to define relative accuracy requirements for PRS-RSRP </a:t>
            </a:r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How to define the accuracy requirements with the combinations of PRS BW and other parameters</a:t>
            </a:r>
          </a:p>
          <a:p>
            <a:pPr lvl="1"/>
            <a:r>
              <a:rPr lang="en-GB" dirty="0">
                <a:solidFill>
                  <a:srgbClr val="00B050"/>
                </a:solidFill>
              </a:rPr>
              <a:t> </a:t>
            </a:r>
            <a:r>
              <a:rPr lang="en-US" sz="3200" dirty="0">
                <a:solidFill>
                  <a:srgbClr val="00B050"/>
                </a:solidFill>
              </a:rPr>
              <a:t>Follow the same principle as for RSTD measurement</a:t>
            </a:r>
            <a:endParaRPr lang="zh-CN" altLang="en-US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8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difference(1)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1125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SINR side condition : FFS on whether need to define separate measurement accuracy requirements for serving and neighbor cells</a:t>
            </a:r>
            <a:r>
              <a:rPr lang="en-US" i="1" dirty="0"/>
              <a:t> </a:t>
            </a:r>
          </a:p>
          <a:p>
            <a:pPr lvl="1"/>
            <a:r>
              <a:rPr lang="en-US" dirty="0"/>
              <a:t>Option 1: Yes</a:t>
            </a:r>
          </a:p>
          <a:p>
            <a:pPr lvl="1"/>
            <a:r>
              <a:rPr lang="en-US" dirty="0"/>
              <a:t>Option 2: No</a:t>
            </a:r>
          </a:p>
          <a:p>
            <a:pPr lvl="0"/>
            <a:r>
              <a:rPr lang="en-US" dirty="0">
                <a:solidFill>
                  <a:srgbClr val="00B050"/>
                </a:solidFill>
              </a:rPr>
              <a:t>Antenna panel assumption: Can follow the same conclusion as for RSTD requirements</a:t>
            </a:r>
          </a:p>
          <a:p>
            <a:r>
              <a:rPr lang="en-GB" dirty="0">
                <a:solidFill>
                  <a:srgbClr val="00B050"/>
                </a:solidFill>
              </a:rPr>
              <a:t>RAN4 to decide on the margin to account for the group delay calibration error for both UE Rx and Tx. The same margin for </a:t>
            </a:r>
            <a:r>
              <a:rPr lang="en-GB" dirty="0" err="1">
                <a:solidFill>
                  <a:srgbClr val="00B050"/>
                </a:solidFill>
              </a:rPr>
              <a:t>gNB</a:t>
            </a:r>
            <a:r>
              <a:rPr lang="en-GB" dirty="0">
                <a:solidFill>
                  <a:srgbClr val="00B050"/>
                </a:solidFill>
              </a:rPr>
              <a:t> can be FFS separately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97607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9336" y="0"/>
            <a:ext cx="12072664" cy="1143000"/>
          </a:xfrm>
        </p:spPr>
        <p:txBody>
          <a:bodyPr/>
          <a:lstStyle/>
          <a:p>
            <a:r>
              <a:rPr lang="en-US" altLang="zh-CN" sz="3200" b="1" dirty="0"/>
              <a:t>Measurement Accuracy Requirements for UE Rx-Tx time difference(2)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1160" y="980728"/>
            <a:ext cx="11161240" cy="511256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Applicability of accuracy requirements in the case of </a:t>
            </a:r>
            <a:r>
              <a:rPr lang="en-US" dirty="0" err="1"/>
              <a:t>NTA_offset</a:t>
            </a:r>
            <a:r>
              <a:rPr lang="en-US" dirty="0"/>
              <a:t> change</a:t>
            </a:r>
            <a:r>
              <a:rPr lang="en-US" i="1" dirty="0"/>
              <a:t> : FFS</a:t>
            </a:r>
          </a:p>
          <a:p>
            <a:pPr lvl="1" fontAlgn="auto" hangingPunct="1"/>
            <a:r>
              <a:rPr lang="en-GB" dirty="0"/>
              <a:t>Option 1: RAN4 not to capture applicability of UE Rx-Tx time difference accuracy requirements under </a:t>
            </a:r>
            <a:r>
              <a:rPr lang="en-GB" dirty="0" err="1"/>
              <a:t>N</a:t>
            </a:r>
            <a:r>
              <a:rPr lang="en-GB" baseline="-25000" dirty="0" err="1"/>
              <a:t>TA_offset</a:t>
            </a:r>
            <a:r>
              <a:rPr lang="en-GB" dirty="0"/>
              <a:t> change during the measurement period </a:t>
            </a:r>
          </a:p>
          <a:p>
            <a:pPr lvl="1" fontAlgn="auto" hangingPunct="1"/>
            <a:r>
              <a:rPr lang="en-GB" dirty="0"/>
              <a:t>Option 2: Clarify in section 10.1.25.2 in TS 38.133: “UE Rx-Tx time difference accuracy requirements shall not apply if </a:t>
            </a:r>
            <a:r>
              <a:rPr lang="en-GB" dirty="0" err="1"/>
              <a:t>N</a:t>
            </a:r>
            <a:r>
              <a:rPr lang="en-GB" baseline="-25000" dirty="0" err="1"/>
              <a:t>TA_offset</a:t>
            </a:r>
            <a:r>
              <a:rPr lang="en-GB" dirty="0"/>
              <a:t> defined in Table 7.1.2-2 in 38.133 changes during the UE Rx-Tx measurement period.”</a:t>
            </a:r>
            <a:endParaRPr lang="en-US" dirty="0"/>
          </a:p>
          <a:p>
            <a:r>
              <a:rPr lang="en-GB" dirty="0">
                <a:solidFill>
                  <a:srgbClr val="00B050"/>
                </a:solidFill>
              </a:rPr>
              <a:t>UE Rx-Tx time difference accuracy requirements do NOT apply with HO during the measurement period</a:t>
            </a:r>
            <a:endParaRPr lang="en-US" dirty="0">
              <a:solidFill>
                <a:srgbClr val="00B050"/>
              </a:solidFill>
            </a:endParaRPr>
          </a:p>
          <a:p>
            <a:r>
              <a:rPr lang="en-US" dirty="0"/>
              <a:t>Applicability of accuracy requirements in the case of cell change which is different from HO: FFS </a:t>
            </a:r>
          </a:p>
          <a:p>
            <a:pPr lvl="1"/>
            <a:r>
              <a:rPr lang="en-GB" dirty="0"/>
              <a:t>Option 1. The same UE Rx-Tx measurement accuracy requirements shall apply before and after the cell change (not HO) which does not impact SRS configuration, when the UE continues the measurement</a:t>
            </a:r>
            <a:endParaRPr lang="en-US" dirty="0"/>
          </a:p>
          <a:p>
            <a:r>
              <a:rPr lang="en-US" dirty="0"/>
              <a:t>Applicability of accuracy requirements under TA adjustment</a:t>
            </a:r>
            <a:r>
              <a:rPr lang="en-US" i="1" dirty="0"/>
              <a:t> : FFS</a:t>
            </a:r>
          </a:p>
          <a:p>
            <a:pPr lvl="1"/>
            <a:r>
              <a:rPr lang="en-GB" dirty="0"/>
              <a:t>Option 1. UE Rx-Tx measurement accuracy requirements shall not apply if the uplink transmission timing changes during the UE Rx-Tx measurement period due to autonomous adjustment or based on network-configured TA</a:t>
            </a:r>
          </a:p>
          <a:p>
            <a:pPr lvl="1"/>
            <a:endParaRPr lang="en-US" dirty="0"/>
          </a:p>
          <a:p>
            <a:r>
              <a:rPr lang="en-US" dirty="0"/>
              <a:t>How to define the accuracy requirements with the combinations of PRS BW and other parameters</a:t>
            </a:r>
          </a:p>
          <a:p>
            <a:pPr lvl="1"/>
            <a:r>
              <a:rPr lang="en-GB" dirty="0"/>
              <a:t> </a:t>
            </a:r>
            <a:r>
              <a:rPr lang="en-US" sz="3200" dirty="0"/>
              <a:t>Follow the same principle for that of RSTD measurement</a:t>
            </a:r>
            <a:endParaRPr lang="zh-CN" altLang="en-US" sz="3200" dirty="0"/>
          </a:p>
          <a:p>
            <a:endParaRPr lang="en-US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293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dd7f7e98d9087211bfc2df44327750e0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c2967776dd1458a98050c65d7f672ad2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8B4B51-588A-4193-AB4E-12963BE166E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4DFB520-71EE-41B0-8989-A83159B173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8042</TotalTime>
  <Words>1679</Words>
  <Application>Microsoft Office PowerPoint</Application>
  <PresentationFormat>Widescreen</PresentationFormat>
  <Paragraphs>186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Calibri</vt:lpstr>
      <vt:lpstr>Times New Roman</vt:lpstr>
      <vt:lpstr>Office 主题</vt:lpstr>
      <vt:lpstr>3GPP TSG-RAN WG4 Meeting #97-e   Electronic Meeting, Nov. 2 - 13, 2020</vt:lpstr>
      <vt:lpstr>PowerPoint Presentation</vt:lpstr>
      <vt:lpstr>WI Work Plan </vt:lpstr>
      <vt:lpstr>Specification structure </vt:lpstr>
      <vt:lpstr>Measurement Accuracy Requirements for RSTD(1)</vt:lpstr>
      <vt:lpstr>Measurement Accuracy Requirements for RSTD(2)</vt:lpstr>
      <vt:lpstr>Measurement Accuracy Requirements for PRS RSRP(1)</vt:lpstr>
      <vt:lpstr>Measurement Accuracy Requirements for UE Rx-Tx time difference(1)</vt:lpstr>
      <vt:lpstr>Measurement Accuracy Requirements for UE Rx-Tx time difference(2)</vt:lpstr>
      <vt:lpstr>Test case design principles</vt:lpstr>
      <vt:lpstr>Test case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keywords>CTPClassification=CTP_NT</cp:keywords>
  <cp:lastModifiedBy>Huang, Rui</cp:lastModifiedBy>
  <cp:revision>348</cp:revision>
  <dcterms:created xsi:type="dcterms:W3CDTF">2016-01-12T08:39:50Z</dcterms:created>
  <dcterms:modified xsi:type="dcterms:W3CDTF">2020-11-10T15:02:00Z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(3)UlQCbH8+njOX4Lmyu5V8GXYUR16tdb3WBVtHDmvVaJAGXV9XkZX/EpoCqtTtW9VXYrbifNSP
a7+Pf4YG+xgP4BDB1hxlY293Fmfa1kqA7ic5/sRjwb/4H1j5uU9QQcmaMyNknZbXSp0wJnwF
kPCTRGaeLgQq7Vqa35cU+TQhU+ACSp+TCrQQbhSTJu3vCT1G+NR7YV5HJtfd6fLXwUiu4S90
u5G3HnHpyVKLESCcUE</vt:lpwstr>
  </property>
  <property fmtid="{D5CDD505-2E9C-101B-9397-08002B2CF9AE}" pid="3" name="_2015_ms_pID_7253431">
    <vt:lpwstr>e6GDxdKaYeYtrjWylL7EBpH/dGbGo6yrGHj311IAPiAwAlx/dub8Q8
lxWA6t0Se7FX6KnMOVeAP3fa1L55fZBmVawfhYjUpcon7mdyNkN7Y0h/gWJ1A6INBfEjyLfV
Vkv+qF7m35L/KlmasNR8kClyuX5frXv9mq9vwYCQhatSWarcqW0KjvXm+iWlPdZthFQz8lsJ
rYnDaz7Y83Cpe2N8XNaGx8qMSPb9CmSIqvdr</vt:lpwstr>
  </property>
  <property fmtid="{D5CDD505-2E9C-101B-9397-08002B2CF9AE}" pid="4" name="_2015_ms_pID_7253432">
    <vt:lpwstr>9HdMISowIygjwabJCvOK/AK9BFDDyoZwhPae
AI19C7Rr8K7CBsiHqIadwcYEPNhXIHPu4l4wPLoTSdGsbhWVPbA=</vt:lpwstr>
  </property>
  <property fmtid="{D5CDD505-2E9C-101B-9397-08002B2CF9AE}" pid="5" name="ContentTypeId">
    <vt:lpwstr>0x010100EB28163D68FE8E4D9361964FDD814FC4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1590454755</vt:lpwstr>
  </property>
  <property fmtid="{D5CDD505-2E9C-101B-9397-08002B2CF9AE}" pid="10" name="TitusGUID">
    <vt:lpwstr>4a845e00-6a01-4df2-a762-9fa96d4d9f58</vt:lpwstr>
  </property>
  <property fmtid="{D5CDD505-2E9C-101B-9397-08002B2CF9AE}" pid="11" name="CTP_TimeStamp">
    <vt:lpwstr>2020-08-25 13:45:02Z</vt:lpwstr>
  </property>
  <property fmtid="{D5CDD505-2E9C-101B-9397-08002B2CF9AE}" pid="12" name="CTP_BU">
    <vt:lpwstr>NA</vt:lpwstr>
  </property>
  <property fmtid="{D5CDD505-2E9C-101B-9397-08002B2CF9AE}" pid="13" name="CTP_IDSID">
    <vt:lpwstr>NA</vt:lpwstr>
  </property>
  <property fmtid="{D5CDD505-2E9C-101B-9397-08002B2CF9AE}" pid="14" name="CTP_WWID">
    <vt:lpwstr>NA</vt:lpwstr>
  </property>
  <property fmtid="{D5CDD505-2E9C-101B-9397-08002B2CF9AE}" pid="15" name="CTPClassification">
    <vt:lpwstr>CTP_NT</vt:lpwstr>
  </property>
</Properties>
</file>