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47" r:id="rId6"/>
    <p:sldId id="348" r:id="rId7"/>
    <p:sldId id="349" r:id="rId8"/>
    <p:sldId id="352" r:id="rId9"/>
    <p:sldId id="353" r:id="rId10"/>
    <p:sldId id="354" r:id="rId11"/>
    <p:sldId id="355" r:id="rId12"/>
    <p:sldId id="356" r:id="rId13"/>
    <p:sldId id="350" r:id="rId14"/>
    <p:sldId id="351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huang5\Documents\my_work\LTE_A\RAN4\97e\Docs\R4-201556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b="1" dirty="0"/>
              <a:t>3GPP TSG-RAN WG4 Meeting #97-e		</a:t>
            </a:r>
            <a:br>
              <a:rPr lang="en-US" sz="1800" dirty="0"/>
            </a:br>
            <a:r>
              <a:rPr lang="en-US" sz="1800" b="1" dirty="0"/>
              <a:t>Electronic Meeting, Nov. 2 - 13,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R4-2017151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No need to define separated E-CID test case in Rel16</a:t>
            </a:r>
          </a:p>
          <a:p>
            <a:r>
              <a:rPr lang="en-US" dirty="0">
                <a:solidFill>
                  <a:srgbClr val="00B050"/>
                </a:solidFill>
              </a:rPr>
              <a:t>Define test cases for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FR1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FR2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NO DRX case will be tested only for NR positioning measurement requirements in Rel16</a:t>
            </a:r>
          </a:p>
          <a:p>
            <a:r>
              <a:rPr lang="en-US" b="1" dirty="0"/>
              <a:t>General PRS configuration for NR Positioning test case</a:t>
            </a:r>
            <a:r>
              <a:rPr lang="en-US" dirty="0"/>
              <a:t> : FFS</a:t>
            </a:r>
          </a:p>
          <a:p>
            <a:r>
              <a:rPr lang="en-US" b="1" dirty="0"/>
              <a:t>SRS configuration for NR Positioning test case: </a:t>
            </a:r>
            <a:r>
              <a:rPr lang="en-US" dirty="0"/>
              <a:t>FFS</a:t>
            </a:r>
          </a:p>
          <a:p>
            <a:r>
              <a:rPr lang="en-US" b="1" dirty="0"/>
              <a:t>Number of cells/TRPs for NR Positioning test case</a:t>
            </a:r>
            <a:r>
              <a:rPr lang="en-US" dirty="0"/>
              <a:t> : FFS</a:t>
            </a:r>
          </a:p>
          <a:p>
            <a:pPr lvl="1"/>
            <a:r>
              <a:rPr lang="en-US" dirty="0"/>
              <a:t>Option 1a. </a:t>
            </a:r>
            <a:r>
              <a:rPr lang="en-GB" dirty="0"/>
              <a:t>for RSTD measurement requirements, test cases with 3 cells are developed: NR </a:t>
            </a:r>
            <a:r>
              <a:rPr lang="en-GB" dirty="0" err="1"/>
              <a:t>PCell</a:t>
            </a:r>
            <a:r>
              <a:rPr lang="en-GB" dirty="0"/>
              <a:t> (cell 1) and two NR </a:t>
            </a:r>
            <a:r>
              <a:rPr lang="en-GB" dirty="0" err="1"/>
              <a:t>neighbor</a:t>
            </a:r>
            <a:r>
              <a:rPr lang="en-GB" dirty="0"/>
              <a:t> cells (cell 2, cell 3);</a:t>
            </a:r>
            <a:endParaRPr lang="en-US" sz="1600" dirty="0"/>
          </a:p>
          <a:p>
            <a:pPr lvl="2"/>
            <a:r>
              <a:rPr lang="en-GB" dirty="0"/>
              <a:t>for RSTD measurement accuracy requirements, test cases with 2 cells can be sufficient, provided separate test cases are developed for measurements on the same and different frequency layers: NR </a:t>
            </a:r>
            <a:r>
              <a:rPr lang="en-GB" dirty="0" err="1"/>
              <a:t>PCell</a:t>
            </a:r>
            <a:r>
              <a:rPr lang="en-GB" dirty="0"/>
              <a:t> (cell 1) and one NR </a:t>
            </a:r>
            <a:r>
              <a:rPr lang="en-GB" dirty="0" err="1"/>
              <a:t>neighbor</a:t>
            </a:r>
            <a:r>
              <a:rPr lang="en-GB" dirty="0"/>
              <a:t> cell (cell 2)</a:t>
            </a:r>
            <a:endParaRPr lang="en-US" sz="1600" dirty="0"/>
          </a:p>
          <a:p>
            <a:pPr lvl="2"/>
            <a:r>
              <a:rPr lang="en-GB" dirty="0"/>
              <a:t>for PRS-RSRP (DL-</a:t>
            </a:r>
            <a:r>
              <a:rPr lang="en-GB" dirty="0" err="1"/>
              <a:t>AoD</a:t>
            </a:r>
            <a:r>
              <a:rPr lang="en-GB" dirty="0"/>
              <a:t>) and UE Rx-Tx time difference measurement requirements and measurement accuracy requirements, the same test set-up as for RSTD can be used</a:t>
            </a:r>
            <a:endParaRPr lang="en-US" sz="1600" dirty="0"/>
          </a:p>
          <a:p>
            <a:pPr lvl="1"/>
            <a:r>
              <a:rPr lang="en-US" dirty="0"/>
              <a:t>Option 2: two TRPs in the test case</a:t>
            </a:r>
          </a:p>
          <a:p>
            <a:r>
              <a:rPr lang="en-US" b="1" dirty="0"/>
              <a:t>Number of positioning frequency layers</a:t>
            </a:r>
            <a:r>
              <a:rPr lang="en-US" dirty="0"/>
              <a:t> : FFS</a:t>
            </a:r>
          </a:p>
          <a:p>
            <a:pPr lvl="1"/>
            <a:r>
              <a:rPr lang="en-US" dirty="0"/>
              <a:t>Option 1: The number of positioning frequency layers measured cannot be larger than 2. </a:t>
            </a:r>
          </a:p>
          <a:p>
            <a:pPr lvl="1"/>
            <a:r>
              <a:rPr lang="en-US" dirty="0"/>
              <a:t>Option 2: : There are one PRS frequency layer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Synchronous/Asynchronous cells</a:t>
            </a:r>
            <a:r>
              <a:rPr lang="en-US" dirty="0"/>
              <a:t> : FFS</a:t>
            </a:r>
          </a:p>
          <a:p>
            <a:r>
              <a:rPr lang="en-US" b="1" dirty="0"/>
              <a:t>Muting pattern :</a:t>
            </a:r>
            <a:r>
              <a:rPr lang="en-US" dirty="0"/>
              <a:t>FFS whether to use muting or not in test cases</a:t>
            </a: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9376" y="160335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Test case list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4176464" cy="47085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Define measurement following cases (totally 12 test cases)</a:t>
            </a:r>
          </a:p>
          <a:p>
            <a:r>
              <a:rPr lang="en-US" dirty="0">
                <a:solidFill>
                  <a:srgbClr val="00B0F0"/>
                </a:solidFill>
              </a:rPr>
              <a:t>FFS: NR-DC with FR1 </a:t>
            </a:r>
            <a:r>
              <a:rPr lang="en-US" dirty="0" err="1">
                <a:solidFill>
                  <a:srgbClr val="00B0F0"/>
                </a:solidFill>
              </a:rPr>
              <a:t>PCell</a:t>
            </a:r>
            <a:r>
              <a:rPr lang="en-US" dirty="0">
                <a:solidFill>
                  <a:srgbClr val="00B0F0"/>
                </a:solidFill>
              </a:rPr>
              <a:t> and FR2 </a:t>
            </a:r>
            <a:r>
              <a:rPr lang="en-US" dirty="0" err="1">
                <a:solidFill>
                  <a:srgbClr val="00B0F0"/>
                </a:solidFill>
              </a:rPr>
              <a:t>PSCell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trike="sngStrike" dirty="0">
                <a:solidFill>
                  <a:srgbClr val="FF0000"/>
                </a:solidFill>
              </a:rPr>
              <a:t> 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24D610-A56E-473E-8DB9-447A346F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7614"/>
              </p:ext>
            </p:extLst>
          </p:nvPr>
        </p:nvGraphicFramePr>
        <p:xfrm>
          <a:off x="5015880" y="1196752"/>
          <a:ext cx="5976664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330">
                  <a:extLst>
                    <a:ext uri="{9D8B030D-6E8A-4147-A177-3AD203B41FA5}">
                      <a16:colId xmlns:a16="http://schemas.microsoft.com/office/drawing/2014/main" val="301251754"/>
                    </a:ext>
                  </a:extLst>
                </a:gridCol>
                <a:gridCol w="4767334">
                  <a:extLst>
                    <a:ext uri="{9D8B030D-6E8A-4147-A177-3AD203B41FA5}">
                      <a16:colId xmlns:a16="http://schemas.microsoft.com/office/drawing/2014/main" val="2839823590"/>
                    </a:ext>
                  </a:extLst>
                </a:gridCol>
              </a:tblGrid>
              <a:tr h="30594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Index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Test case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8252930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02020427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65467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60955348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540817854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0159776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5784322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1838897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302282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94721208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1940926646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199830677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7176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r>
              <a:rPr lang="sv-SE" sz="5000" dirty="0"/>
              <a:t>Still open for discussion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WI Work Plan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Work Plan for Performance part: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workplan is based on the following GTW agreement: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Define test cases for</a:t>
            </a:r>
            <a:endParaRPr lang="sv-SE" dirty="0">
              <a:solidFill>
                <a:srgbClr val="00B050"/>
              </a:solidFill>
            </a:endParaRPr>
          </a:p>
          <a:p>
            <a:pPr lvl="3"/>
            <a:r>
              <a:rPr lang="en-US" dirty="0">
                <a:solidFill>
                  <a:srgbClr val="00B050"/>
                </a:solidFill>
              </a:rPr>
              <a:t>SA FR1 without CA</a:t>
            </a:r>
            <a:endParaRPr lang="sv-SE" dirty="0">
              <a:solidFill>
                <a:srgbClr val="00B050"/>
              </a:solidFill>
            </a:endParaRPr>
          </a:p>
          <a:p>
            <a:pPr lvl="3"/>
            <a:r>
              <a:rPr lang="en-US" dirty="0">
                <a:solidFill>
                  <a:srgbClr val="00B050"/>
                </a:solidFill>
              </a:rPr>
              <a:t>SA FR2 without CA</a:t>
            </a:r>
            <a:endParaRPr lang="sv-SE" dirty="0">
              <a:solidFill>
                <a:srgbClr val="00B050"/>
              </a:solidFill>
            </a:endParaRPr>
          </a:p>
          <a:p>
            <a:pPr lvl="3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sv-SE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endParaRPr lang="en-US" strike="sngStrike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The detailed work plan can be found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CR Splitting plan was included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39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Specification structure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Change for TS38.133 structure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According to GTW agreements on the scenarios of test cases in Subtopic 5-2, the specification structure for test cases can be defined for SA scenario firstly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new clauses needed for NR Positioning test cases be found in [R4-2017152]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zh-CN" altLang="en-US" i="1" dirty="0"/>
              <a:t> </a:t>
            </a:r>
            <a:endParaRPr lang="en-GB" i="1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7606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>
                <a:solidFill>
                  <a:srgbClr val="00B050"/>
                </a:solidFill>
              </a:rPr>
              <a:t>SINR side condition for FR2:</a:t>
            </a:r>
          </a:p>
          <a:p>
            <a:pPr lvl="1"/>
            <a:r>
              <a:rPr lang="en-US" sz="1600" dirty="0">
                <a:solidFill>
                  <a:srgbClr val="00B050"/>
                </a:solidFill>
              </a:rPr>
              <a:t>-6dB for reference TRP and -13 dB for neighbor TRP</a:t>
            </a:r>
          </a:p>
          <a:p>
            <a:r>
              <a:rPr lang="en-US" sz="2000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sz="2000" baseline="-25000" dirty="0">
                <a:solidFill>
                  <a:srgbClr val="00B050"/>
                </a:solidFill>
              </a:rPr>
              <a:t>PRS</a:t>
            </a:r>
            <a:r>
              <a:rPr lang="en-US" sz="2000" dirty="0">
                <a:solidFill>
                  <a:srgbClr val="00B050"/>
                </a:solidFill>
              </a:rPr>
              <a:t>)) can be considered for small BW</a:t>
            </a:r>
          </a:p>
          <a:p>
            <a:r>
              <a:rPr lang="en-US" sz="2000" dirty="0"/>
              <a:t>Antenna panel assumption: FFS</a:t>
            </a:r>
          </a:p>
          <a:p>
            <a:pPr lvl="1"/>
            <a:r>
              <a:rPr lang="en-US" sz="1600" dirty="0"/>
              <a:t>Option 1. </a:t>
            </a:r>
            <a:r>
              <a:rPr lang="en-GB" sz="1600" dirty="0"/>
              <a:t>RAN4 not to define separate accuracy requirements for RSTD measured with same panel and with different panels. </a:t>
            </a:r>
          </a:p>
          <a:p>
            <a:pPr lvl="1"/>
            <a:r>
              <a:rPr lang="en-US" sz="1600" dirty="0"/>
              <a:t>Option2. The requirements relaxed for the UE using different antenna panel for receiving both reference and neighbor PRS. </a:t>
            </a:r>
          </a:p>
          <a:p>
            <a:r>
              <a:rPr lang="en-US" sz="2000" dirty="0">
                <a:solidFill>
                  <a:srgbClr val="00B0F0"/>
                </a:solidFill>
              </a:rPr>
              <a:t>Assumption on TRS setting for defining accuracy and test:</a:t>
            </a:r>
          </a:p>
          <a:p>
            <a:pPr lvl="1"/>
            <a:r>
              <a:rPr lang="en-US" sz="1600" dirty="0">
                <a:solidFill>
                  <a:srgbClr val="00B0F0"/>
                </a:solidFill>
              </a:rPr>
              <a:t>No need to consider TRS when defining PRS measurement accuracy requirements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For test case can be FFS</a:t>
            </a:r>
          </a:p>
          <a:p>
            <a:r>
              <a:rPr lang="en-US" sz="2000" dirty="0"/>
              <a:t>Applicable accuracy requirement in case of HO: FFS</a:t>
            </a:r>
          </a:p>
          <a:p>
            <a:pPr lvl="1"/>
            <a:r>
              <a:rPr lang="en-GB" sz="1600" dirty="0"/>
              <a:t>Option 1.</a:t>
            </a:r>
            <a:r>
              <a:rPr lang="en-US" sz="1600" dirty="0"/>
              <a:t> Applicable accuracy requirements are not impacted by HO</a:t>
            </a:r>
            <a:endParaRPr lang="en-GB" sz="1600" dirty="0"/>
          </a:p>
          <a:p>
            <a:pPr lvl="1"/>
            <a:r>
              <a:rPr lang="en-GB" sz="1600" dirty="0"/>
              <a:t>Option 2. The same RSTD measurement accuracy requirements shall apply for intra-frequency HO and inter-frequency HO, before and after the HO </a:t>
            </a:r>
            <a:endParaRPr lang="en-US" sz="1600" dirty="0"/>
          </a:p>
          <a:p>
            <a:r>
              <a:rPr lang="en-US" sz="2000" dirty="0"/>
              <a:t>Applicable propagation channel for accuracy requirement: FFS</a:t>
            </a:r>
          </a:p>
          <a:p>
            <a:pPr lvl="1"/>
            <a:r>
              <a:rPr lang="en-US" sz="1600" dirty="0"/>
              <a:t>Option 1 : No need to define the applicability with propagation channels for accuracy requirement. (e.g. TDL-C channel model with 300 ns delay spread shall be considered also)</a:t>
            </a:r>
          </a:p>
          <a:p>
            <a:pPr lvl="1"/>
            <a:r>
              <a:rPr lang="en-US" sz="1600" dirty="0"/>
              <a:t>Option 2: Need the applicability with propagation channels for accuracy requirement (e.g. Exclude number from simulations for TDL-C channel model with 300 ns delay spread in FR1 for defining the RSTD accuracy requirements.)</a:t>
            </a:r>
          </a:p>
          <a:p>
            <a:r>
              <a:rPr lang="en-US" sz="2000" dirty="0">
                <a:solidFill>
                  <a:srgbClr val="00B050"/>
                </a:solidFill>
              </a:rPr>
              <a:t>RAN4 needs to decide on the group delay calibration margin. </a:t>
            </a:r>
          </a:p>
          <a:p>
            <a:pPr lvl="1"/>
            <a:r>
              <a:rPr lang="en-GB" sz="1600" dirty="0">
                <a:solidFill>
                  <a:srgbClr val="00B050"/>
                </a:solidFill>
              </a:rPr>
              <a:t> margin equals to zero if the reference and neighbouring resources are on the same frequency layer in FR1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7"/>
            <a:ext cx="11161240" cy="342783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pPr lvl="0"/>
            <a:r>
              <a:rPr lang="en-US" dirty="0">
                <a:solidFill>
                  <a:srgbClr val="00B0F0"/>
                </a:solidFill>
              </a:rPr>
              <a:t>The proposals for accuracy requirements and corresponding configuration parameters are to be collected until the next meeting according to template below</a:t>
            </a:r>
          </a:p>
          <a:p>
            <a:pPr marL="0" indent="0" eaLnBrk="1" fontAlgn="t" hangingPunct="1">
              <a:buNone/>
            </a:pPr>
            <a:r>
              <a:rPr lang="en-GB" b="1" dirty="0"/>
              <a:t>	</a:t>
            </a:r>
            <a:r>
              <a:rPr lang="en-GB" sz="2200" b="1" dirty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961558-1E50-42D1-9C88-0B2A7489D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3547"/>
              </p:ext>
            </p:extLst>
          </p:nvPr>
        </p:nvGraphicFramePr>
        <p:xfrm>
          <a:off x="1667508" y="4149080"/>
          <a:ext cx="8856984" cy="1818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074">
                  <a:extLst>
                    <a:ext uri="{9D8B030D-6E8A-4147-A177-3AD203B41FA5}">
                      <a16:colId xmlns:a16="http://schemas.microsoft.com/office/drawing/2014/main" val="550117620"/>
                    </a:ext>
                  </a:extLst>
                </a:gridCol>
                <a:gridCol w="1847326">
                  <a:extLst>
                    <a:ext uri="{9D8B030D-6E8A-4147-A177-3AD203B41FA5}">
                      <a16:colId xmlns:a16="http://schemas.microsoft.com/office/drawing/2014/main" val="1823109181"/>
                    </a:ext>
                  </a:extLst>
                </a:gridCol>
                <a:gridCol w="1589433">
                  <a:extLst>
                    <a:ext uri="{9D8B030D-6E8A-4147-A177-3AD203B41FA5}">
                      <a16:colId xmlns:a16="http://schemas.microsoft.com/office/drawing/2014/main" val="3216870620"/>
                    </a:ext>
                  </a:extLst>
                </a:gridCol>
                <a:gridCol w="1832937">
                  <a:extLst>
                    <a:ext uri="{9D8B030D-6E8A-4147-A177-3AD203B41FA5}">
                      <a16:colId xmlns:a16="http://schemas.microsoft.com/office/drawing/2014/main" val="4093675680"/>
                    </a:ext>
                  </a:extLst>
                </a:gridCol>
                <a:gridCol w="1732214">
                  <a:extLst>
                    <a:ext uri="{9D8B030D-6E8A-4147-A177-3AD203B41FA5}">
                      <a16:colId xmlns:a16="http://schemas.microsoft.com/office/drawing/2014/main" val="1398841083"/>
                    </a:ext>
                  </a:extLst>
                </a:gridCol>
              </a:tblGrid>
              <a:tr h="362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Accuracy [Tc]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PRS BW, PRBs (or MHz)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SCS, kHz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Repetition factor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Comb size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836650"/>
                  </a:ext>
                </a:extLst>
              </a:tr>
              <a:tr h="547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[</a:t>
                      </a: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Set 1]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534832"/>
                  </a:ext>
                </a:extLst>
              </a:tr>
              <a:tr h="5294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[</a:t>
                      </a: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Set 2]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93299"/>
                  </a:ext>
                </a:extLst>
              </a:tr>
              <a:tr h="17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84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100" strike="sngStrike" dirty="0"/>
              <a:t>SINR side condition for serving/neighbor TRP : FFS</a:t>
            </a:r>
          </a:p>
          <a:p>
            <a:pPr lvl="1"/>
            <a:r>
              <a:rPr lang="en-US" strike="sngStrike" dirty="0"/>
              <a:t>Option 1a: -3dB for serving TRP </a:t>
            </a:r>
          </a:p>
          <a:p>
            <a:pPr lvl="1"/>
            <a:r>
              <a:rPr lang="en-US" strike="sngStrike" dirty="0"/>
              <a:t>Option 1b: -6dB for serving TRP </a:t>
            </a:r>
          </a:p>
          <a:p>
            <a:pPr lvl="1"/>
            <a:r>
              <a:rPr lang="en-US" strike="sngStrike" dirty="0"/>
              <a:t>Option 1c : defining two levels in side conditions for the target (no need to call “serving” or “neighbor”) measured PRS-RSRP: [-3 dB or -6 dB] and [-13 dB].</a:t>
            </a:r>
          </a:p>
          <a:p>
            <a:pPr lvl="1"/>
            <a:r>
              <a:rPr lang="en-US" strike="sngStrike" dirty="0"/>
              <a:t>Option 2: </a:t>
            </a:r>
            <a:r>
              <a:rPr lang="en-GB" strike="sngStrike" dirty="0"/>
              <a:t>for </a:t>
            </a:r>
            <a:r>
              <a:rPr lang="en-GB" strike="sngStrike" dirty="0" err="1"/>
              <a:t>neighbor</a:t>
            </a:r>
            <a:r>
              <a:rPr lang="en-GB" strike="sngStrike" dirty="0"/>
              <a:t> cell/TRPs ONLY</a:t>
            </a:r>
            <a:endParaRPr lang="en-US" strike="sngStrike" dirty="0"/>
          </a:p>
          <a:p>
            <a:pPr lvl="1"/>
            <a:r>
              <a:rPr lang="en-US" strike="sngStrike" dirty="0"/>
              <a:t>Option 3: For the reference cell/TRPs and </a:t>
            </a:r>
            <a:r>
              <a:rPr lang="en-US" strike="sngStrike" dirty="0" err="1"/>
              <a:t>neighbour</a:t>
            </a:r>
            <a:r>
              <a:rPr lang="en-US" strike="sngStrike" dirty="0"/>
              <a:t> cell/TRPs</a:t>
            </a:r>
          </a:p>
          <a:p>
            <a:pPr lvl="2"/>
            <a:r>
              <a:rPr lang="en-GB" strike="sngStrike" dirty="0"/>
              <a:t>Same as that for the reference cell in PRS-RSTD</a:t>
            </a:r>
          </a:p>
          <a:p>
            <a:r>
              <a:rPr lang="en-US" dirty="0">
                <a:solidFill>
                  <a:srgbClr val="00B050"/>
                </a:solidFill>
              </a:rPr>
              <a:t>Define PRS RSRP measurement accuracy requirements for 2 SINR side conditions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SINR side condition #1: [-3 dB or -6 dB].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SINR side condition #2: [-13 dB].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No differentiation between serving and neighbor cell/TRPs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Same side condition apply for FR1 and FR2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whether the test case will cover both side condition</a:t>
            </a:r>
            <a:endParaRPr lang="en-US" strike="sngStrike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Number of samples for PRS RSRP accuracy requirements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Follow the same principle as for RSTD measurement</a:t>
            </a:r>
          </a:p>
          <a:p>
            <a:r>
              <a:rPr lang="en-US" dirty="0"/>
              <a:t>Type of requirements</a:t>
            </a:r>
            <a:r>
              <a:rPr lang="en-US" i="1" dirty="0"/>
              <a:t> :</a:t>
            </a:r>
          </a:p>
          <a:p>
            <a:pPr lvl="1"/>
            <a:r>
              <a:rPr lang="en-US" strike="sngStrike" dirty="0"/>
              <a:t>Option 1. Define ONLY relative accuracy requirements for PRS-RSRP </a:t>
            </a:r>
          </a:p>
          <a:p>
            <a:pPr lvl="1"/>
            <a:r>
              <a:rPr lang="en-US" strike="sngStrike" dirty="0"/>
              <a:t>Option 2</a:t>
            </a:r>
            <a:r>
              <a:rPr lang="en-US" strike="sngStrike" dirty="0">
                <a:solidFill>
                  <a:srgbClr val="00B050"/>
                </a:solidFill>
              </a:rPr>
              <a:t>. </a:t>
            </a:r>
            <a:r>
              <a:rPr lang="en-US" dirty="0">
                <a:solidFill>
                  <a:srgbClr val="00B050"/>
                </a:solidFill>
              </a:rPr>
              <a:t>Define both absolute and relative accuracy requirements for PRS-RSRP </a:t>
            </a:r>
          </a:p>
          <a:p>
            <a:pPr lvl="1"/>
            <a:r>
              <a:rPr lang="en-US" strike="sngStrike" dirty="0"/>
              <a:t>Option 2a.</a:t>
            </a:r>
          </a:p>
          <a:p>
            <a:pPr lvl="2"/>
            <a:r>
              <a:rPr lang="en-GB" strike="sngStrike" dirty="0"/>
              <a:t>At least the absolute accuracy requirements for PRS-RSRP are defined</a:t>
            </a:r>
            <a:endParaRPr lang="en-US" strike="sngStrike" dirty="0"/>
          </a:p>
          <a:p>
            <a:pPr lvl="2"/>
            <a:r>
              <a:rPr lang="en-GB" strike="sngStrike" dirty="0"/>
              <a:t>FFS the need to define relative accuracy requirements for PRS-RSRP </a:t>
            </a:r>
            <a:endParaRPr lang="en-US" strike="sngStrike" dirty="0"/>
          </a:p>
          <a:p>
            <a:r>
              <a:rPr lang="en-US" dirty="0">
                <a:solidFill>
                  <a:srgbClr val="00B050"/>
                </a:solidFill>
              </a:rPr>
              <a:t>How to define the accuracy requirements with the combinations of PRS BW and other parameters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Follow the same principle as for RSTD measurement</a:t>
            </a:r>
            <a:r>
              <a:rPr lang="en-US" sz="3200" dirty="0">
                <a:solidFill>
                  <a:srgbClr val="00B0F0"/>
                </a:solidFill>
              </a:rPr>
              <a:t>, but the parameters can be different</a:t>
            </a:r>
            <a:endParaRPr lang="zh-CN" alt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85000" lnSpcReduction="10000"/>
          </a:bodyPr>
          <a:lstStyle/>
          <a:p>
            <a:r>
              <a:rPr lang="en-US" strike="sngStrike" dirty="0"/>
              <a:t>SINR side condition : FFS on whether to define one or two side conditions</a:t>
            </a:r>
          </a:p>
          <a:p>
            <a:r>
              <a:rPr lang="en-US" dirty="0">
                <a:solidFill>
                  <a:srgbClr val="00B050"/>
                </a:solidFill>
              </a:rPr>
              <a:t>Define UE Rx-Tx time difference measurement accuracy requirements for 2 SINR side conditions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SINR side condition #1: [-3 dB or -6 dB]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SINR side condition #2</a:t>
            </a:r>
            <a:r>
              <a:rPr lang="en-US">
                <a:solidFill>
                  <a:srgbClr val="00B050"/>
                </a:solidFill>
              </a:rPr>
              <a:t>: [-</a:t>
            </a:r>
            <a:r>
              <a:rPr lang="en-US" dirty="0">
                <a:solidFill>
                  <a:srgbClr val="00B050"/>
                </a:solidFill>
              </a:rPr>
              <a:t>13 </a:t>
            </a:r>
            <a:r>
              <a:rPr lang="en-US">
                <a:solidFill>
                  <a:srgbClr val="00B050"/>
                </a:solidFill>
              </a:rPr>
              <a:t>dB]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No differentiation between serving and neighbor cell/TRPs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Same side condition apply for FR1 and FR2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whether the test case will cover both side conditions</a:t>
            </a:r>
            <a:endParaRPr lang="en-US" strike="sngStrike" dirty="0">
              <a:solidFill>
                <a:srgbClr val="00B050"/>
              </a:solidFill>
            </a:endParaRPr>
          </a:p>
          <a:p>
            <a:pPr lvl="0"/>
            <a:r>
              <a:rPr lang="en-US" dirty="0">
                <a:solidFill>
                  <a:srgbClr val="00B050"/>
                </a:solidFill>
              </a:rPr>
              <a:t>Antenna panel assumption: Can follow the same conclusion as for RSTD requirements</a:t>
            </a:r>
          </a:p>
          <a:p>
            <a:r>
              <a:rPr lang="en-GB" dirty="0">
                <a:solidFill>
                  <a:srgbClr val="00B050"/>
                </a:solidFill>
              </a:rPr>
              <a:t>RAN4 to decide on the margin to account for the group delay calibration error for both UE Rx and Tx. The same margin for </a:t>
            </a:r>
            <a:r>
              <a:rPr lang="en-GB" dirty="0" err="1">
                <a:solidFill>
                  <a:srgbClr val="00B050"/>
                </a:solidFill>
              </a:rPr>
              <a:t>gNB</a:t>
            </a:r>
            <a:r>
              <a:rPr lang="en-GB" dirty="0">
                <a:solidFill>
                  <a:srgbClr val="00B050"/>
                </a:solidFill>
              </a:rPr>
              <a:t> can be FFS separately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Applicability of accuracy requirements in the case of </a:t>
            </a:r>
            <a:r>
              <a:rPr lang="en-US" dirty="0" err="1"/>
              <a:t>NTA_offset</a:t>
            </a:r>
            <a:r>
              <a:rPr lang="en-US" dirty="0"/>
              <a:t> change</a:t>
            </a:r>
            <a:r>
              <a:rPr lang="en-US" i="1" dirty="0"/>
              <a:t> : FFS</a:t>
            </a:r>
          </a:p>
          <a:p>
            <a:pPr lvl="1" fontAlgn="auto" hangingPunct="1"/>
            <a:r>
              <a:rPr lang="en-GB" dirty="0"/>
              <a:t>Option 1: RAN4 not to capture applicability of UE Rx-Tx time difference accuracy requirements under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change during the measurement period </a:t>
            </a:r>
          </a:p>
          <a:p>
            <a:pPr lvl="1" fontAlgn="auto" hangingPunct="1"/>
            <a:r>
              <a:rPr lang="en-GB" dirty="0"/>
              <a:t>Option 2: Clarify in section 10.1.25.2 in TS 38.133: “UE Rx-Tx time difference accuracy requirements shall not apply if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defined in Table 7.1.2-2 in 38.133 changes during the UE Rx-Tx measurement period.”</a:t>
            </a:r>
            <a:endParaRPr lang="en-US" dirty="0"/>
          </a:p>
          <a:p>
            <a:r>
              <a:rPr lang="en-GB" dirty="0">
                <a:solidFill>
                  <a:srgbClr val="00B050"/>
                </a:solidFill>
              </a:rPr>
              <a:t>UE Rx-Tx time difference accuracy requirements do NOT apply with HO during the measurement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Applicability of accuracy requirements in the case of cell change which is different from HO: </a:t>
            </a:r>
            <a:r>
              <a:rPr lang="en-US" strike="sngStrike" dirty="0">
                <a:solidFill>
                  <a:srgbClr val="00B0F0"/>
                </a:solidFill>
              </a:rPr>
              <a:t>FFS 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Option 1. The same UE Rx-Tx measurement accuracy requirements shall apply before and after the cell change (not HO) which does not impact SRS configuration, when the UE continues the measurement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Applicability of accuracy requirements under TA adjustment</a:t>
            </a:r>
            <a:r>
              <a:rPr lang="en-US" i="1" dirty="0"/>
              <a:t> : FFS</a:t>
            </a:r>
          </a:p>
          <a:p>
            <a:pPr lvl="1"/>
            <a:r>
              <a:rPr lang="en-GB" dirty="0"/>
              <a:t>Option 1. UE Rx-Tx measurement accuracy requirements shall not apply if the uplink transmission timing changes during the UE Rx-Tx measurement period due to autonomous adjustment or based on network-configured TA</a:t>
            </a:r>
          </a:p>
          <a:p>
            <a:pPr lvl="1"/>
            <a:endParaRPr lang="en-US" dirty="0"/>
          </a:p>
          <a:p>
            <a:r>
              <a:rPr lang="en-US" dirty="0"/>
              <a:t>How to define the accuracy requirements with the combinations of PRS BW and other parameters</a:t>
            </a:r>
          </a:p>
          <a:p>
            <a:pPr lvl="1"/>
            <a:r>
              <a:rPr lang="en-GB" dirty="0"/>
              <a:t> </a:t>
            </a:r>
            <a:r>
              <a:rPr lang="en-US" sz="3200" dirty="0"/>
              <a:t>Follow the same principle for that of RSTD measurement</a:t>
            </a:r>
            <a:endParaRPr lang="zh-CN" altLang="en-US" sz="3200" dirty="0"/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9688</TotalTime>
  <Words>1552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#97-e   Electronic Meeting, Nov. 2 - 13, 2020</vt:lpstr>
      <vt:lpstr>PowerPoint Presentation</vt:lpstr>
      <vt:lpstr>WI Work Plan </vt:lpstr>
      <vt:lpstr>Specification structure 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UE Rx-Tx time difference(1)</vt:lpstr>
      <vt:lpstr>Measurement Accuracy Requirements for UE Rx-Tx time difference(2)</vt:lpstr>
      <vt:lpstr>Test case design principles</vt:lpstr>
      <vt:lpstr>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385</cp:revision>
  <dcterms:created xsi:type="dcterms:W3CDTF">2016-01-12T08:39:50Z</dcterms:created>
  <dcterms:modified xsi:type="dcterms:W3CDTF">2020-11-12T15:27:37Z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