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2" r:id="rId6"/>
    <p:sldId id="313" r:id="rId7"/>
    <p:sldId id="320" r:id="rId8"/>
    <p:sldId id="321" r:id="rId9"/>
    <p:sldId id="322" r:id="rId10"/>
    <p:sldId id="312" r:id="rId11"/>
    <p:sldId id="314" r:id="rId12"/>
    <p:sldId id="318" r:id="rId13"/>
    <p:sldId id="315" r:id="rId14"/>
    <p:sldId id="323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xmlns="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xmlns="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xmlns="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xmlns="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xmlns="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xmlns="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xmlns="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xmlns="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xmlns="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xmlns="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xmlns="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xmlns="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GB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</a:t>
            </a:r>
            <a:r>
              <a:rPr lang="en-GB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97</a:t>
            </a:r>
            <a:r>
              <a:rPr lang="en-US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-e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Meeting, </a:t>
            </a:r>
            <a:r>
              <a:rPr lang="en-US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2–  13 Nov, 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xmlns="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xmlns="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6407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/>
              <a:t>WF on UE PRS measurement requirements</a:t>
            </a:r>
            <a:endParaRPr lang="zh-CN" altLang="en-US" sz="44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xmlns="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54593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zh-CN" dirty="0" smtClean="0"/>
              <a:t>R4-201</a:t>
            </a:r>
            <a:r>
              <a:rPr lang="en-US" altLang="zh-CN" dirty="0" smtClean="0"/>
              <a:t>7143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capability </a:t>
            </a:r>
            <a:r>
              <a:rPr lang="en-US" altLang="zh-CN" sz="3200" dirty="0" smtClean="0"/>
              <a:t>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</a:t>
            </a:r>
            <a:r>
              <a:rPr lang="en-GB" altLang="zh-CN" sz="2400" dirty="0" smtClean="0">
                <a:solidFill>
                  <a:srgbClr val="FF0000"/>
                </a:solidFill>
              </a:rPr>
              <a:t>RAN4#98-e</a:t>
            </a:r>
          </a:p>
          <a:p>
            <a:pPr lvl="1"/>
            <a:r>
              <a:rPr lang="en-GB" altLang="zh-CN" sz="2000" dirty="0" smtClean="0">
                <a:solidFill>
                  <a:srgbClr val="FF0000"/>
                </a:solidFill>
              </a:rPr>
              <a:t>Applicability conditions related to measurement capability 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1: </a:t>
            </a:r>
            <a:r>
              <a:rPr lang="en-US" altLang="zh-CN" sz="1600" dirty="0">
                <a:solidFill>
                  <a:srgbClr val="FF0000"/>
                </a:solidFill>
              </a:rPr>
              <a:t>The measurement requirements do not apply for a PRS resource, if time span of the PRS resource instance is greater than UE reported capability N.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2: </a:t>
            </a:r>
            <a:r>
              <a:rPr lang="en-US" altLang="zh-CN" sz="1600" dirty="0">
                <a:solidFill>
                  <a:srgbClr val="FF0000"/>
                </a:solidFill>
              </a:rPr>
              <a:t>The measurement requirements do not apply for a PRS resource, if the time span of a DL PRS resource instance is greater than the configured measurement gap length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3: </a:t>
            </a:r>
            <a:r>
              <a:rPr lang="en-US" altLang="zh-CN" sz="1600" dirty="0">
                <a:solidFill>
                  <a:srgbClr val="FF0000"/>
                </a:solidFill>
              </a:rPr>
              <a:t>The measurement requirements do not apply for a PRS resource, if the PRS resource is across two sampling duration of N within duration </a:t>
            </a:r>
            <a:r>
              <a:rPr lang="en-US" altLang="zh-CN" sz="1600" dirty="0" err="1">
                <a:solidFill>
                  <a:srgbClr val="FF0000"/>
                </a:solidFill>
              </a:rPr>
              <a:t>Lprs</a:t>
            </a:r>
            <a:r>
              <a:rPr lang="en-US" altLang="zh-CN" sz="1600" dirty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4: none of option 1~3 is needed. It’s already clear from 38.133 that the measurements are performed within the UE capability.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Note</a:t>
            </a:r>
            <a:r>
              <a:rPr lang="en-US" altLang="zh-CN" sz="1600" dirty="0" smtClean="0">
                <a:solidFill>
                  <a:srgbClr val="FF0000"/>
                </a:solidFill>
              </a:rPr>
              <a:t>: option 1~3 are not exclusive with each other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1"/>
            <a:endParaRPr lang="en-US" altLang="zh-CN" sz="2000" dirty="0" smtClean="0">
              <a:solidFill>
                <a:srgbClr val="FF0000"/>
              </a:solidFill>
            </a:endParaRPr>
          </a:p>
          <a:p>
            <a:endParaRPr lang="en-US" altLang="zh-CN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CSSF when configured with PRS measurement</a:t>
            </a:r>
            <a:endParaRPr lang="zh-CN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GB" altLang="zh-CN" sz="2400" dirty="0">
                    <a:solidFill>
                      <a:srgbClr val="FF0000"/>
                    </a:solidFill>
                  </a:rPr>
                  <a:t>Open issues to be discussed at </a:t>
                </a:r>
                <a:r>
                  <a:rPr lang="en-GB" altLang="zh-CN" sz="2400" dirty="0" smtClean="0">
                    <a:solidFill>
                      <a:srgbClr val="FF0000"/>
                    </a:solidFill>
                  </a:rPr>
                  <a:t>RAN4#98-e</a:t>
                </a:r>
                <a:endParaRPr lang="en-US" altLang="zh-CN" sz="24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Condition of long periodicity PRS 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measurement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1a: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* dl-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MutingBitRepetitionFactor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&gt;=160ms</a:t>
                </a:r>
              </a:p>
              <a:p>
                <a:pPr lvl="3"/>
                <a:r>
                  <a:rPr lang="en-US" altLang="zh-CN" sz="1200" dirty="0" smtClean="0">
                    <a:solidFill>
                      <a:srgbClr val="FF0000"/>
                    </a:solidFill>
                  </a:rPr>
                  <a:t>X </a:t>
                </a:r>
                <a:r>
                  <a:rPr lang="en-US" altLang="zh-CN" sz="1200" dirty="0">
                    <a:solidFill>
                      <a:srgbClr val="FF0000"/>
                    </a:solidFill>
                  </a:rPr>
                  <a:t>is the number of consecutive zeros in NR-MutingPattern-r16 for mutingOption1-r16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1b: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max(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* dl-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MutingBitRepetitionFactor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) &gt;=320ms</a:t>
                </a:r>
              </a:p>
              <a:p>
                <a:pPr lvl="3"/>
                <a:r>
                  <a:rPr lang="en-US" altLang="zh-CN" sz="1200" dirty="0" smtClean="0">
                    <a:solidFill>
                      <a:srgbClr val="FF0000"/>
                    </a:solidFill>
                  </a:rPr>
                  <a:t>X </a:t>
                </a:r>
                <a:r>
                  <a:rPr lang="en-US" altLang="zh-CN" sz="1200" dirty="0">
                    <a:solidFill>
                      <a:srgbClr val="FF0000"/>
                    </a:solidFill>
                  </a:rPr>
                  <a:t>is the length of NR-MutingPattern-r16 for mutingOption1-r16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1c: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&gt;=320ms</a:t>
                </a:r>
              </a:p>
              <a:p>
                <a:pPr lvl="3"/>
                <a:r>
                  <a:rPr lang="en-US" altLang="zh-CN" sz="1200" dirty="0" smtClean="0">
                    <a:solidFill>
                      <a:srgbClr val="FF0000"/>
                    </a:solidFill>
                  </a:rPr>
                  <a:t>X </a:t>
                </a:r>
                <a:r>
                  <a:rPr lang="en-US" altLang="zh-CN" sz="1200" dirty="0">
                    <a:solidFill>
                      <a:srgbClr val="FF0000"/>
                    </a:solidFill>
                  </a:rPr>
                  <a:t>is the size of </a:t>
                </a:r>
                <a:r>
                  <a:rPr lang="en-US" altLang="zh-CN" sz="1200" dirty="0" err="1">
                    <a:solidFill>
                      <a:srgbClr val="FF0000"/>
                    </a:solidFill>
                  </a:rPr>
                  <a:t>MutingPattern</a:t>
                </a:r>
                <a:endParaRPr lang="en-US" altLang="zh-CN" sz="1200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1d: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Long-periodicity NR measurements are the measurements with PRS periodicity &gt;160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(with or without muting) or equal 160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(with muting)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2: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Long-periodicity PRS means the PRS periodicity in each frequency layer defined in sub-topic 1-2 is larger than or equal to [320]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endParaRPr lang="en-US" altLang="zh-CN" sz="1600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3: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FFS</a:t>
                </a: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Different resource periodicities in a PRS 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layer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1: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For position frequency layers,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calculate </a:t>
                </a:r>
                <a:r>
                  <a:rPr lang="zh-CN" altLang="zh-CN" sz="1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en-GB" altLang="zh-CN" sz="1600" i="1">
                            <a:solidFill>
                              <a:srgbClr val="FF0000"/>
                            </a:solidFill>
                          </a:rPr>
                          <m:t>𝐶𝑆𝑆𝐹</m:t>
                        </m:r>
                      </m:e>
                      <m:sub>
                        <m:r>
                          <a:rPr lang="en-GB" altLang="zh-CN" sz="1600" i="1">
                            <a:solidFill>
                              <a:srgbClr val="FF0000"/>
                            </a:solidFill>
                          </a:rPr>
                          <m:t>𝑃𝑅𝑆</m:t>
                        </m:r>
                        <m:r>
                          <a:rPr lang="en-GB" altLang="zh-CN" sz="1600" i="1">
                            <a:solidFill>
                              <a:srgbClr val="FF0000"/>
                            </a:solidFill>
                          </a:rPr>
                          <m:t>,</m:t>
                        </m:r>
                        <m:r>
                          <a:rPr lang="en-GB" altLang="zh-CN" sz="1600" i="1">
                            <a:solidFill>
                              <a:srgbClr val="FF0000"/>
                            </a:solidFill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600" dirty="0" smtClean="0">
                    <a:solidFill>
                      <a:srgbClr val="FF0000"/>
                    </a:solidFill>
                  </a:rPr>
                  <a:t> based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on the maximum periodicity across all the PRS resources within each layer and taking into account type1 (inter-period) muting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1a: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Follow the same conclusion of sub-topic 1-2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2: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Not needed. We should take the per-gap approach, as it is in Rel-15.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3: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FFS</a:t>
                </a:r>
                <a:endParaRPr lang="en-US" altLang="zh-CN" sz="1600" dirty="0">
                  <a:solidFill>
                    <a:srgbClr val="FF0000"/>
                  </a:solidFill>
                </a:endParaRPr>
              </a:p>
              <a:p>
                <a:pPr lvl="1"/>
                <a:endParaRPr lang="en-US" altLang="zh-CN" sz="2000" dirty="0" smtClean="0">
                  <a:solidFill>
                    <a:srgbClr val="FF0000"/>
                  </a:solidFill>
                </a:endParaRPr>
              </a:p>
              <a:p>
                <a:endParaRPr lang="en-US" altLang="zh-CN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5" t="-2291" r="-519" b="-4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2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rgbClr val="00B050"/>
                </a:solidFill>
              </a:rPr>
              <a:t>Measurement </a:t>
            </a:r>
            <a:r>
              <a:rPr lang="en-US" altLang="zh-CN" sz="2400" dirty="0">
                <a:solidFill>
                  <a:srgbClr val="00B050"/>
                </a:solidFill>
              </a:rPr>
              <a:t>period extension due to SSB collision</a:t>
            </a:r>
            <a:endParaRPr lang="zh-CN" altLang="zh-CN" sz="2400" dirty="0">
              <a:solidFill>
                <a:srgbClr val="00B050"/>
              </a:solidFill>
            </a:endParaRPr>
          </a:p>
          <a:p>
            <a:pPr lvl="1"/>
            <a:r>
              <a:rPr lang="en-GB" altLang="zh-CN" sz="2000" dirty="0" smtClean="0">
                <a:solidFill>
                  <a:srgbClr val="00B050"/>
                </a:solidFill>
              </a:rPr>
              <a:t>Existing </a:t>
            </a:r>
            <a:r>
              <a:rPr lang="en-GB" altLang="zh-CN" sz="2000" dirty="0">
                <a:solidFill>
                  <a:srgbClr val="00B050"/>
                </a:solidFill>
              </a:rPr>
              <a:t>RSTD measurement period is defined for cases when PRS samples are not dropped.</a:t>
            </a:r>
            <a:endParaRPr lang="zh-CN" altLang="zh-CN" sz="2000" dirty="0">
              <a:solidFill>
                <a:srgbClr val="00B050"/>
              </a:solidFill>
            </a:endParaRPr>
          </a:p>
          <a:p>
            <a:pPr lvl="1"/>
            <a:r>
              <a:rPr lang="en-GB" altLang="zh-CN" sz="2000" dirty="0">
                <a:solidFill>
                  <a:srgbClr val="00B050"/>
                </a:solidFill>
              </a:rPr>
              <a:t>UE is allowed to extend the RSTD measurement period if one or more PRS samples are dropped due to SSB collision, but the exact value is not specified.</a:t>
            </a:r>
            <a:endParaRPr lang="zh-CN" altLang="zh-CN" sz="2000" dirty="0">
              <a:solidFill>
                <a:srgbClr val="00B050"/>
              </a:solidFill>
            </a:endParaRPr>
          </a:p>
          <a:p>
            <a:endParaRPr lang="en-GB" altLang="zh-C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(2)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</a:t>
            </a:r>
            <a:r>
              <a:rPr lang="en-GB" altLang="zh-CN" sz="2400" dirty="0" smtClean="0">
                <a:solidFill>
                  <a:srgbClr val="FF0000"/>
                </a:solidFill>
              </a:rPr>
              <a:t>RAN4#98-e</a:t>
            </a:r>
            <a:endParaRPr lang="en-GB" altLang="zh-CN" sz="2400" dirty="0">
              <a:solidFill>
                <a:srgbClr val="FF0000"/>
              </a:solidFill>
            </a:endParaRPr>
          </a:p>
          <a:p>
            <a:pPr lvl="1"/>
            <a:r>
              <a:rPr lang="en-GB" altLang="zh-CN" sz="2000" dirty="0">
                <a:solidFill>
                  <a:srgbClr val="FF0000"/>
                </a:solidFill>
              </a:rPr>
              <a:t>Calculation of PRS sample duration </a:t>
            </a:r>
            <a:r>
              <a:rPr lang="en-GB" altLang="zh-CN" sz="2000" dirty="0" err="1" smtClean="0">
                <a:solidFill>
                  <a:srgbClr val="FF0000"/>
                </a:solidFill>
              </a:rPr>
              <a:t>Lprs</a:t>
            </a:r>
            <a:endParaRPr lang="en-GB" altLang="zh-CN" sz="2000" dirty="0" smtClean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1: </a:t>
            </a:r>
            <a:r>
              <a:rPr lang="en-US" altLang="zh-CN" sz="1600" dirty="0" smtClean="0">
                <a:solidFill>
                  <a:srgbClr val="FF0000"/>
                </a:solidFill>
              </a:rPr>
              <a:t>The calculation of PRS sample duration should be based on the type (type 1 or type 2) as UE used to report {N,T}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2: </a:t>
            </a:r>
            <a:r>
              <a:rPr lang="en-US" altLang="zh-CN" sz="1600" dirty="0">
                <a:solidFill>
                  <a:srgbClr val="FF0000"/>
                </a:solidFill>
              </a:rPr>
              <a:t>Do not agree with option 1. The sample parameters (e.g., number of repetitions, number of PRS symbols in slot, etc.) are to be defined in the accuracy requirements 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Multiple </a:t>
            </a:r>
            <a:r>
              <a:rPr lang="en-US" altLang="zh-CN" sz="2000" dirty="0">
                <a:solidFill>
                  <a:srgbClr val="FF0000"/>
                </a:solidFill>
              </a:rPr>
              <a:t>PRS periodicities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1: Use </a:t>
            </a:r>
            <a:r>
              <a:rPr lang="en-US" altLang="zh-CN" sz="1600" dirty="0">
                <a:solidFill>
                  <a:srgbClr val="FF0000"/>
                </a:solidFill>
              </a:rPr>
              <a:t>the maximum PRS resource periodicity among all PRS resources in a single positioning frequency layer 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2: </a:t>
            </a:r>
            <a:r>
              <a:rPr lang="en-US" altLang="zh-CN" sz="1600" dirty="0">
                <a:solidFill>
                  <a:srgbClr val="FF0000"/>
                </a:solidFill>
              </a:rPr>
              <a:t>Use the least common multiple of PRS periodicities among all PRS resources in a single positioning frequency layer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3: </a:t>
            </a:r>
            <a:r>
              <a:rPr lang="en-US" altLang="zh-CN" sz="1600" dirty="0">
                <a:solidFill>
                  <a:srgbClr val="FF0000"/>
                </a:solidFill>
              </a:rPr>
              <a:t>In Rel-16, RAN4 requirements should apply only for PRS periodicities that are multiples of 5 </a:t>
            </a:r>
            <a:r>
              <a:rPr lang="en-US" altLang="zh-CN" sz="1600" dirty="0" err="1">
                <a:solidFill>
                  <a:srgbClr val="FF0000"/>
                </a:solidFill>
              </a:rPr>
              <a:t>ms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4: </a:t>
            </a:r>
            <a:r>
              <a:rPr lang="en-US" altLang="zh-CN" sz="1600" dirty="0">
                <a:solidFill>
                  <a:srgbClr val="FF0000"/>
                </a:solidFill>
              </a:rPr>
              <a:t>FFS, consider the case where e.g. not all PRS resources or resource sets are in gaps</a:t>
            </a:r>
            <a:r>
              <a:rPr lang="en-US" altLang="zh-CN" sz="1600" dirty="0" smtClean="0">
                <a:solidFill>
                  <a:srgbClr val="FF0000"/>
                </a:solidFill>
              </a:rPr>
              <a:t>.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2000" dirty="0">
                <a:solidFill>
                  <a:srgbClr val="FF0000"/>
                </a:solidFill>
              </a:rPr>
              <a:t>period when configured with PRS-RSRP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1: </a:t>
            </a:r>
            <a:r>
              <a:rPr lang="en-US" altLang="zh-CN" sz="1600" dirty="0">
                <a:solidFill>
                  <a:srgbClr val="FF0000"/>
                </a:solidFill>
              </a:rPr>
              <a:t>RSTD measurement period shall not be impacted by PRS-RSRP measurement.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2: </a:t>
            </a:r>
            <a:r>
              <a:rPr lang="en-US" altLang="zh-CN" sz="1600" dirty="0">
                <a:solidFill>
                  <a:srgbClr val="FF0000"/>
                </a:solidFill>
              </a:rPr>
              <a:t>When RSTD is configured together with PRS-RSRP and the required PRS-RSRP measurement period is longer than that for RSTD (configured without RSTD), then the RSTD measurement continues over the entire PRS-RSRP measurement </a:t>
            </a:r>
            <a:r>
              <a:rPr lang="en-US" altLang="zh-CN" sz="1600" dirty="0" smtClean="0">
                <a:solidFill>
                  <a:srgbClr val="FF0000"/>
                </a:solidFill>
              </a:rPr>
              <a:t>period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3: </a:t>
            </a:r>
            <a:r>
              <a:rPr lang="en-US" altLang="zh-CN" sz="1600" dirty="0">
                <a:solidFill>
                  <a:srgbClr val="FF0000"/>
                </a:solidFill>
              </a:rPr>
              <a:t>PRS-RSRP measurement period is the same as that for RSTD, while the accuracy requirements are met for both PRS-RSRP and RSTD.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Consider the following two scenarios:</a:t>
            </a:r>
          </a:p>
          <a:p>
            <a:pPr lvl="3"/>
            <a:r>
              <a:rPr lang="en-US" altLang="zh-CN" sz="1200" dirty="0" smtClean="0">
                <a:solidFill>
                  <a:srgbClr val="FF0000"/>
                </a:solidFill>
              </a:rPr>
              <a:t>Scenario </a:t>
            </a:r>
            <a:r>
              <a:rPr lang="en-US" altLang="zh-CN" sz="1200" dirty="0">
                <a:solidFill>
                  <a:srgbClr val="FF0000"/>
                </a:solidFill>
              </a:rPr>
              <a:t>1: UE being configured to do DL-TDOA only</a:t>
            </a:r>
          </a:p>
          <a:p>
            <a:pPr lvl="3"/>
            <a:r>
              <a:rPr lang="en-US" altLang="zh-CN" sz="1200" dirty="0" smtClean="0">
                <a:solidFill>
                  <a:srgbClr val="FF0000"/>
                </a:solidFill>
              </a:rPr>
              <a:t>Scenario </a:t>
            </a:r>
            <a:r>
              <a:rPr lang="en-US" altLang="zh-CN" sz="1200" dirty="0">
                <a:solidFill>
                  <a:srgbClr val="FF0000"/>
                </a:solidFill>
              </a:rPr>
              <a:t>2: UE being configured to do both DL-TDOA and DL-</a:t>
            </a:r>
            <a:r>
              <a:rPr lang="en-US" altLang="zh-CN" sz="1200" dirty="0" err="1">
                <a:solidFill>
                  <a:srgbClr val="FF0000"/>
                </a:solidFill>
              </a:rPr>
              <a:t>AoD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lvl="2"/>
            <a:endParaRPr lang="en-US" altLang="zh-CN" sz="1600" dirty="0" smtClean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</a:t>
            </a:r>
            <a:r>
              <a:rPr lang="en-US" altLang="zh-CN" sz="3200" dirty="0" smtClean="0"/>
              <a:t>(3)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</a:t>
            </a:r>
            <a:r>
              <a:rPr lang="en-GB" altLang="zh-CN" sz="2400" dirty="0" smtClean="0">
                <a:solidFill>
                  <a:srgbClr val="FF0000"/>
                </a:solidFill>
              </a:rPr>
              <a:t>RAN4#98-e</a:t>
            </a:r>
            <a:endParaRPr lang="en-GB" altLang="zh-CN" sz="2400" dirty="0">
              <a:solidFill>
                <a:srgbClr val="FF0000"/>
              </a:solidFill>
            </a:endParaRP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2000" dirty="0">
                <a:solidFill>
                  <a:srgbClr val="FF0000"/>
                </a:solidFill>
              </a:rPr>
              <a:t>period of multiple PRS layers – overlapping </a:t>
            </a:r>
            <a:r>
              <a:rPr lang="en-US" altLang="zh-CN" sz="2000" dirty="0" smtClean="0">
                <a:solidFill>
                  <a:srgbClr val="FF0000"/>
                </a:solidFill>
              </a:rPr>
              <a:t>case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1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3"/>
            <a:r>
              <a:rPr lang="en-US" altLang="zh-CN" sz="1200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1200" dirty="0">
                <a:solidFill>
                  <a:srgbClr val="FF0000"/>
                </a:solidFill>
              </a:rPr>
              <a:t>period of multiple PRS layers is defined as summation of the measurement period in each frequency layer </a:t>
            </a:r>
          </a:p>
          <a:p>
            <a:pPr lvl="3"/>
            <a:r>
              <a:rPr lang="en-US" altLang="zh-CN" sz="1200" dirty="0" smtClean="0">
                <a:solidFill>
                  <a:srgbClr val="FF0000"/>
                </a:solidFill>
              </a:rPr>
              <a:t>CSSF </a:t>
            </a:r>
            <a:r>
              <a:rPr lang="en-US" altLang="zh-CN" sz="1200" dirty="0">
                <a:solidFill>
                  <a:srgbClr val="FF0000"/>
                </a:solidFill>
              </a:rPr>
              <a:t>is only for the MG sharing between PRS and RRM layers. Count only a single PRS layer for a gap occasion in CSSF calculation for both PRS and RRM layers.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2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CSSF is used for PRS measurements as for other NR </a:t>
            </a:r>
            <a:r>
              <a:rPr lang="en-US" altLang="zh-CN" sz="1200" dirty="0" smtClean="0">
                <a:solidFill>
                  <a:srgbClr val="FF0000"/>
                </a:solidFill>
              </a:rPr>
              <a:t>measurements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Measurement </a:t>
            </a:r>
            <a:r>
              <a:rPr lang="en-US" altLang="zh-CN" sz="1200" dirty="0" smtClean="0">
                <a:solidFill>
                  <a:srgbClr val="FF0000"/>
                </a:solidFill>
              </a:rPr>
              <a:t>period</a:t>
            </a:r>
            <a:endParaRPr lang="en-US" altLang="zh-CN" sz="1200" dirty="0" smtClean="0">
              <a:solidFill>
                <a:srgbClr val="FF0000"/>
              </a:solidFill>
            </a:endParaRPr>
          </a:p>
          <a:p>
            <a:pPr lvl="2" algn="ctr"/>
            <a:r>
              <a:rPr lang="en-US" altLang="zh-CN" sz="16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smtClean="0">
                <a:solidFill>
                  <a:srgbClr val="FF0000"/>
                </a:solidFill>
              </a:rPr>
              <a:t>RSTD</a:t>
            </a:r>
            <a:r>
              <a:rPr lang="en-US" altLang="zh-CN" sz="1600" baseline="-25000" dirty="0">
                <a:solidFill>
                  <a:srgbClr val="FF0000"/>
                </a:solidFill>
              </a:rPr>
              <a:t>, Total </a:t>
            </a:r>
            <a:r>
              <a:rPr lang="en-US" altLang="zh-CN" sz="1600" dirty="0">
                <a:solidFill>
                  <a:srgbClr val="FF0000"/>
                </a:solidFill>
              </a:rPr>
              <a:t>= maxi (</a:t>
            </a:r>
            <a:r>
              <a:rPr lang="en-US" altLang="zh-CN" sz="1600" dirty="0" err="1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err="1">
                <a:solidFill>
                  <a:srgbClr val="FF0000"/>
                </a:solidFill>
              </a:rPr>
              <a:t>RSTD,i</a:t>
            </a:r>
            <a:r>
              <a:rPr lang="en-US" altLang="zh-CN" sz="1600" dirty="0">
                <a:solidFill>
                  <a:srgbClr val="FF0000"/>
                </a:solidFill>
              </a:rPr>
              <a:t>).</a:t>
            </a: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2000" dirty="0">
                <a:solidFill>
                  <a:srgbClr val="FF0000"/>
                </a:solidFill>
              </a:rPr>
              <a:t>period of multiple PRS layers – </a:t>
            </a:r>
            <a:r>
              <a:rPr lang="en-US" altLang="zh-CN" sz="2000" dirty="0" smtClean="0">
                <a:solidFill>
                  <a:srgbClr val="FF0000"/>
                </a:solidFill>
              </a:rPr>
              <a:t>non-overlapping </a:t>
            </a:r>
            <a:r>
              <a:rPr lang="en-US" altLang="zh-CN" sz="2000" dirty="0">
                <a:solidFill>
                  <a:srgbClr val="FF0000"/>
                </a:solidFill>
              </a:rPr>
              <a:t>case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1: </a:t>
            </a:r>
            <a:r>
              <a:rPr lang="en-US" altLang="zh-CN" sz="1600" dirty="0">
                <a:solidFill>
                  <a:srgbClr val="FF0000"/>
                </a:solidFill>
              </a:rPr>
              <a:t>If such scenario is considered as a rare case, then adopt the sum approach; If such scenario is considered as a typical case, then adopt the max approach to reduce the measurement delay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2: </a:t>
            </a:r>
            <a:r>
              <a:rPr lang="en-US" altLang="zh-CN" sz="1600" dirty="0">
                <a:solidFill>
                  <a:srgbClr val="FF0000"/>
                </a:solidFill>
              </a:rPr>
              <a:t>Same requirements as for overlapping case (sum approach)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3</a:t>
            </a:r>
            <a:r>
              <a:rPr lang="en-US" altLang="zh-CN" sz="1600" dirty="0">
                <a:solidFill>
                  <a:srgbClr val="FF0000"/>
                </a:solidFill>
              </a:rPr>
              <a:t>: CSSF is used for PRS measurements as for other NR measurements. Measurement period for the non-sharing case shall be: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2" algn="ctr"/>
            <a:r>
              <a:rPr lang="en-US" altLang="zh-CN" sz="16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smtClean="0">
                <a:solidFill>
                  <a:srgbClr val="FF0000"/>
                </a:solidFill>
              </a:rPr>
              <a:t>RSTD</a:t>
            </a:r>
            <a:r>
              <a:rPr lang="en-US" altLang="zh-CN" sz="1600" baseline="-25000" dirty="0">
                <a:solidFill>
                  <a:srgbClr val="FF0000"/>
                </a:solidFill>
              </a:rPr>
              <a:t>, Total </a:t>
            </a:r>
            <a:r>
              <a:rPr lang="en-US" altLang="zh-CN" sz="1600" dirty="0">
                <a:solidFill>
                  <a:srgbClr val="FF0000"/>
                </a:solidFill>
              </a:rPr>
              <a:t>= maxi (</a:t>
            </a:r>
            <a:r>
              <a:rPr lang="en-US" altLang="zh-CN" sz="1600" dirty="0" err="1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err="1">
                <a:solidFill>
                  <a:srgbClr val="FF0000"/>
                </a:solidFill>
              </a:rPr>
              <a:t>RSTD,i</a:t>
            </a:r>
            <a:r>
              <a:rPr lang="en-US" altLang="zh-CN" sz="1600" dirty="0">
                <a:solidFill>
                  <a:srgbClr val="FF0000"/>
                </a:solidFill>
              </a:rPr>
              <a:t>)</a:t>
            </a:r>
          </a:p>
          <a:p>
            <a:pPr lvl="2"/>
            <a:endParaRPr lang="en-US" altLang="zh-CN" sz="1600" dirty="0" smtClean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</a:t>
            </a:r>
            <a:r>
              <a:rPr lang="en-US" altLang="zh-CN" sz="3200" dirty="0" smtClean="0"/>
              <a:t>PRS-RSRP </a:t>
            </a:r>
            <a:r>
              <a:rPr lang="en-US" altLang="zh-CN" sz="3200" dirty="0"/>
              <a:t>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rgbClr val="00B050"/>
                </a:solidFill>
              </a:rPr>
              <a:t>Measurement </a:t>
            </a:r>
            <a:r>
              <a:rPr lang="en-US" altLang="zh-CN" sz="2400" dirty="0">
                <a:solidFill>
                  <a:srgbClr val="00B050"/>
                </a:solidFill>
              </a:rPr>
              <a:t>period extension due to SSB collision</a:t>
            </a:r>
          </a:p>
          <a:p>
            <a:pPr lvl="1"/>
            <a:r>
              <a:rPr lang="en-US" altLang="zh-CN" sz="2000" dirty="0" smtClean="0">
                <a:solidFill>
                  <a:srgbClr val="00B050"/>
                </a:solidFill>
              </a:rPr>
              <a:t>Follow </a:t>
            </a:r>
            <a:r>
              <a:rPr lang="en-US" altLang="zh-CN" sz="2000" dirty="0">
                <a:solidFill>
                  <a:srgbClr val="00B050"/>
                </a:solidFill>
              </a:rPr>
              <a:t>the same conclusion for </a:t>
            </a:r>
            <a:r>
              <a:rPr lang="en-US" altLang="zh-CN" sz="2000" dirty="0" smtClean="0">
                <a:solidFill>
                  <a:srgbClr val="00B050"/>
                </a:solidFill>
              </a:rPr>
              <a:t>RSTD </a:t>
            </a:r>
            <a:endParaRPr lang="en-US" altLang="zh-CN" sz="2000" dirty="0">
              <a:solidFill>
                <a:srgbClr val="00B050"/>
              </a:solidFill>
            </a:endParaRP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overlapping case</a:t>
            </a:r>
          </a:p>
          <a:p>
            <a:pPr lvl="1"/>
            <a:r>
              <a:rPr lang="en-US" altLang="zh-CN" sz="2000" dirty="0" smtClean="0">
                <a:solidFill>
                  <a:srgbClr val="00B050"/>
                </a:solidFill>
              </a:rPr>
              <a:t>Follow </a:t>
            </a:r>
            <a:r>
              <a:rPr lang="en-US" altLang="zh-CN" sz="2000" dirty="0">
                <a:solidFill>
                  <a:srgbClr val="00B050"/>
                </a:solidFill>
              </a:rPr>
              <a:t>the same conclusion for </a:t>
            </a:r>
            <a:r>
              <a:rPr lang="en-US" altLang="zh-CN" sz="2000" dirty="0" smtClean="0">
                <a:solidFill>
                  <a:srgbClr val="00B050"/>
                </a:solidFill>
              </a:rPr>
              <a:t>RSTD. </a:t>
            </a:r>
            <a:endParaRPr lang="en-US" altLang="zh-CN" sz="2000" dirty="0">
              <a:solidFill>
                <a:srgbClr val="00B050"/>
              </a:solidFill>
            </a:endParaRP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non-overlapping case</a:t>
            </a:r>
          </a:p>
          <a:p>
            <a:pPr lvl="1"/>
            <a:r>
              <a:rPr lang="en-US" altLang="zh-CN" sz="2000" dirty="0" smtClean="0">
                <a:solidFill>
                  <a:srgbClr val="00B050"/>
                </a:solidFill>
              </a:rPr>
              <a:t>Follow </a:t>
            </a:r>
            <a:r>
              <a:rPr lang="en-US" altLang="zh-CN" sz="2000" dirty="0">
                <a:solidFill>
                  <a:srgbClr val="00B050"/>
                </a:solidFill>
              </a:rPr>
              <a:t>the same conclusion for </a:t>
            </a:r>
            <a:r>
              <a:rPr lang="en-US" altLang="zh-CN" sz="2000" dirty="0" smtClean="0">
                <a:solidFill>
                  <a:srgbClr val="00B050"/>
                </a:solidFill>
              </a:rPr>
              <a:t>RSTD. 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r>
              <a:rPr lang="en-US" altLang="zh-CN" sz="2400" dirty="0" smtClean="0">
                <a:solidFill>
                  <a:srgbClr val="7030A0"/>
                </a:solidFill>
              </a:rPr>
              <a:t>Measurement period of PRS-RSRP when configured with RSTD or UE Rx-</a:t>
            </a:r>
            <a:r>
              <a:rPr lang="en-US" altLang="zh-CN" sz="2400" dirty="0" err="1" smtClean="0">
                <a:solidFill>
                  <a:srgbClr val="7030A0"/>
                </a:solidFill>
              </a:rPr>
              <a:t>Tx</a:t>
            </a:r>
            <a:endParaRPr lang="en-US" altLang="zh-CN" sz="2400" dirty="0" smtClean="0">
              <a:solidFill>
                <a:srgbClr val="7030A0"/>
              </a:solidFill>
            </a:endParaRPr>
          </a:p>
          <a:p>
            <a:pPr lvl="1"/>
            <a:r>
              <a:rPr lang="en-US" altLang="zh-CN" sz="2000" dirty="0" smtClean="0">
                <a:solidFill>
                  <a:srgbClr val="7030A0"/>
                </a:solidFill>
              </a:rPr>
              <a:t>Follow the same conclusion for RSTD</a:t>
            </a:r>
            <a:endParaRPr lang="en-US" altLang="zh-CN" sz="2000" dirty="0">
              <a:solidFill>
                <a:srgbClr val="7030A0"/>
              </a:solidFill>
            </a:endParaRPr>
          </a:p>
          <a:p>
            <a:endParaRPr lang="en-GB" altLang="zh-C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</a:t>
            </a:r>
            <a:r>
              <a:rPr lang="en-US" altLang="zh-CN" sz="3200" dirty="0" smtClean="0"/>
              <a:t>PRS-RSRP </a:t>
            </a:r>
            <a:r>
              <a:rPr lang="en-US" altLang="zh-CN" sz="3200" dirty="0"/>
              <a:t>(2)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/>
          </a:bodyPr>
          <a:lstStyle/>
          <a:p>
            <a:r>
              <a:rPr lang="en-GB" altLang="zh-CN" sz="2400" strike="sngStrike" dirty="0">
                <a:solidFill>
                  <a:srgbClr val="FF0000"/>
                </a:solidFill>
              </a:rPr>
              <a:t>Open issues to be discussed at </a:t>
            </a:r>
            <a:r>
              <a:rPr lang="en-GB" altLang="zh-CN" sz="2400" strike="sngStrike" dirty="0" smtClean="0">
                <a:solidFill>
                  <a:srgbClr val="FF0000"/>
                </a:solidFill>
              </a:rPr>
              <a:t>RAN4#98-e</a:t>
            </a:r>
            <a:endParaRPr lang="en-GB" altLang="zh-CN" sz="2400" strike="sngStrike" dirty="0">
              <a:solidFill>
                <a:srgbClr val="FF0000"/>
              </a:solidFill>
            </a:endParaRPr>
          </a:p>
          <a:p>
            <a:pPr lvl="1"/>
            <a:r>
              <a:rPr lang="en-US" altLang="zh-CN" sz="2000" strike="sngStrike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2000" strike="sngStrike" dirty="0">
                <a:solidFill>
                  <a:srgbClr val="FF0000"/>
                </a:solidFill>
              </a:rPr>
              <a:t>period of </a:t>
            </a:r>
            <a:r>
              <a:rPr lang="en-US" altLang="zh-CN" sz="2000" strike="sngStrike" dirty="0" smtClean="0">
                <a:solidFill>
                  <a:srgbClr val="FF0000"/>
                </a:solidFill>
              </a:rPr>
              <a:t>PRS-RSRP</a:t>
            </a:r>
          </a:p>
          <a:p>
            <a:pPr lvl="2"/>
            <a:r>
              <a:rPr lang="en-US" altLang="zh-CN" sz="1600" strike="sngStrike" dirty="0" smtClean="0">
                <a:solidFill>
                  <a:srgbClr val="FF0000"/>
                </a:solidFill>
              </a:rPr>
              <a:t>Option 1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(Ericsson): When PRS-RSRP is configured together with RSTD/UE Rx-</a:t>
            </a:r>
            <a:r>
              <a:rPr lang="en-US" altLang="zh-CN" sz="1600" strike="sngStrike" dirty="0" err="1">
                <a:solidFill>
                  <a:srgbClr val="FF0000"/>
                </a:solidFill>
              </a:rPr>
              <a:t>Tx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 and the required PRS-RSRP measurement period is shorter than that for RSTD/UE Rx-</a:t>
            </a:r>
            <a:r>
              <a:rPr lang="en-US" altLang="zh-CN" sz="1600" strike="sngStrike" dirty="0" err="1">
                <a:solidFill>
                  <a:srgbClr val="FF0000"/>
                </a:solidFill>
              </a:rPr>
              <a:t>Tx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 (configured without PRS-RSRP), then the PRS-RSRP measurement continues over the entire RSTD/UE Rx-</a:t>
            </a:r>
            <a:r>
              <a:rPr lang="en-US" altLang="zh-CN" sz="1600" strike="sngStrike" dirty="0" err="1">
                <a:solidFill>
                  <a:srgbClr val="FF0000"/>
                </a:solidFill>
              </a:rPr>
              <a:t>Tx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 measurement </a:t>
            </a:r>
            <a:r>
              <a:rPr lang="en-US" altLang="zh-CN" sz="1600" strike="sngStrike" dirty="0" smtClean="0">
                <a:solidFill>
                  <a:srgbClr val="FF0000"/>
                </a:solidFill>
              </a:rPr>
              <a:t>period</a:t>
            </a:r>
          </a:p>
          <a:p>
            <a:pPr lvl="2"/>
            <a:r>
              <a:rPr lang="en-US" altLang="zh-CN" sz="1600" strike="sngStrike" dirty="0" smtClean="0">
                <a:solidFill>
                  <a:srgbClr val="FF0000"/>
                </a:solidFill>
              </a:rPr>
              <a:t>Other options not precluded</a:t>
            </a:r>
            <a:endParaRPr lang="en-US" altLang="zh-CN" sz="16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5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z="2400" dirty="0" smtClean="0">
                <a:solidFill>
                  <a:srgbClr val="00B050"/>
                </a:solidFill>
              </a:rPr>
              <a:t>Measurement </a:t>
            </a:r>
            <a:r>
              <a:rPr lang="en-US" altLang="zh-CN" sz="2400" dirty="0">
                <a:solidFill>
                  <a:srgbClr val="00B050"/>
                </a:solidFill>
              </a:rPr>
              <a:t>period extension due to SSB collision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when configured with </a:t>
            </a:r>
            <a:r>
              <a:rPr lang="en-US" altLang="zh-CN" sz="2400" dirty="0" smtClean="0">
                <a:solidFill>
                  <a:srgbClr val="00B050"/>
                </a:solidFill>
              </a:rPr>
              <a:t>PRS-RSRP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r>
              <a:rPr lang="en-US" altLang="zh-CN" sz="2400" dirty="0" smtClean="0">
                <a:solidFill>
                  <a:srgbClr val="00B050"/>
                </a:solidFill>
              </a:rPr>
              <a:t>Measurement </a:t>
            </a:r>
            <a:r>
              <a:rPr lang="en-US" altLang="zh-CN" sz="2400" dirty="0">
                <a:solidFill>
                  <a:srgbClr val="00B050"/>
                </a:solidFill>
              </a:rPr>
              <a:t>period of multiple PRS layers – 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non-overlapping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r>
              <a:rPr lang="en-US" altLang="zh-CN" dirty="0">
                <a:solidFill>
                  <a:srgbClr val="7030A0"/>
                </a:solidFill>
              </a:rPr>
              <a:t>SRS/PRS being in same band</a:t>
            </a:r>
          </a:p>
          <a:p>
            <a:pPr lvl="1"/>
            <a:r>
              <a:rPr lang="en-US" altLang="zh-CN" sz="2500" dirty="0" smtClean="0">
                <a:solidFill>
                  <a:srgbClr val="7030A0"/>
                </a:solidFill>
              </a:rPr>
              <a:t>Option 2: </a:t>
            </a:r>
            <a:r>
              <a:rPr lang="en-US" altLang="zh-CN" sz="2500" dirty="0">
                <a:solidFill>
                  <a:srgbClr val="7030A0"/>
                </a:solidFill>
              </a:rPr>
              <a:t>Basic requirements for UE Rx-</a:t>
            </a:r>
            <a:r>
              <a:rPr lang="en-US" altLang="zh-CN" sz="2500" dirty="0" err="1">
                <a:solidFill>
                  <a:srgbClr val="7030A0"/>
                </a:solidFill>
              </a:rPr>
              <a:t>Tx</a:t>
            </a:r>
            <a:r>
              <a:rPr lang="en-US" altLang="zh-CN" sz="2500" dirty="0">
                <a:solidFill>
                  <a:srgbClr val="7030A0"/>
                </a:solidFill>
              </a:rPr>
              <a:t> time difference measurements shall be based on the assumption that positioning SRS resources are in the same band as PRS frequency layer</a:t>
            </a:r>
            <a:endParaRPr lang="zh-CN" altLang="zh-CN" sz="2500" dirty="0">
              <a:solidFill>
                <a:srgbClr val="7030A0"/>
              </a:solidFill>
            </a:endParaRPr>
          </a:p>
          <a:p>
            <a:pPr lvl="1"/>
            <a:endParaRPr lang="en-US" altLang="zh-CN" sz="2000" dirty="0">
              <a:solidFill>
                <a:srgbClr val="7030A0"/>
              </a:solidFill>
            </a:endParaRPr>
          </a:p>
          <a:p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07678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(2)</a:t>
            </a:r>
            <a:endParaRPr lang="zh-CN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82983" y="1340768"/>
                <a:ext cx="8229600" cy="5544616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GB" altLang="zh-CN" dirty="0">
                    <a:solidFill>
                      <a:srgbClr val="FF0000"/>
                    </a:solidFill>
                  </a:rPr>
                  <a:t>Open issues to be discussed at </a:t>
                </a:r>
                <a:r>
                  <a:rPr lang="en-GB" altLang="zh-CN" dirty="0" smtClean="0">
                    <a:solidFill>
                      <a:srgbClr val="FF0000"/>
                    </a:solidFill>
                  </a:rPr>
                  <a:t>RAN4#98-e</a:t>
                </a:r>
                <a:endParaRPr lang="en-US" altLang="zh-CN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>
                    <a:solidFill>
                      <a:srgbClr val="FF0000"/>
                    </a:solidFill>
                  </a:rPr>
                  <a:t>Whether SRS periodicity should be accounted in measurement period</a:t>
                </a:r>
              </a:p>
              <a:p>
                <a:pPr lvl="2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1: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No</a:t>
                </a:r>
              </a:p>
              <a:p>
                <a:pPr lvl="2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2: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Yes,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UERxTx</m:t>
                        </m:r>
                        <m: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Total</m:t>
                        </m:r>
                      </m:sub>
                    </m:sSub>
                  </m:oMath>
                </a14:m>
                <a:r>
                  <a:rPr lang="en-US" altLang="zh-CN" sz="2000" dirty="0" smtClean="0">
                    <a:solidFill>
                      <a:srgbClr val="FF0000"/>
                    </a:solidFill>
                  </a:rPr>
                  <a:t> can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be extended if the SRS periodicity is longer than </a:t>
                </a:r>
                <a:r>
                  <a:rPr lang="en-GB" altLang="zh-CN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max(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PRS</m:t>
                        </m:r>
                        <m: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GB" altLang="zh-CN" sz="2000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zh-CN" altLang="zh-CN" sz="2000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 smtClean="0">
                    <a:solidFill>
                      <a:srgbClr val="FF0000"/>
                    </a:solidFill>
                  </a:rPr>
                  <a:t>Whether 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SRS dropping should be accounted in measurement period</a:t>
                </a:r>
              </a:p>
              <a:p>
                <a:pPr lvl="2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1: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No</a:t>
                </a:r>
              </a:p>
              <a:p>
                <a:pPr lvl="2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3b: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UE is allowed to extend the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measurement period (clarified in the requirements), but the exact value is not specified.</a:t>
                </a:r>
              </a:p>
              <a:p>
                <a:pPr lvl="2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3c: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The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requirements apply, regardless of how many SRS are dropped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.</a:t>
                </a:r>
                <a:endParaRPr lang="zh-CN" altLang="zh-CN" sz="2000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 smtClean="0">
                    <a:solidFill>
                      <a:srgbClr val="FF0000"/>
                    </a:solidFill>
                  </a:rPr>
                  <a:t>SRS/PRS proximity</a:t>
                </a:r>
              </a:p>
              <a:p>
                <a:pPr lvl="2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1: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The measurement requirements are applicable only if any SRS transmission is within [-X, X] 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msec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of at least one DL PRS resource of each of the TRPs in the assistance data. Accuracy requirements is independent of PRS and SRS separation. </a:t>
                </a:r>
              </a:p>
              <a:p>
                <a:pPr lvl="3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1a: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X=50ms</a:t>
                </a:r>
              </a:p>
              <a:p>
                <a:pPr lvl="3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1b: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X=160ms</a:t>
                </a:r>
              </a:p>
              <a:p>
                <a:pPr lvl="3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1c: X=25ms</a:t>
                </a:r>
              </a:p>
              <a:p>
                <a:pPr lvl="3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1d: X=80ms</a:t>
                </a:r>
                <a:endParaRPr lang="en-US" altLang="zh-CN" sz="1600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2: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The requirements for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apply regardless of the time separation between SRS and PRS (LTE approach)</a:t>
                </a:r>
              </a:p>
              <a:p>
                <a:pPr lvl="2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3: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The requirements for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apply provided MIN(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Tsrs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, 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) ≤ 2*X; X = FFS (we can accept X = 160 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ms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).</a:t>
                </a:r>
                <a:endParaRPr lang="en-US" altLang="zh-CN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2983" y="1340768"/>
                <a:ext cx="8229600" cy="5544616"/>
              </a:xfrm>
              <a:blipFill rotWithShape="0">
                <a:blip r:embed="rId2"/>
                <a:stretch>
                  <a:fillRect l="-1037" t="-2090" b="-9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6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453612"/>
            <a:ext cx="8229600" cy="5141168"/>
          </a:xfrm>
        </p:spPr>
        <p:txBody>
          <a:bodyPr>
            <a:normAutofit fontScale="62500" lnSpcReduction="20000"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</a:t>
            </a:r>
            <a:r>
              <a:rPr lang="en-GB" altLang="zh-CN" dirty="0" smtClean="0">
                <a:solidFill>
                  <a:srgbClr val="FF0000"/>
                </a:solidFill>
              </a:rPr>
              <a:t>RAN4#98-e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2400" dirty="0" smtClean="0">
                <a:solidFill>
                  <a:srgbClr val="FF0000"/>
                </a:solidFill>
              </a:rPr>
              <a:t>period in case of TA change (due to TA command)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2000" dirty="0" smtClean="0">
                <a:solidFill>
                  <a:srgbClr val="FF0000"/>
                </a:solidFill>
              </a:rPr>
              <a:t>1: </a:t>
            </a:r>
            <a:r>
              <a:rPr lang="en-US" altLang="zh-CN" sz="2000" dirty="0">
                <a:solidFill>
                  <a:srgbClr val="FF0000"/>
                </a:solidFill>
              </a:rPr>
              <a:t>UE should continue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(existing requirements are applicable)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2000" dirty="0" smtClean="0">
                <a:solidFill>
                  <a:srgbClr val="FF0000"/>
                </a:solidFill>
              </a:rPr>
              <a:t>2a: </a:t>
            </a:r>
            <a:r>
              <a:rPr lang="en-US" altLang="zh-CN" sz="2000" dirty="0">
                <a:solidFill>
                  <a:srgbClr val="FF0000"/>
                </a:solidFill>
              </a:rPr>
              <a:t>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if the uplink transmission timing (autonomous or based on network-configured TA) changes during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period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2000" dirty="0" smtClean="0">
                <a:solidFill>
                  <a:srgbClr val="FF0000"/>
                </a:solidFill>
              </a:rPr>
              <a:t>2b: </a:t>
            </a:r>
            <a:r>
              <a:rPr lang="en-US" altLang="zh-CN" sz="2000" dirty="0">
                <a:solidFill>
                  <a:srgbClr val="FF0000"/>
                </a:solidFill>
              </a:rPr>
              <a:t>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requirements are not applicable if TA change is received during the measurement period</a:t>
            </a:r>
            <a:r>
              <a:rPr lang="en-US" altLang="zh-CN" sz="2000" dirty="0" smtClean="0">
                <a:solidFill>
                  <a:srgbClr val="FF0000"/>
                </a:solidFill>
              </a:rPr>
              <a:t>.</a:t>
            </a:r>
            <a:endParaRPr lang="zh-CN" altLang="zh-CN" sz="20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2400" dirty="0">
                <a:solidFill>
                  <a:srgbClr val="FF0000"/>
                </a:solidFill>
              </a:rPr>
              <a:t>period in case of TA change (due to UE autonomous adjustment)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2000" dirty="0" smtClean="0">
                <a:solidFill>
                  <a:srgbClr val="FF0000"/>
                </a:solidFill>
              </a:rPr>
              <a:t>1: </a:t>
            </a:r>
            <a:r>
              <a:rPr lang="en-US" altLang="zh-CN" sz="2000" dirty="0">
                <a:solidFill>
                  <a:srgbClr val="FF0000"/>
                </a:solidFill>
              </a:rPr>
              <a:t>UE should continue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(existing requirements are applicable)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2000" dirty="0" smtClean="0">
                <a:solidFill>
                  <a:srgbClr val="FF0000"/>
                </a:solidFill>
              </a:rPr>
              <a:t>2: </a:t>
            </a:r>
            <a:r>
              <a:rPr lang="en-US" altLang="zh-CN" sz="2000" dirty="0">
                <a:solidFill>
                  <a:srgbClr val="FF0000"/>
                </a:solidFill>
              </a:rPr>
              <a:t>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if the uplink transmission timing (autonomous or based on network-configured TA) changes during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period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2000" dirty="0" smtClean="0">
                <a:solidFill>
                  <a:srgbClr val="FF0000"/>
                </a:solidFill>
              </a:rPr>
              <a:t>3: </a:t>
            </a:r>
            <a:r>
              <a:rPr lang="en-US" altLang="zh-CN" sz="2000" dirty="0">
                <a:solidFill>
                  <a:srgbClr val="FF0000"/>
                </a:solidFill>
              </a:rPr>
              <a:t>follow the same conclusion from sub-topic 3-10</a:t>
            </a:r>
            <a:r>
              <a:rPr lang="en-US" altLang="zh-CN" sz="2000" dirty="0" smtClean="0">
                <a:solidFill>
                  <a:srgbClr val="FF0000"/>
                </a:solidFill>
              </a:rPr>
              <a:t>.</a:t>
            </a:r>
            <a:endParaRPr lang="zh-CN" altLang="zh-CN" sz="20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Measurement period in </a:t>
            </a:r>
            <a:r>
              <a:rPr lang="en-US" altLang="zh-CN" sz="2400" dirty="0">
                <a:solidFill>
                  <a:srgbClr val="FF0000"/>
                </a:solidFill>
              </a:rPr>
              <a:t>case of </a:t>
            </a:r>
            <a:r>
              <a:rPr lang="en-US" altLang="zh-CN" sz="2400" dirty="0" err="1">
                <a:solidFill>
                  <a:srgbClr val="FF0000"/>
                </a:solidFill>
              </a:rPr>
              <a:t>N</a:t>
            </a:r>
            <a:r>
              <a:rPr lang="en-US" altLang="zh-CN" sz="24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change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2000" dirty="0" smtClean="0">
                <a:solidFill>
                  <a:srgbClr val="FF0000"/>
                </a:solidFill>
              </a:rPr>
              <a:t>1: </a:t>
            </a:r>
            <a:r>
              <a:rPr lang="en-US" altLang="zh-CN" sz="2000" dirty="0">
                <a:solidFill>
                  <a:srgbClr val="FF0000"/>
                </a:solidFill>
              </a:rPr>
              <a:t>No need to clarify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requirements in case of </a:t>
            </a:r>
            <a:r>
              <a:rPr lang="en-US" altLang="zh-CN" sz="2000" dirty="0" err="1">
                <a:solidFill>
                  <a:srgbClr val="FF0000"/>
                </a:solidFill>
              </a:rPr>
              <a:t>N</a:t>
            </a:r>
            <a:r>
              <a:rPr lang="en-US" altLang="zh-CN" sz="20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change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2000" dirty="0" smtClean="0">
                <a:solidFill>
                  <a:srgbClr val="FF0000"/>
                </a:solidFill>
              </a:rPr>
              <a:t>2: </a:t>
            </a:r>
            <a:r>
              <a:rPr lang="en-US" altLang="zh-CN" sz="2000" dirty="0">
                <a:solidFill>
                  <a:srgbClr val="FF0000"/>
                </a:solidFill>
              </a:rPr>
              <a:t>It is clarified in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requirements (section 9.9.4 in TS 38.133) that the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if the </a:t>
            </a:r>
            <a:r>
              <a:rPr lang="en-US" altLang="zh-CN" sz="2000" dirty="0" err="1">
                <a:solidFill>
                  <a:srgbClr val="FF0000"/>
                </a:solidFill>
              </a:rPr>
              <a:t>N</a:t>
            </a:r>
            <a:r>
              <a:rPr lang="en-US" altLang="zh-CN" sz="20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changes during the measurement period</a:t>
            </a:r>
            <a:r>
              <a:rPr lang="en-US" altLang="zh-CN" sz="2000" dirty="0" smtClean="0">
                <a:solidFill>
                  <a:srgbClr val="FF0000"/>
                </a:solidFill>
              </a:rPr>
              <a:t>.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UE Rx-</a:t>
            </a:r>
            <a:r>
              <a:rPr lang="en-US" altLang="zh-CN" sz="2400" dirty="0" err="1">
                <a:solidFill>
                  <a:srgbClr val="FF0000"/>
                </a:solidFill>
              </a:rPr>
              <a:t>Tx</a:t>
            </a:r>
            <a:r>
              <a:rPr lang="en-US" altLang="zh-CN" sz="2400" dirty="0">
                <a:solidFill>
                  <a:srgbClr val="FF0000"/>
                </a:solidFill>
              </a:rPr>
              <a:t> at cell </a:t>
            </a:r>
            <a:r>
              <a:rPr lang="en-US" altLang="zh-CN" sz="2400" dirty="0" smtClean="0">
                <a:solidFill>
                  <a:srgbClr val="FF0000"/>
                </a:solidFill>
              </a:rPr>
              <a:t>change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</a:t>
            </a:r>
            <a:r>
              <a:rPr lang="en-US" altLang="zh-CN" sz="2000" dirty="0" smtClean="0">
                <a:solidFill>
                  <a:srgbClr val="FF0000"/>
                </a:solidFill>
              </a:rPr>
              <a:t>1: </a:t>
            </a:r>
            <a:r>
              <a:rPr lang="en-US" altLang="zh-CN" sz="2000" dirty="0">
                <a:solidFill>
                  <a:srgbClr val="FF0000"/>
                </a:solidFill>
              </a:rPr>
              <a:t>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is restarted if the serving cell (</a:t>
            </a:r>
            <a:r>
              <a:rPr lang="en-US" altLang="zh-CN" sz="2000" dirty="0" err="1">
                <a:solidFill>
                  <a:srgbClr val="FF0000"/>
                </a:solidFill>
              </a:rPr>
              <a:t>PCell</a:t>
            </a:r>
            <a:r>
              <a:rPr lang="en-US" altLang="zh-CN" sz="2000" dirty="0">
                <a:solidFill>
                  <a:srgbClr val="FF0000"/>
                </a:solidFill>
              </a:rPr>
              <a:t>, </a:t>
            </a:r>
            <a:r>
              <a:rPr lang="en-US" altLang="zh-CN" sz="2000" dirty="0" err="1">
                <a:solidFill>
                  <a:srgbClr val="FF0000"/>
                </a:solidFill>
              </a:rPr>
              <a:t>PSCell</a:t>
            </a:r>
            <a:r>
              <a:rPr lang="en-US" altLang="zh-CN" sz="2000" dirty="0">
                <a:solidFill>
                  <a:srgbClr val="FF0000"/>
                </a:solidFill>
              </a:rPr>
              <a:t>, or </a:t>
            </a:r>
            <a:r>
              <a:rPr lang="en-US" altLang="zh-CN" sz="2000" dirty="0" err="1">
                <a:solidFill>
                  <a:srgbClr val="FF0000"/>
                </a:solidFill>
              </a:rPr>
              <a:t>SCell</a:t>
            </a:r>
            <a:r>
              <a:rPr lang="en-US" altLang="zh-CN" sz="2000" dirty="0">
                <a:solidFill>
                  <a:srgbClr val="FF0000"/>
                </a:solidFill>
              </a:rPr>
              <a:t>) configured with the SRS for positioning changes during the measurement period. In this case, the UE shall restart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after the SRS reconfiguration on the target cell is complete. Otherwise, the UE shall continue the on-going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after the serving cell change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Other options not precluded</a:t>
            </a:r>
          </a:p>
          <a:p>
            <a:pPr lvl="2"/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7E680D-AC5B-4E66-8A1E-AB2F09A6E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8B4B51-588A-4193-AB4E-12963BE166E2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6112</TotalTime>
  <Words>1437</Words>
  <Application>Microsoft Office PowerPoint</Application>
  <PresentationFormat>全屏显示(4:3)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 Unicode MS</vt:lpstr>
      <vt:lpstr>宋体</vt:lpstr>
      <vt:lpstr>Arial</vt:lpstr>
      <vt:lpstr>Calibri</vt:lpstr>
      <vt:lpstr>Cambria Math</vt:lpstr>
      <vt:lpstr>Times New Roman</vt:lpstr>
      <vt:lpstr>Office 主题</vt:lpstr>
      <vt:lpstr>3GPP TSG-RAN WG4 Meeting #97-e Electronic Meeting, 2–  13 Nov, 2020</vt:lpstr>
      <vt:lpstr>Measurement period for RSTD (1)</vt:lpstr>
      <vt:lpstr>Measurement period for RSTD (2)</vt:lpstr>
      <vt:lpstr>Measurement period for RSTD (3)</vt:lpstr>
      <vt:lpstr>Measurement period for PRS-RSRP (1)</vt:lpstr>
      <vt:lpstr>Measurement period for PRS-RSRP (2)</vt:lpstr>
      <vt:lpstr>Measurement period for UE Rx-Tx time difference (1)</vt:lpstr>
      <vt:lpstr>Measurement period for UE Rx-Tx time difference (2)</vt:lpstr>
      <vt:lpstr>Measurement period for UE Rx-Tx time difference (3)</vt:lpstr>
      <vt:lpstr>Measurement capability (1)</vt:lpstr>
      <vt:lpstr>CSSF when configured with PRS measurement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Huawei</cp:lastModifiedBy>
  <cp:revision>318</cp:revision>
  <dcterms:created xsi:type="dcterms:W3CDTF">2016-01-12T08:39:50Z</dcterms:created>
  <dcterms:modified xsi:type="dcterms:W3CDTF">2020-11-11T22:08:08Z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(3)NoMI5GcddMAUQpA2bISaIowrS/0NKhC/d+jsHxkKMKwQHxLrO0agqXZ0O6jRvOIJO7u6Bq1I
y7+gpCTOM1OrBHYzdc2LKndmXXjUkuH+KXdJw+2TZWEH8MZ6VBWNvjgWYQEwuqPkvk4R7FTt
kVDKGl5e6CYdI/FArEI+62C/vgUtzrT1OHc2+91NH/cOCVsRQN+qP0ze4q42Tflmm/OT9BVy
ywNAI6pEPMjJs6OCON</vt:lpwstr>
  </property>
  <property fmtid="{D5CDD505-2E9C-101B-9397-08002B2CF9AE}" pid="3" name="_2015_ms_pID_7253431">
    <vt:lpwstr>joPpWrdrTxzPKG4iZMkrfaX6hNC2DGL6MMOwWUYfYL5ex7Eb1nY01p
vjIZ96nygL7+AUSfAWbS3Ou0lUgrtNnWmp4zFmsFajtuzaNobgGlJnmoB86I3wqRC9Fz6DHf
vkXdXDeajIDJgYvaAy8GzbPod2ImWyrDTFHiawdUUcVJr/qMckVikNwfObCqsepYO7yvPCWC
QNJw6c1RLL1yZ3BEBZ+X1NHE05TyhvyFhvo0</vt:lpwstr>
  </property>
  <property fmtid="{D5CDD505-2E9C-101B-9397-08002B2CF9AE}" pid="4" name="_2015_ms_pID_7253432">
    <vt:lpwstr>Mih+jlz7WfxIMz5sP+4M9Zt/Go7COznbbyHJ
/gbkHgVWFy8UAAGJOZdpXklGVdsjG311p9TJu0RFjqVdO77rHtc=</vt:lpwstr>
  </property>
  <property fmtid="{D5CDD505-2E9C-101B-9397-08002B2CF9AE}" pid="5" name="ContentTypeId">
    <vt:lpwstr>0x0101003AA7AC0C743A294CADF60F661720E3E6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1597927634</vt:lpwstr>
  </property>
</Properties>
</file>